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приключени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18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сключени договори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76</c:v>
                </c:pt>
                <c:pt idx="1">
                  <c:v>46</c:v>
                </c:pt>
                <c:pt idx="2">
                  <c:v>38</c:v>
                </c:pt>
                <c:pt idx="3">
                  <c:v>28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подадени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313</c:v>
                </c:pt>
                <c:pt idx="1">
                  <c:v>359</c:v>
                </c:pt>
                <c:pt idx="2">
                  <c:v>148</c:v>
                </c:pt>
                <c:pt idx="3">
                  <c:v>145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1046912"/>
        <c:axId val="88638016"/>
      </c:barChart>
      <c:catAx>
        <c:axId val="91046912"/>
        <c:scaling>
          <c:orientation val="minMax"/>
        </c:scaling>
        <c:delete val="0"/>
        <c:axPos val="l"/>
        <c:majorTickMark val="none"/>
        <c:minorTickMark val="none"/>
        <c:tickLblPos val="nextTo"/>
        <c:crossAx val="88638016"/>
        <c:crosses val="autoZero"/>
        <c:auto val="1"/>
        <c:lblAlgn val="ctr"/>
        <c:lblOffset val="100"/>
        <c:noMultiLvlLbl val="0"/>
      </c:catAx>
      <c:valAx>
        <c:axId val="8863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9104691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приключени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сключени договори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подадени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31</c:v>
                </c:pt>
                <c:pt idx="1">
                  <c:v>21</c:v>
                </c:pt>
                <c:pt idx="2">
                  <c:v>20</c:v>
                </c:pt>
                <c:pt idx="3">
                  <c:v>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83816960"/>
        <c:axId val="88640320"/>
      </c:barChart>
      <c:catAx>
        <c:axId val="83816960"/>
        <c:scaling>
          <c:orientation val="minMax"/>
        </c:scaling>
        <c:delete val="0"/>
        <c:axPos val="l"/>
        <c:majorTickMark val="none"/>
        <c:minorTickMark val="none"/>
        <c:tickLblPos val="nextTo"/>
        <c:crossAx val="88640320"/>
        <c:crosses val="autoZero"/>
        <c:auto val="1"/>
        <c:lblAlgn val="ctr"/>
        <c:lblOffset val="100"/>
        <c:noMultiLvlLbl val="0"/>
      </c:catAx>
      <c:valAx>
        <c:axId val="88640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838169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приключени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сключени договори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55</c:v>
                </c:pt>
                <c:pt idx="1">
                  <c:v>23</c:v>
                </c:pt>
                <c:pt idx="2">
                  <c:v>42</c:v>
                </c:pt>
                <c:pt idx="3">
                  <c:v>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подадени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77</c:v>
                </c:pt>
                <c:pt idx="1">
                  <c:v>63</c:v>
                </c:pt>
                <c:pt idx="2">
                  <c:v>54</c:v>
                </c:pt>
                <c:pt idx="3">
                  <c:v>67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2640768"/>
        <c:axId val="88642624"/>
      </c:barChart>
      <c:catAx>
        <c:axId val="92640768"/>
        <c:scaling>
          <c:orientation val="minMax"/>
        </c:scaling>
        <c:delete val="0"/>
        <c:axPos val="l"/>
        <c:majorTickMark val="none"/>
        <c:minorTickMark val="none"/>
        <c:tickLblPos val="nextTo"/>
        <c:crossAx val="88642624"/>
        <c:crosses val="autoZero"/>
        <c:auto val="1"/>
        <c:lblAlgn val="ctr"/>
        <c:lblOffset val="100"/>
        <c:noMultiLvlLbl val="0"/>
      </c:catAx>
      <c:valAx>
        <c:axId val="88642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9264076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приключени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сключени договори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52</c:v>
                </c:pt>
                <c:pt idx="1">
                  <c:v>37</c:v>
                </c:pt>
                <c:pt idx="2">
                  <c:v>46</c:v>
                </c:pt>
                <c:pt idx="3">
                  <c:v>24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подадени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150</c:v>
                </c:pt>
                <c:pt idx="1">
                  <c:v>167</c:v>
                </c:pt>
                <c:pt idx="2">
                  <c:v>116</c:v>
                </c:pt>
                <c:pt idx="3">
                  <c:v>77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3114112"/>
        <c:axId val="33468352"/>
      </c:barChart>
      <c:catAx>
        <c:axId val="33114112"/>
        <c:scaling>
          <c:orientation val="minMax"/>
        </c:scaling>
        <c:delete val="0"/>
        <c:axPos val="l"/>
        <c:majorTickMark val="none"/>
        <c:minorTickMark val="none"/>
        <c:tickLblPos val="nextTo"/>
        <c:crossAx val="33468352"/>
        <c:crosses val="autoZero"/>
        <c:auto val="1"/>
        <c:lblAlgn val="ctr"/>
        <c:lblOffset val="100"/>
        <c:noMultiLvlLbl val="0"/>
      </c:catAx>
      <c:valAx>
        <c:axId val="33468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311411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приключени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сключени договори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</c:v>
                </c:pt>
                <c:pt idx="1">
                  <c:v>7</c:v>
                </c:pt>
                <c:pt idx="2">
                  <c:v>2</c:v>
                </c:pt>
                <c:pt idx="3">
                  <c:v>19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подадени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53</c:v>
                </c:pt>
                <c:pt idx="1">
                  <c:v>26</c:v>
                </c:pt>
                <c:pt idx="2">
                  <c:v>10</c:v>
                </c:pt>
                <c:pt idx="3">
                  <c:v>48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3115648"/>
        <c:axId val="88643776"/>
      </c:barChart>
      <c:catAx>
        <c:axId val="33115648"/>
        <c:scaling>
          <c:orientation val="minMax"/>
        </c:scaling>
        <c:delete val="0"/>
        <c:axPos val="l"/>
        <c:majorTickMark val="none"/>
        <c:minorTickMark val="none"/>
        <c:tickLblPos val="nextTo"/>
        <c:crossAx val="88643776"/>
        <c:crosses val="autoZero"/>
        <c:auto val="1"/>
        <c:lblAlgn val="ctr"/>
        <c:lblOffset val="100"/>
        <c:noMultiLvlLbl val="0"/>
      </c:catAx>
      <c:valAx>
        <c:axId val="88643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31156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приключени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сключени договори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подадени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Варна</c:v>
                </c:pt>
                <c:pt idx="1">
                  <c:v>Добрич</c:v>
                </c:pt>
                <c:pt idx="2">
                  <c:v>Търговище</c:v>
                </c:pt>
                <c:pt idx="3">
                  <c:v>Шумен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31</c:v>
                </c:pt>
                <c:pt idx="1">
                  <c:v>1</c:v>
                </c:pt>
                <c:pt idx="2">
                  <c:v>9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4700288"/>
        <c:axId val="33482432"/>
      </c:barChart>
      <c:catAx>
        <c:axId val="34700288"/>
        <c:scaling>
          <c:orientation val="minMax"/>
        </c:scaling>
        <c:delete val="0"/>
        <c:axPos val="l"/>
        <c:majorTickMark val="none"/>
        <c:minorTickMark val="none"/>
        <c:tickLblPos val="nextTo"/>
        <c:crossAx val="33482432"/>
        <c:crosses val="autoZero"/>
        <c:auto val="1"/>
        <c:lblAlgn val="ctr"/>
        <c:lblOffset val="100"/>
        <c:noMultiLvlLbl val="0"/>
      </c:catAx>
      <c:valAx>
        <c:axId val="33482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470028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numRef>
              <c:f>Sheet1!$A$2:$A$7</c:f>
              <c:numCache>
                <c:formatCode>General</c:formatCode>
                <c:ptCount val="6"/>
                <c:pt idx="0">
                  <c:v>4.0999999999999996</c:v>
                </c:pt>
                <c:pt idx="1">
                  <c:v>4.2</c:v>
                </c:pt>
                <c:pt idx="2">
                  <c:v>6.1</c:v>
                </c:pt>
                <c:pt idx="3">
                  <c:v>6.3</c:v>
                </c:pt>
                <c:pt idx="4">
                  <c:v>7.2</c:v>
                </c:pt>
                <c:pt idx="5">
                  <c:v>7.6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114</c:v>
                </c:pt>
                <c:pt idx="1">
                  <c:v>22</c:v>
                </c:pt>
                <c:pt idx="2">
                  <c:v>168</c:v>
                </c:pt>
                <c:pt idx="3">
                  <c:v>264</c:v>
                </c:pt>
                <c:pt idx="4">
                  <c:v>28</c:v>
                </c:pt>
                <c:pt idx="5">
                  <c:v>18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11560" y="908720"/>
            <a:ext cx="7772400" cy="20162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20000"/>
              </a:spcBef>
            </a:pPr>
            <a:r>
              <a:rPr lang="bg-BG" sz="4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Регионален съвет за развитие </a:t>
            </a:r>
            <a:r>
              <a:rPr lang="bg-BG" sz="4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на</a:t>
            </a:r>
            <a:r>
              <a:rPr lang="en-US" sz="4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 </a:t>
            </a:r>
            <a:r>
              <a:rPr lang="bg-BG" sz="4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североизточен </a:t>
            </a:r>
            <a:r>
              <a:rPr lang="bg-BG" sz="4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район</a:t>
            </a:r>
            <a:br>
              <a:rPr lang="bg-BG" sz="4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</a:br>
            <a:r>
              <a:rPr lang="bg-BG" sz="4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2</a:t>
            </a:r>
            <a:r>
              <a:rPr lang="en-US" sz="4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6</a:t>
            </a:r>
            <a:r>
              <a:rPr lang="bg-BG" sz="4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.06.2018 г.</a:t>
            </a:r>
            <a:endParaRPr lang="bg-BG" sz="40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3569" y="3140968"/>
            <a:ext cx="7632848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4000" b="1" cap="all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Програма за развитие на селските райони 2014-2020</a:t>
            </a:r>
          </a:p>
          <a:p>
            <a:r>
              <a:rPr lang="bg-BG" sz="15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европейски земеделски фонд за развитие на селските райони: </a:t>
            </a:r>
          </a:p>
          <a:p>
            <a:r>
              <a:rPr lang="bg-BG" sz="15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Европа инвестира в селските райони</a:t>
            </a:r>
            <a:endParaRPr lang="bg-BG" sz="1500" b="1" cap="all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6" name="Picture 2" descr="Резултат с изображение за една посока много възможност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113750"/>
            <a:ext cx="2615431" cy="147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Резултат с изображение за mz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5301208"/>
            <a:ext cx="1679328" cy="113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Резултат с изображение за европейски съюз знам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301210"/>
            <a:ext cx="1460566" cy="113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160-LOGOEU2018BG---preview.1-12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155224"/>
            <a:ext cx="1381125" cy="1428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0415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48733031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300" y="37795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Напредък по ПРСР 2014 – 2020 г. </a:t>
            </a:r>
            <a:r>
              <a:rPr lang="ru-RU" b="1" dirty="0" err="1" smtClean="0">
                <a:solidFill>
                  <a:schemeClr val="tx2"/>
                </a:solidFill>
              </a:rPr>
              <a:t>Североизточен</a:t>
            </a:r>
            <a:r>
              <a:rPr lang="ru-RU" b="1" dirty="0" smtClean="0">
                <a:solidFill>
                  <a:schemeClr val="tx2"/>
                </a:solidFill>
              </a:rPr>
              <a:t> район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Подмярка </a:t>
            </a:r>
            <a:r>
              <a:rPr lang="ru-RU" b="1" dirty="0">
                <a:solidFill>
                  <a:schemeClr val="tx2"/>
                </a:solidFill>
              </a:rPr>
              <a:t>7.2/брой</a:t>
            </a:r>
            <a:endParaRPr lang="en-GB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825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66506285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300" y="37795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Напредък по ПРСР 2014 – 2020 г. за </a:t>
            </a:r>
            <a:r>
              <a:rPr lang="bg-BG" b="1" dirty="0" smtClean="0">
                <a:solidFill>
                  <a:schemeClr val="tx2"/>
                </a:solidFill>
              </a:rPr>
              <a:t>Североизточен район 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Подмярка </a:t>
            </a:r>
            <a:r>
              <a:rPr lang="ru-RU" b="1" dirty="0">
                <a:solidFill>
                  <a:schemeClr val="tx2"/>
                </a:solidFill>
              </a:rPr>
              <a:t>7.6/брой</a:t>
            </a:r>
            <a:endParaRPr lang="en-GB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614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5300" y="377958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Напредък по ПРСР 2014 – 2020 г. за </a:t>
            </a:r>
            <a:r>
              <a:rPr lang="ru-RU" b="1" dirty="0" err="1" smtClean="0">
                <a:solidFill>
                  <a:schemeClr val="tx2"/>
                </a:solidFill>
              </a:rPr>
              <a:t>Североизточен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район</a:t>
            </a:r>
            <a:br>
              <a:rPr lang="ru-RU" b="1" dirty="0">
                <a:solidFill>
                  <a:schemeClr val="tx2"/>
                </a:solidFill>
              </a:rPr>
            </a:br>
            <a:r>
              <a:rPr lang="ru-RU" b="1" dirty="0">
                <a:solidFill>
                  <a:schemeClr val="tx2"/>
                </a:solidFill>
              </a:rPr>
              <a:t>Договорени и изплатени средства по ПРСР, вкл. междинни и окончателни плащания към юни 2018 г.</a:t>
            </a:r>
            <a:endParaRPr lang="en-GB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2366928"/>
          <a:ext cx="8229600" cy="2992507"/>
        </p:xfrm>
        <a:graphic>
          <a:graphicData uri="http://schemas.openxmlformats.org/drawingml/2006/table">
            <a:tbl>
              <a:tblPr/>
              <a:tblGrid>
                <a:gridCol w="3726461"/>
                <a:gridCol w="1510799"/>
                <a:gridCol w="1508139"/>
                <a:gridCol w="1484201"/>
              </a:tblGrid>
              <a:tr h="1702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Мерки и подмерки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Брой на подписаните договори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1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Брой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Одобрени разходи</a:t>
                      </a:r>
                      <a:b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(лева)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Изплатени средства</a:t>
                      </a:r>
                      <a:b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(лева)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170268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Мярка 4 - Инвестиции в материални активи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02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4.1 "Инвестиции в земеделски стопанства"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188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89 015 687,05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16 980 254,56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4.2 "Инвестиции в преработка на селскостопански продукти"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40 397 993,18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7 267 665,11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68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Мярка 6 - Развитие на стопанства и стопанската дейност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02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6.1 "Стартова помощ за млади земеделски стопани"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151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7 383 145,00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3 618 230,00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6.3 "Стартова помощ за развитието на малки стопанства" (ТПП)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5 368 671,00 лв.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2 522 982,00 лв.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68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Мярка 7 - Основни услуги и обновяване на селата в селските райони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7.2 "Инвестиции в създаването, подобряванетоили разширяването на всички видове малка по мащаби инфраструктура"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66 711 312,79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7.6  "Проучвания и инвестиции свързани с поддържане и възстановяване на културното и природното наследство на селата"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2 844 117,02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550 793,09 лв.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68"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ОБЩО: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590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211 720 926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30 939 925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220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300" y="377958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Напредък по ПРСР 2014 – 2020 г. за </a:t>
            </a:r>
            <a:r>
              <a:rPr lang="ru-RU" b="1" dirty="0" err="1" smtClean="0">
                <a:solidFill>
                  <a:schemeClr val="tx2"/>
                </a:solidFill>
              </a:rPr>
              <a:t>Североизточен</a:t>
            </a:r>
            <a:r>
              <a:rPr lang="ru-RU" b="1" dirty="0" smtClean="0">
                <a:solidFill>
                  <a:schemeClr val="tx2"/>
                </a:solidFill>
              </a:rPr>
              <a:t> район</a:t>
            </a:r>
          </a:p>
          <a:p>
            <a:pPr algn="ctr"/>
            <a:r>
              <a:rPr lang="ru-RU" b="1" dirty="0" err="1" smtClean="0">
                <a:solidFill>
                  <a:schemeClr val="tx2"/>
                </a:solidFill>
              </a:rPr>
              <a:t>Брой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проекти в процес на разглеждане и такива с неподадени заявки за окончателно плащане към юни 2018 г.</a:t>
            </a:r>
            <a:endParaRPr lang="en-GB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483400676"/>
              </p:ext>
            </p:extLst>
          </p:nvPr>
        </p:nvGraphicFramePr>
        <p:xfrm>
          <a:off x="1562100" y="16764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2397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96211" y="561879"/>
            <a:ext cx="7772400" cy="20162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70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20000"/>
              </a:spcBef>
            </a:pPr>
            <a:r>
              <a:rPr lang="bg-BG" sz="40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Благодаря за вниманието</a:t>
            </a:r>
          </a:p>
          <a:p>
            <a:pPr>
              <a:spcBef>
                <a:spcPct val="20000"/>
              </a:spcBef>
            </a:pPr>
            <a:r>
              <a:rPr lang="bg-BG" sz="40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Георги </a:t>
            </a:r>
            <a:r>
              <a:rPr lang="bg-BG" sz="4000" b="1" cap="all" dirty="0" err="1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ильов</a:t>
            </a:r>
            <a:r>
              <a:rPr lang="bg-BG" sz="40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 – гл. експерт отдел „ПМ“ дирекция „</a:t>
            </a:r>
            <a:r>
              <a:rPr lang="bg-BG" sz="4000" b="1" cap="all" dirty="0" err="1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рср</a:t>
            </a:r>
            <a:r>
              <a:rPr lang="bg-BG" sz="40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“</a:t>
            </a:r>
          </a:p>
          <a:p>
            <a:pPr>
              <a:spcBef>
                <a:spcPct val="20000"/>
              </a:spcBef>
            </a:pPr>
            <a:r>
              <a:rPr lang="bg-BG" sz="40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Тел. 02/ 985 11 592 </a:t>
            </a:r>
            <a:r>
              <a:rPr lang="en-GB" sz="40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  <a:cs typeface="+mn-cs"/>
              </a:rPr>
              <a:t>email: gilyov@mzh.government.bg</a:t>
            </a:r>
            <a:endParaRPr lang="bg-BG" sz="4000" b="1" cap="all" dirty="0" smtClean="0">
              <a:ln w="0"/>
              <a:solidFill>
                <a:schemeClr val="tx2"/>
              </a:solidFill>
              <a:effectLst>
                <a:reflection blurRad="12700" stA="50000" endPos="50000" dist="5000" dir="5400000" sy="-100000" rotWithShape="0"/>
              </a:effectLst>
              <a:latin typeface="+mn-lt"/>
              <a:ea typeface="+mn-ea"/>
              <a:cs typeface="+mn-cs"/>
            </a:endParaRPr>
          </a:p>
          <a:p>
            <a:pPr>
              <a:spcBef>
                <a:spcPct val="20000"/>
              </a:spcBef>
            </a:pPr>
            <a:endParaRPr lang="bg-BG" sz="1200" b="1" cap="all" dirty="0">
              <a:ln w="0"/>
              <a:solidFill>
                <a:schemeClr val="tx2"/>
              </a:solidFill>
              <a:effectLst>
                <a:reflection blurRad="12700" stA="50000" endPos="50000" dist="5000" dir="5400000" sy="-100000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701991" y="2780928"/>
            <a:ext cx="7632848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4000" b="1" cap="all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Програма за развитие на селските райони 2014-2020</a:t>
            </a:r>
          </a:p>
          <a:p>
            <a:r>
              <a:rPr lang="bg-BG" sz="1500" b="1" cap="all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европейски земеделски фонд за развитие на селските райони: Европа инвестира в селските райони</a:t>
            </a:r>
            <a:endParaRPr lang="bg-BG" sz="1500" b="1" cap="all" dirty="0">
              <a:ln w="0"/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6" name="Picture 2" descr="Резултат с изображение за една посока много възможност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35" y="5172577"/>
            <a:ext cx="2615431" cy="147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Резултат с изображение за mz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247" y="5301208"/>
            <a:ext cx="1679328" cy="113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Резултат с изображение за европейски съюз знам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495" y="5301210"/>
            <a:ext cx="1460566" cy="113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160-LOGOEU2018BG---preview.1-12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155224"/>
            <a:ext cx="1381125" cy="1428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6562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>
                <a:solidFill>
                  <a:schemeClr val="accent6">
                    <a:lumMod val="50000"/>
                  </a:schemeClr>
                </a:solidFill>
              </a:rPr>
              <a:t>Осъществени приеми на проекти по ПРСР 2014 – 2020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Подмярка 4.1 «Инвестиции в земеделски стопанства»</a:t>
            </a:r>
          </a:p>
          <a:p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Подмярка 4.2 «Инвестиции в преработка/маркетинг на селскостопански продукти</a:t>
            </a: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  <a:p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Подмярка 6.1 «Стартова помощ за млади земеделски производители</a:t>
            </a: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  <a:p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Подмярка 6.3 «Стартова помощ за развитието на малки стопанства»(ТПП</a:t>
            </a: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just"/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Подмярка 7.2 «Инвестиции в създаването, подобряването или разширяването на всички видове малка по мащаби инфраструктура»</a:t>
            </a:r>
          </a:p>
          <a:p>
            <a:pPr algn="just"/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Подмярка 7.6 «Проучвания и инвестиции, свързани с поддържане, възстановяване и на културното и природното наследство на селата»</a:t>
            </a:r>
            <a:endParaRPr lang="bg-BG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0368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300" y="37795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tx2"/>
                </a:solidFill>
              </a:rPr>
              <a:t>Информация за постъпили заявления, заявени разходи и финансова помощ по ПРСР 2014-2020</a:t>
            </a:r>
            <a:endParaRPr lang="en-GB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366928"/>
          <a:ext cx="8229600" cy="3738663"/>
        </p:xfrm>
        <a:graphic>
          <a:graphicData uri="http://schemas.openxmlformats.org/drawingml/2006/table">
            <a:tbl>
              <a:tblPr/>
              <a:tblGrid>
                <a:gridCol w="3726461"/>
                <a:gridCol w="1510799"/>
                <a:gridCol w="1508139"/>
                <a:gridCol w="1484201"/>
              </a:tblGrid>
              <a:tr h="1702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bg-BG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Мерки и </a:t>
                      </a:r>
                      <a:r>
                        <a:rPr lang="bg-BG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подмерки</a:t>
                      </a:r>
                      <a:endParaRPr lang="bg-BG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bg-BG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Постъпили заявления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63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Брой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Общо заявени разходи</a:t>
                      </a:r>
                      <a:br>
                        <a:rPr lang="bg-BG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bg-BG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(лева)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Общо заявена субсидия</a:t>
                      </a:r>
                      <a:br>
                        <a:rPr lang="bg-BG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bg-BG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(лева)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170268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Мярка 4 - Инвестиции в материални активи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02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4.1 "Инвестиции в земеделски стопанства"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376 428 767,28 лв.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188 214 383,64 лв.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4.2 "Инвестиции в преработка на селскостопански продукти"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104 841 701,90 лв.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52 420 850,95 лв.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68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Мярка 6 - Развитие на стопанства и стопанската дейност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02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6.1 "Стартова помощ за млади земеделски стопани"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12 761 595,00 лв.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12 761 595,00 лв.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6.3 "Стартова помощ за развитието на малки стопанства" (ТПП)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15 108 555,00 лв.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15 108 555,00 лв.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68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Мярка 7 - Основни услуги и обновяване на селата в селските райони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7.2 "Инвестиции в създаването, подобряванетоили разширяването на всички видове малка по мащаби инфраструктура"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240 292 937,64 лв.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240 292 937,64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7.6  "Проучвания и инвестиции свързани с поддържане и възстановяване на културното и природното наследство на селата"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28 812 042,43 лв.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28 812 042,43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68">
                <a:tc>
                  <a:txBody>
                    <a:bodyPr/>
                    <a:lstStyle/>
                    <a:p>
                      <a:pPr algn="l" fontAlgn="b"/>
                      <a:r>
                        <a:rPr lang="bg-BG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ОБЩО: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1 991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778 245 599,25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537 610 364,66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170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5300" y="37795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tx2"/>
                </a:solidFill>
              </a:rPr>
              <a:t>Информация за одобрени заявления, одобрени разходи и финансова помощ по ПРСР 2014-2020</a:t>
            </a:r>
            <a:endParaRPr lang="en-GB" b="1" dirty="0">
              <a:solidFill>
                <a:schemeClr val="tx2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2290728"/>
          <a:ext cx="8229600" cy="3144907"/>
        </p:xfrm>
        <a:graphic>
          <a:graphicData uri="http://schemas.openxmlformats.org/drawingml/2006/table">
            <a:tbl>
              <a:tblPr/>
              <a:tblGrid>
                <a:gridCol w="3726461"/>
                <a:gridCol w="1510799"/>
                <a:gridCol w="1508139"/>
                <a:gridCol w="1484201"/>
              </a:tblGrid>
              <a:tr h="1702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Мерки и подмерки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Брой на подписаните договори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80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Брой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Одобрени разходи</a:t>
                      </a:r>
                      <a:b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bg-BG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(лева)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Одобрени за финансиране разходи</a:t>
                      </a:r>
                      <a:b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(лева)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170268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Мярка 4 - Инвестиции в материални активи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02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4.1 "Инвестиции в земеделски стопанства"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188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89 015 687,05 лв.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44 507 843,53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4.2 "Инвестиции в преработка на селскостопански продукти"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40 397 993,18 лв.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20 198 996,59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68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Мярка 6 - Развитие на стопанства и стопанската дейност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02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6.1 "Стартова помощ за млади земеделски стопани"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151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7 383 145,00 лв.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7 383 145,00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6.3 "Стартова помощ за развитието на малки стопанства" (ТПП)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5 368 671,00 лв.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5 368 671,00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68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Мярка 7 - Основни услуги и обновяване на селата в селските райони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7.2 "Инвестиции в създаването, подобряванетоили разширяването на всички видове малка по мащаби инфраструктура"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66 711 312,79 лв.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66 711 312,79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Подмярка 7.6  "Проучвания и инвестиции свързани с поддържане и възстановяване на културното и природното наследство на селата"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2 844 117,02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2 844 117,02 лв.</a:t>
                      </a:r>
                    </a:p>
                  </a:txBody>
                  <a:tcPr marL="8513" marR="8513" marT="8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68"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ОБЩО: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590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211 720 926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147 014 086</a:t>
                      </a:r>
                    </a:p>
                  </a:txBody>
                  <a:tcPr marL="8513" marR="8513" marT="8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99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85988"/>
            <a:ext cx="8839200" cy="248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5300" y="377958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tx2"/>
                </a:solidFill>
              </a:rPr>
              <a:t>Информация за подадени проектни предложения през 2018 г. в ИСУН</a:t>
            </a:r>
            <a:endParaRPr lang="en-GB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65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300" y="37795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Напредък по ПРСР 2014 – 2020 г. за </a:t>
            </a:r>
            <a:r>
              <a:rPr lang="ru-RU" b="1" dirty="0" err="1" smtClean="0">
                <a:solidFill>
                  <a:schemeClr val="tx2"/>
                </a:solidFill>
              </a:rPr>
              <a:t>Североизточен</a:t>
            </a:r>
            <a:r>
              <a:rPr lang="ru-RU" b="1" dirty="0" smtClean="0">
                <a:solidFill>
                  <a:schemeClr val="tx2"/>
                </a:solidFill>
              </a:rPr>
              <a:t> район</a:t>
            </a:r>
            <a:r>
              <a:rPr lang="ru-RU" b="1" dirty="0">
                <a:solidFill>
                  <a:schemeClr val="tx2"/>
                </a:solidFill>
              </a:rPr>
              <a:t/>
            </a:r>
            <a:br>
              <a:rPr lang="ru-RU" b="1" dirty="0">
                <a:solidFill>
                  <a:schemeClr val="tx2"/>
                </a:solidFill>
              </a:rPr>
            </a:br>
            <a:r>
              <a:rPr lang="ru-RU" b="1" dirty="0">
                <a:solidFill>
                  <a:schemeClr val="tx2"/>
                </a:solidFill>
              </a:rPr>
              <a:t>Подмярка 4.1/брой</a:t>
            </a:r>
            <a:endParaRPr lang="en-GB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9583437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0171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61761707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5300" y="377958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Напредък по ПРСР 2014 – 2020 г. за </a:t>
            </a:r>
            <a:r>
              <a:rPr lang="ru-RU" b="1" dirty="0" err="1" smtClean="0">
                <a:solidFill>
                  <a:schemeClr val="tx2"/>
                </a:solidFill>
              </a:rPr>
              <a:t>Североизточен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районПодмярка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4.2/брой</a:t>
            </a:r>
            <a:endParaRPr lang="en-GB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409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53264600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300" y="37795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Напредък по ПРСР 2014 – 2020 г. за </a:t>
            </a:r>
            <a:r>
              <a:rPr lang="ru-RU" b="1" dirty="0" err="1" smtClean="0">
                <a:solidFill>
                  <a:schemeClr val="tx2"/>
                </a:solidFill>
              </a:rPr>
              <a:t>Североизточен</a:t>
            </a:r>
            <a:r>
              <a:rPr lang="ru-RU" b="1" dirty="0">
                <a:solidFill>
                  <a:schemeClr val="tx2"/>
                </a:solidFill>
              </a:rPr>
              <a:t/>
            </a:r>
            <a:br>
              <a:rPr lang="ru-RU" b="1" dirty="0">
                <a:solidFill>
                  <a:schemeClr val="tx2"/>
                </a:solidFill>
              </a:rPr>
            </a:br>
            <a:r>
              <a:rPr lang="ru-RU" b="1" dirty="0">
                <a:solidFill>
                  <a:schemeClr val="tx2"/>
                </a:solidFill>
              </a:rPr>
              <a:t>Подмярка 6.1/брой</a:t>
            </a:r>
            <a:endParaRPr lang="en-GB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770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18226364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300" y="37795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Напредък по ПРСР 2014 – 2020 г. за </a:t>
            </a:r>
            <a:r>
              <a:rPr lang="ru-RU" b="1" dirty="0" err="1" smtClean="0">
                <a:solidFill>
                  <a:schemeClr val="tx2"/>
                </a:solidFill>
              </a:rPr>
              <a:t>Североизтчоен</a:t>
            </a:r>
            <a:r>
              <a:rPr lang="ru-RU" b="1" dirty="0">
                <a:solidFill>
                  <a:schemeClr val="tx2"/>
                </a:solidFill>
              </a:rPr>
              <a:t/>
            </a:r>
            <a:br>
              <a:rPr lang="ru-RU" b="1" dirty="0">
                <a:solidFill>
                  <a:schemeClr val="tx2"/>
                </a:solidFill>
              </a:rPr>
            </a:br>
            <a:r>
              <a:rPr lang="ru-RU" b="1" dirty="0">
                <a:solidFill>
                  <a:schemeClr val="tx2"/>
                </a:solidFill>
              </a:rPr>
              <a:t>Подмярка 6.3/брой</a:t>
            </a:r>
            <a:endParaRPr lang="en-GB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353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1924</TotalTime>
  <Words>876</Words>
  <Application>Microsoft Office PowerPoint</Application>
  <PresentationFormat>On-screen Show (4:3)</PresentationFormat>
  <Paragraphs>138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Осъществени приеми на проекти по ПРСР 2014 – 2020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Svetoslav Tsekov</dc:creator>
  <cp:lastModifiedBy>Administrator</cp:lastModifiedBy>
  <cp:revision>37</cp:revision>
  <dcterms:created xsi:type="dcterms:W3CDTF">2006-08-16T00:00:00Z</dcterms:created>
  <dcterms:modified xsi:type="dcterms:W3CDTF">2018-06-29T08:37:46Z</dcterms:modified>
</cp:coreProperties>
</file>