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9144000"/>
  <p:notesSz cx="6858000" cy="9926625"/>
  <p:embeddedFontLst>
    <p:embeddedFont>
      <p:font typeface="Teko"/>
      <p:regular r:id="rId20"/>
      <p:bold r:id="rId21"/>
    </p:embeddedFont>
    <p:embeddedFont>
      <p:font typeface="Palatino Linotype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2880">
          <p15:clr>
            <a:srgbClr val="A4A3A4"/>
          </p15:clr>
        </p15:guide>
        <p15:guide id="9" pos="503">
          <p15:clr>
            <a:srgbClr val="A4A3A4"/>
          </p15:clr>
        </p15:guide>
        <p15:guide id="10" pos="5257">
          <p15:clr>
            <a:srgbClr val="A4A3A4"/>
          </p15:clr>
        </p15:guide>
        <p15:guide id="11" pos="4608">
          <p15:clr>
            <a:srgbClr val="A4A3A4"/>
          </p15:clr>
        </p15:guide>
        <p15:guide id="12" pos="2448">
          <p15:clr>
            <a:srgbClr val="A4A3A4"/>
          </p15:clr>
        </p15:guide>
        <p15:guide id="13" pos="5545">
          <p15:clr>
            <a:srgbClr val="A4A3A4"/>
          </p15:clr>
        </p15:guide>
        <p15:guide id="14" pos="2772">
          <p15:clr>
            <a:srgbClr val="A4A3A4"/>
          </p15:clr>
        </p15:guide>
        <p15:guide id="15" pos="480">
          <p15:clr>
            <a:srgbClr val="A4A3A4"/>
          </p15:clr>
        </p15:guide>
        <p15:guide id="16" pos="5568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8" roundtripDataSignature="AMtx7mjwlR29zbJQn7dmRrYs/cwih/A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008" orient="horz"/>
        <p:guide pos="3792" orient="horz"/>
        <p:guide pos="336" orient="horz"/>
        <p:guide pos="1920" orient="horz"/>
        <p:guide pos="3984" orient="horz"/>
        <p:guide pos="1152" orient="horz"/>
        <p:guide pos="2880"/>
        <p:guide pos="503"/>
        <p:guide pos="5257"/>
        <p:guide pos="4608"/>
        <p:guide pos="2448"/>
        <p:guide pos="5545"/>
        <p:guide pos="2772"/>
        <p:guide pos="480"/>
        <p:guide pos="556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6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eko-regular.fntdata"/><Relationship Id="rId22" Type="http://schemas.openxmlformats.org/officeDocument/2006/relationships/font" Target="fonts/PalatinoLinotype-regular.fntdata"/><Relationship Id="rId21" Type="http://schemas.openxmlformats.org/officeDocument/2006/relationships/font" Target="fonts/Teko-bold.fntdata"/><Relationship Id="rId24" Type="http://schemas.openxmlformats.org/officeDocument/2006/relationships/font" Target="fonts/PalatinoLinotype-italic.fntdata"/><Relationship Id="rId23" Type="http://schemas.openxmlformats.org/officeDocument/2006/relationships/font" Target="fonts/PalatinoLinotyp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Tahoma-regular.fntdata"/><Relationship Id="rId25" Type="http://schemas.openxmlformats.org/officeDocument/2006/relationships/font" Target="fonts/PalatinoLinotype-boldItalic.fntdata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fld id="{00000000-1234-1234-1234-123412341234}" type="slidenum">
              <a:rPr b="0" i="0" lang="bg-BG" sz="12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0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1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1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2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2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4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ИКТ решения и киберсигурност в МСП</a:t>
            </a:r>
            <a:endParaRPr/>
          </a:p>
        </p:txBody>
      </p:sp>
      <p:sp>
        <p:nvSpPr>
          <p:cNvPr id="334" name="Google Shape;334;p4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6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7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8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8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8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:notes"/>
          <p:cNvSpPr/>
          <p:nvPr>
            <p:ph idx="2" type="sldImg"/>
          </p:nvPr>
        </p:nvSpPr>
        <p:spPr>
          <a:xfrm>
            <a:off x="949325" y="744538"/>
            <a:ext cx="4960938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9:notes"/>
          <p:cNvSpPr txBox="1"/>
          <p:nvPr>
            <p:ph idx="1" type="body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9:notes"/>
          <p:cNvSpPr txBox="1"/>
          <p:nvPr>
            <p:ph idx="12" type="sldNum"/>
          </p:nvPr>
        </p:nvSpPr>
        <p:spPr>
          <a:xfrm>
            <a:off x="3884614" y="9428585"/>
            <a:ext cx="297180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4" name="Google Shape;114;p29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" name="Google Shape;115;p2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6" name="Google Shape;116;p2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7" name="Google Shape;117;p29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21" name="Google Shape;121;p29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4" name="Google Shape;124;p3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5" name="Google Shape;125;p3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6" name="Google Shape;126;p3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7" name="Google Shape;127;p30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36" name="Google Shape;136;p3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141" name="Google Shape;141;p32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142" name="Google Shape;142;p32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143" name="Google Shape;143;p32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144" name="Google Shape;144;p3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47" name="Google Shape;147;p32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F7F7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5" name="Google Shape;2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160" name="Google Shape;160;p35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61" name="Google Shape;161;p3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7" name="Google Shape;167;p3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8" name="Google Shape;168;p3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9" name="Google Shape;169;p36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171" name="Google Shape;171;p3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174" name="Google Shape;174;p3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78" name="Google Shape;178;p3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184" name="Google Shape;184;p3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4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4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4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40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3" name="Google Shape;203;p4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06" name="Google Shape;206;p40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11" name="Google Shape;211;p4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4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4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42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2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0" name="Google Shape;220;p4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27" name="Google Shape;227;p4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29" name="Google Shape;229;p43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232" name="Google Shape;232;p44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233" name="Google Shape;233;p44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234" name="Google Shape;234;p44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235" name="Google Shape;235;p4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38" name="Google Shape;238;p44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7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251" name="Google Shape;251;p47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252" name="Google Shape;252;p4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4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4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48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261" name="Google Shape;261;p48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262" name="Google Shape;262;p4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265" name="Google Shape;265;p48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9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0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275" name="Google Shape;275;p5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Trebuchet MS"/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39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latino Linotype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39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Google Shape;194;p3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5" name="Google Shape;195;p3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6" name="Google Shape;196;p3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4.jp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hyperlink" Target="http://www.mig.government.b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4.jp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0000"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"/>
          <p:cNvGrpSpPr/>
          <p:nvPr/>
        </p:nvGrpSpPr>
        <p:grpSpPr>
          <a:xfrm>
            <a:off x="304800" y="994011"/>
            <a:ext cx="8564035" cy="6979705"/>
            <a:chOff x="0" y="3411"/>
            <a:chExt cx="8564035" cy="6979705"/>
          </a:xfrm>
        </p:grpSpPr>
        <p:cxnSp>
          <p:nvCxnSpPr>
            <p:cNvPr id="284" name="Google Shape;284;p1"/>
            <p:cNvCxnSpPr/>
            <p:nvPr/>
          </p:nvCxnSpPr>
          <p:spPr>
            <a:xfrm>
              <a:off x="0" y="3411"/>
              <a:ext cx="8564035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5" name="Google Shape;285;p1"/>
            <p:cNvSpPr/>
            <p:nvPr/>
          </p:nvSpPr>
          <p:spPr>
            <a:xfrm>
              <a:off x="0" y="3411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"/>
            <p:cNvSpPr txBox="1"/>
            <p:nvPr/>
          </p:nvSpPr>
          <p:spPr>
            <a:xfrm>
              <a:off x="0" y="3411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32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Министерство на иновациите и растежа</a:t>
              </a:r>
              <a:endParaRPr b="1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87" name="Google Shape;287;p1"/>
            <p:cNvCxnSpPr/>
            <p:nvPr/>
          </p:nvCxnSpPr>
          <p:spPr>
            <a:xfrm>
              <a:off x="0" y="2286007"/>
              <a:ext cx="8564035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8" name="Google Shape;288;p1"/>
            <p:cNvSpPr/>
            <p:nvPr/>
          </p:nvSpPr>
          <p:spPr>
            <a:xfrm>
              <a:off x="0" y="2329979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"/>
            <p:cNvSpPr txBox="1"/>
            <p:nvPr/>
          </p:nvSpPr>
          <p:spPr>
            <a:xfrm>
              <a:off x="0" y="2329979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МЕРКИ ЗА НАСЪРЧАВАНЕ НА ИНОВАЦИИТЕ И РАСТЕЖА НА ПРЕДПРИЯТИЯТА</a:t>
              </a:r>
              <a:endParaRPr b="1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90" name="Google Shape;290;p1"/>
            <p:cNvCxnSpPr/>
            <p:nvPr/>
          </p:nvCxnSpPr>
          <p:spPr>
            <a:xfrm>
              <a:off x="0" y="4656548"/>
              <a:ext cx="8564035" cy="0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1" name="Google Shape;291;p1"/>
            <p:cNvSpPr/>
            <p:nvPr/>
          </p:nvSpPr>
          <p:spPr>
            <a:xfrm>
              <a:off x="0" y="4656548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"/>
            <p:cNvSpPr txBox="1"/>
            <p:nvPr/>
          </p:nvSpPr>
          <p:spPr>
            <a:xfrm>
              <a:off x="0" y="4656548"/>
              <a:ext cx="8564035" cy="2326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"/>
          <p:cNvSpPr txBox="1"/>
          <p:nvPr>
            <p:ph type="title"/>
          </p:nvPr>
        </p:nvSpPr>
        <p:spPr>
          <a:xfrm>
            <a:off x="609600" y="343845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bg-BG" sz="2400">
                <a:latin typeface="Tahoma"/>
                <a:ea typeface="Tahoma"/>
                <a:cs typeface="Tahoma"/>
                <a:sym typeface="Tahoma"/>
              </a:rPr>
              <a:t>ПНИИДИТ: ОСНОВНИ ОБЛАСТИ НА ПОДКРЕПА </a:t>
            </a:r>
            <a:endParaRPr/>
          </a:p>
        </p:txBody>
      </p:sp>
      <p:grpSp>
        <p:nvGrpSpPr>
          <p:cNvPr id="451" name="Google Shape;451;p10"/>
          <p:cNvGrpSpPr/>
          <p:nvPr/>
        </p:nvGrpSpPr>
        <p:grpSpPr>
          <a:xfrm>
            <a:off x="3710168" y="2860733"/>
            <a:ext cx="1873704" cy="1741737"/>
            <a:chOff x="5250000" y="2756298"/>
            <a:chExt cx="1728000" cy="1728000"/>
          </a:xfrm>
        </p:grpSpPr>
        <p:sp>
          <p:nvSpPr>
            <p:cNvPr id="452" name="Google Shape;452;p10"/>
            <p:cNvSpPr/>
            <p:nvPr/>
          </p:nvSpPr>
          <p:spPr>
            <a:xfrm>
              <a:off x="5250000" y="2756298"/>
              <a:ext cx="1728000" cy="1728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8999">
                  <a:srgbClr val="D8D8D8"/>
                </a:gs>
                <a:gs pos="100000">
                  <a:srgbClr val="0C0C0C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65100" sx="102000" rotWithShape="0" algn="ctr" sy="102000">
                <a:srgbClr val="000000">
                  <a:alpha val="8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5472705" y="3244484"/>
              <a:ext cx="1284063" cy="885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000">
                  <a:solidFill>
                    <a:srgbClr val="063C64"/>
                  </a:solidFill>
                  <a:latin typeface="Teko"/>
                  <a:ea typeface="Teko"/>
                  <a:cs typeface="Teko"/>
                  <a:sym typeface="Teko"/>
                </a:rPr>
                <a:t>ПНИИДИТ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rgbClr val="063C6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2.14 млрд. лева</a:t>
              </a:r>
              <a:endParaRPr b="1" sz="1600">
                <a:solidFill>
                  <a:srgbClr val="063C64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54" name="Google Shape;454;p10"/>
          <p:cNvSpPr/>
          <p:nvPr/>
        </p:nvSpPr>
        <p:spPr>
          <a:xfrm flipH="1" rot="-4320000">
            <a:off x="2437003" y="1043143"/>
            <a:ext cx="2322352" cy="2185496"/>
          </a:xfrm>
          <a:custGeom>
            <a:rect b="b" l="l" r="r" t="t"/>
            <a:pathLst>
              <a:path extrusionOk="0" h="2015547" w="2232962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10"/>
          <p:cNvSpPr/>
          <p:nvPr/>
        </p:nvSpPr>
        <p:spPr>
          <a:xfrm flipH="1" rot="-4320000">
            <a:off x="4923328" y="987997"/>
            <a:ext cx="1716879" cy="2851420"/>
          </a:xfrm>
          <a:custGeom>
            <a:rect b="b" l="l" r="r" t="t"/>
            <a:pathLst>
              <a:path extrusionOk="0" h="2629686" w="1703338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10"/>
          <p:cNvSpPr/>
          <p:nvPr/>
        </p:nvSpPr>
        <p:spPr>
          <a:xfrm flipH="1" rot="-4320000">
            <a:off x="1674458" y="3296878"/>
            <a:ext cx="2340054" cy="2282338"/>
          </a:xfrm>
          <a:custGeom>
            <a:rect b="b" l="l" r="r" t="t"/>
            <a:pathLst>
              <a:path extrusionOk="0" h="2020236" w="223592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10"/>
          <p:cNvSpPr/>
          <p:nvPr/>
        </p:nvSpPr>
        <p:spPr>
          <a:xfrm flipH="1" rot="-4320000">
            <a:off x="5002888" y="3503034"/>
            <a:ext cx="2766633" cy="1583510"/>
          </a:xfrm>
          <a:custGeom>
            <a:rect b="b" l="l" r="r" t="t"/>
            <a:pathLst>
              <a:path extrusionOk="0" h="1460372" w="2744813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8" name="Google Shape;458;p10"/>
          <p:cNvSpPr/>
          <p:nvPr/>
        </p:nvSpPr>
        <p:spPr>
          <a:xfrm flipH="1" rot="-4320000">
            <a:off x="3969864" y="4037993"/>
            <a:ext cx="1731633" cy="2858100"/>
          </a:xfrm>
          <a:custGeom>
            <a:rect b="b" l="l" r="r" t="t"/>
            <a:pathLst>
              <a:path extrusionOk="0" h="2635847" w="1717976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  <a:reflection blurRad="0" dir="5400000" dist="50800" endA="0" endPos="46000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2382287" y="2520061"/>
            <a:ext cx="480260" cy="4464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</a:t>
            </a:r>
            <a:endParaRPr b="1" sz="2100">
              <a:solidFill>
                <a:srgbClr val="44474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4723957" y="1399941"/>
            <a:ext cx="480260" cy="4464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b="1" sz="2100">
              <a:solidFill>
                <a:srgbClr val="44474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6622842" y="3206673"/>
            <a:ext cx="480260" cy="4464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b="1" sz="2100">
              <a:solidFill>
                <a:srgbClr val="44474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5479237" y="5457016"/>
            <a:ext cx="480260" cy="4464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b="1" sz="2100">
              <a:solidFill>
                <a:srgbClr val="44474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2829227" y="4965567"/>
            <a:ext cx="480260" cy="4464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b="1" sz="2100">
              <a:solidFill>
                <a:srgbClr val="44474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4652071" y="1676400"/>
            <a:ext cx="190240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Капацитет за научни изследвания и иновации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(19.37%)</a:t>
            </a:r>
            <a:endParaRPr b="1" sz="1200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10"/>
          <p:cNvSpPr txBox="1"/>
          <p:nvPr/>
        </p:nvSpPr>
        <p:spPr>
          <a:xfrm>
            <a:off x="5471056" y="3581400"/>
            <a:ext cx="18302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Дигитализация в публичния сектор и 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полза на обществото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 u="sng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(29.7%)</a:t>
            </a:r>
            <a:endParaRPr b="1" sz="1200" u="sng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6" name="Google Shape;466;p10"/>
          <p:cNvSpPr txBox="1"/>
          <p:nvPr/>
        </p:nvSpPr>
        <p:spPr>
          <a:xfrm>
            <a:off x="2004986" y="3777265"/>
            <a:ext cx="184193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Европейска интеграция и интернационализация 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(21.6%)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10"/>
          <p:cNvSpPr txBox="1"/>
          <p:nvPr/>
        </p:nvSpPr>
        <p:spPr>
          <a:xfrm>
            <a:off x="3619138" y="4795654"/>
            <a:ext cx="20336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Трансфер на технологии и комерсиализация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 u="sng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(25.09%)</a:t>
            </a:r>
            <a:endParaRPr b="1" sz="1200" u="sng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8" name="Google Shape;468;p10"/>
          <p:cNvSpPr txBox="1"/>
          <p:nvPr/>
        </p:nvSpPr>
        <p:spPr>
          <a:xfrm>
            <a:off x="2784471" y="1676400"/>
            <a:ext cx="17253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Повишаване на капацитета в областите на интелигентна специализация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(1.89%)</a:t>
            </a:r>
            <a:endParaRPr b="1"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9" name="Google Shape;4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558" y="4501010"/>
            <a:ext cx="1082832" cy="89216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0" name="Google Shape;4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2287" y="2338477"/>
            <a:ext cx="809602" cy="80960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1" name="Google Shape;4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2567" y="5467044"/>
            <a:ext cx="748905" cy="6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0"/>
          <p:cNvSpPr/>
          <p:nvPr/>
        </p:nvSpPr>
        <p:spPr>
          <a:xfrm>
            <a:off x="7795554" y="6688723"/>
            <a:ext cx="134844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5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www.free-ppt-templates-download.com</a:t>
            </a:r>
            <a:endParaRPr b="1" sz="500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"/>
          <p:cNvSpPr/>
          <p:nvPr/>
        </p:nvSpPr>
        <p:spPr>
          <a:xfrm>
            <a:off x="3653518" y="1339983"/>
            <a:ext cx="1985282" cy="3460617"/>
          </a:xfrm>
          <a:custGeom>
            <a:rect b="b" l="l" r="r" t="t"/>
            <a:pathLst>
              <a:path extrusionOk="0" h="1356588" w="1695735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C6CAE4">
              <a:alpha val="49803"/>
            </a:srgbClr>
          </a:solidFill>
          <a:ln cap="flat" cmpd="sng" w="15875">
            <a:solidFill>
              <a:srgbClr val="F5F6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625" lIns="121625" spcFirstLastPara="1" rIns="121625" wrap="square" tIns="1216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p11"/>
          <p:cNvSpPr txBox="1"/>
          <p:nvPr>
            <p:ph type="title"/>
          </p:nvPr>
        </p:nvSpPr>
        <p:spPr>
          <a:xfrm>
            <a:off x="0" y="217340"/>
            <a:ext cx="8981004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bg-BG" sz="2000">
                <a:latin typeface="Tahoma"/>
                <a:ea typeface="Tahoma"/>
                <a:cs typeface="Tahoma"/>
                <a:sym typeface="Tahoma"/>
              </a:rPr>
              <a:t>ПНИИДИТ: Стратегически интервенции, които ще стартират при формалното одобрение на програмата от ЕК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1143000" y="1339983"/>
            <a:ext cx="1966642" cy="3460617"/>
          </a:xfrm>
          <a:custGeom>
            <a:rect b="b" l="l" r="r" t="t"/>
            <a:pathLst>
              <a:path extrusionOk="0" h="1356588" w="1695735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C6CAE4">
              <a:alpha val="49803"/>
            </a:srgbClr>
          </a:solidFill>
          <a:ln cap="flat" cmpd="sng" w="15875">
            <a:solidFill>
              <a:srgbClr val="F5F6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625" lIns="121625" spcFirstLastPara="1" rIns="121625" wrap="square" tIns="1216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6051685" y="1339983"/>
            <a:ext cx="1949315" cy="3460617"/>
          </a:xfrm>
          <a:custGeom>
            <a:rect b="b" l="l" r="r" t="t"/>
            <a:pathLst>
              <a:path extrusionOk="0" h="1356588" w="1695735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C6CAE4">
              <a:alpha val="49803"/>
            </a:srgbClr>
          </a:solidFill>
          <a:ln cap="flat" cmpd="sng" w="15875">
            <a:solidFill>
              <a:srgbClr val="F5F6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625" lIns="121625" spcFirstLastPara="1" rIns="121625" wrap="square" tIns="1216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1143000" y="5203163"/>
            <a:ext cx="6858000" cy="1299924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C6CAE4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5397"/>
              </a:buClr>
              <a:buSzPts val="1600"/>
              <a:buFont typeface="Trebuchet MS"/>
              <a:buNone/>
            </a:pP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Мерки, които ще стартират при 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D5397"/>
              </a:buClr>
              <a:buSzPts val="1600"/>
              <a:buFont typeface="Trebuchet MS"/>
              <a:buNone/>
            </a:pP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формалното одобрение на програмата от ЕК</a:t>
            </a:r>
            <a:endParaRPr b="0" i="0" sz="1600" u="none" cap="none" strike="noStrike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Google Shape;483;p11"/>
          <p:cNvSpPr txBox="1"/>
          <p:nvPr/>
        </p:nvSpPr>
        <p:spPr>
          <a:xfrm>
            <a:off x="1066800" y="1447800"/>
            <a:ext cx="2173832" cy="1862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Изграждане на национална мрежа от 12 цифрови и иновационни хъбове</a:t>
            </a:r>
            <a:endParaRPr b="1"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135.49 млн. лева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11"/>
          <p:cNvSpPr txBox="1"/>
          <p:nvPr/>
        </p:nvSpPr>
        <p:spPr>
          <a:xfrm>
            <a:off x="1143000" y="3588603"/>
            <a:ext cx="1905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 </a:t>
            </a: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Предприятия, в т.ч. МСП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5" name="Google Shape;485;p11"/>
          <p:cNvSpPr txBox="1"/>
          <p:nvPr/>
        </p:nvSpPr>
        <p:spPr>
          <a:xfrm>
            <a:off x="3653517" y="1447800"/>
            <a:ext cx="198528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Развитие на Центровете за върхови постижения и Центровете за компетентност</a:t>
            </a:r>
            <a:endParaRPr b="1"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277.33 млн. лева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6" name="Google Shape;486;p11"/>
          <p:cNvSpPr txBox="1"/>
          <p:nvPr/>
        </p:nvSpPr>
        <p:spPr>
          <a:xfrm>
            <a:off x="3653517" y="3494782"/>
            <a:ext cx="198528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 </a:t>
            </a: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ЦВП, ЦК и ключови обекти от НПКНИ 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7" name="Google Shape;487;p11"/>
          <p:cNvSpPr txBox="1"/>
          <p:nvPr/>
        </p:nvSpPr>
        <p:spPr>
          <a:xfrm>
            <a:off x="6051686" y="1600200"/>
            <a:ext cx="1949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8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Ваучерна схема за МСП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49 млн. лева </a:t>
            </a:r>
            <a:endParaRPr sz="14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8" name="Google Shape;488;p11"/>
          <p:cNvSpPr txBox="1"/>
          <p:nvPr/>
        </p:nvSpPr>
        <p:spPr>
          <a:xfrm>
            <a:off x="6051684" y="2971800"/>
            <a:ext cx="194931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 </a:t>
            </a:r>
            <a:r>
              <a:rPr lang="bg-BG" sz="1600">
                <a:solidFill>
                  <a:srgbClr val="8D5397"/>
                </a:solidFill>
                <a:latin typeface="Trebuchet MS"/>
                <a:ea typeface="Trebuchet MS"/>
                <a:cs typeface="Trebuchet MS"/>
                <a:sym typeface="Trebuchet MS"/>
              </a:rPr>
              <a:t>МСП, университети, научни организации и обектите от НПКНИ </a:t>
            </a:r>
            <a:endParaRPr sz="1600">
              <a:solidFill>
                <a:srgbClr val="8D539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0000"/>
          </a:blip>
          <a:stretch>
            <a:fillRect/>
          </a:stretch>
        </a:blip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1A3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1A3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bg-BG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Благодаря за вниманието!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bg-BG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Министерство на иновациите и растежа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bg-BG" sz="2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www.mig.government.bg</a:t>
            </a:r>
            <a:r>
              <a:rPr b="1" lang="bg-BG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0000"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 txBox="1"/>
          <p:nvPr>
            <p:ph type="title"/>
          </p:nvPr>
        </p:nvSpPr>
        <p:spPr>
          <a:xfrm>
            <a:off x="733156" y="201351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rPr b="1" lang="bg-BG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Инструменти в подкрепа на иновациите и конкурентоспособността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2"/>
          <p:cNvSpPr/>
          <p:nvPr/>
        </p:nvSpPr>
        <p:spPr>
          <a:xfrm flipH="1" rot="-4320000">
            <a:off x="1887658" y="587089"/>
            <a:ext cx="2702664" cy="2828456"/>
          </a:xfrm>
          <a:custGeom>
            <a:rect b="b" l="l" r="r" t="t"/>
            <a:pathLst>
              <a:path extrusionOk="0" h="2015547" w="2232962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rgbClr val="538CD5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2"/>
          <p:cNvSpPr/>
          <p:nvPr/>
        </p:nvSpPr>
        <p:spPr>
          <a:xfrm flipH="1" rot="-4320000">
            <a:off x="5013664" y="529330"/>
            <a:ext cx="2055681" cy="3690291"/>
          </a:xfrm>
          <a:custGeom>
            <a:rect b="b" l="l" r="r" t="t"/>
            <a:pathLst>
              <a:path extrusionOk="0" h="2629686" w="1703338">
                <a:moveTo>
                  <a:pt x="107784" y="0"/>
                </a:moveTo>
                <a:lnTo>
                  <a:pt x="54256" y="198254"/>
                </a:lnTo>
                <a:cubicBezTo>
                  <a:pt x="-134931" y="1073192"/>
                  <a:pt x="181691" y="1961650"/>
                  <a:pt x="831706" y="2525240"/>
                </a:cubicBezTo>
                <a:lnTo>
                  <a:pt x="964899" y="2629686"/>
                </a:lnTo>
                <a:lnTo>
                  <a:pt x="1703338" y="1613312"/>
                </a:lnTo>
                <a:lnTo>
                  <a:pt x="1308455" y="390122"/>
                </a:lnTo>
                <a:lnTo>
                  <a:pt x="107784" y="0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2"/>
          <p:cNvSpPr/>
          <p:nvPr/>
        </p:nvSpPr>
        <p:spPr>
          <a:xfrm flipH="1" rot="-4320000">
            <a:off x="1049583" y="3204800"/>
            <a:ext cx="2622771" cy="2835037"/>
          </a:xfrm>
          <a:custGeom>
            <a:rect b="b" l="l" r="r" t="t"/>
            <a:pathLst>
              <a:path extrusionOk="0" h="2020236" w="2235926">
                <a:moveTo>
                  <a:pt x="1" y="0"/>
                </a:moveTo>
                <a:lnTo>
                  <a:pt x="0" y="1272954"/>
                </a:lnTo>
                <a:lnTo>
                  <a:pt x="1026016" y="2020236"/>
                </a:lnTo>
                <a:lnTo>
                  <a:pt x="2235926" y="1627112"/>
                </a:lnTo>
                <a:lnTo>
                  <a:pt x="2201362" y="1525516"/>
                </a:lnTo>
                <a:cubicBezTo>
                  <a:pt x="1946656" y="879962"/>
                  <a:pt x="1416306" y="348917"/>
                  <a:pt x="704747" y="117718"/>
                </a:cubicBezTo>
                <a:cubicBezTo>
                  <a:pt x="546622" y="66340"/>
                  <a:pt x="387034" y="32201"/>
                  <a:pt x="228016" y="14266"/>
                </a:cubicBezTo>
                <a:lnTo>
                  <a:pt x="1" y="0"/>
                </a:lnTo>
                <a:close/>
              </a:path>
            </a:pathLst>
          </a:custGeom>
          <a:solidFill>
            <a:srgbClr val="19A931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2"/>
          <p:cNvSpPr/>
          <p:nvPr/>
        </p:nvSpPr>
        <p:spPr>
          <a:xfrm flipH="1" rot="-4320000">
            <a:off x="3883261" y="4061276"/>
            <a:ext cx="2015208" cy="3698937"/>
          </a:xfrm>
          <a:custGeom>
            <a:rect b="b" l="l" r="r" t="t"/>
            <a:pathLst>
              <a:path extrusionOk="0" h="2635847" w="1717976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rgbClr val="953734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  <a:reflection blurRad="0" dir="5400000" dist="50800" endA="0" endPos="46000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2" name="Google Shape;302;p2"/>
          <p:cNvGrpSpPr/>
          <p:nvPr/>
        </p:nvGrpSpPr>
        <p:grpSpPr>
          <a:xfrm>
            <a:off x="3465846" y="2849030"/>
            <a:ext cx="2581656" cy="2026965"/>
            <a:chOff x="5239306" y="2783327"/>
            <a:chExt cx="1839677" cy="1728000"/>
          </a:xfrm>
        </p:grpSpPr>
        <p:sp>
          <p:nvSpPr>
            <p:cNvPr id="303" name="Google Shape;303;p2"/>
            <p:cNvSpPr/>
            <p:nvPr/>
          </p:nvSpPr>
          <p:spPr>
            <a:xfrm>
              <a:off x="5239306" y="2783327"/>
              <a:ext cx="1728000" cy="1728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8999">
                  <a:srgbClr val="D8D8D8"/>
                </a:gs>
                <a:gs pos="100000">
                  <a:srgbClr val="0C0C0C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165100" sx="102000" rotWithShape="0" algn="ctr" sy="102000">
                <a:srgbClr val="000000">
                  <a:alpha val="8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5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253614" y="2948374"/>
              <a:ext cx="1825369" cy="1206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200" u="none" cap="none" strike="noStrike">
                <a:solidFill>
                  <a:srgbClr val="494429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800" u="none" cap="none" strike="noStrike">
                  <a:solidFill>
                    <a:srgbClr val="494429"/>
                  </a:solidFill>
                  <a:latin typeface="Teko"/>
                  <a:ea typeface="Teko"/>
                  <a:cs typeface="Teko"/>
                  <a:sym typeface="Teko"/>
                </a:rPr>
                <a:t>Министерство на иновациите и растежа</a:t>
              </a:r>
              <a:endParaRPr b="1" i="0" sz="1800" u="none" cap="none" strike="noStrike">
                <a:solidFill>
                  <a:srgbClr val="494429"/>
                </a:solidFill>
                <a:latin typeface="Teko"/>
                <a:ea typeface="Teko"/>
                <a:cs typeface="Teko"/>
                <a:sym typeface="Tek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600" u="none" cap="none" strike="noStrike">
                  <a:solidFill>
                    <a:srgbClr val="494429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6 956.15 млрд. лева</a:t>
              </a:r>
              <a:endParaRPr b="1" i="0" sz="1600" u="none" cap="none" strike="noStrike">
                <a:solidFill>
                  <a:srgbClr val="494429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05" name="Google Shape;305;p2"/>
          <p:cNvSpPr/>
          <p:nvPr/>
        </p:nvSpPr>
        <p:spPr>
          <a:xfrm flipH="1" rot="-4320000">
            <a:off x="5281752" y="3569476"/>
            <a:ext cx="3200306" cy="2089321"/>
          </a:xfrm>
          <a:custGeom>
            <a:rect b="b" l="l" r="r" t="t"/>
            <a:pathLst>
              <a:path extrusionOk="0" h="1460372" w="2744813">
                <a:moveTo>
                  <a:pt x="0" y="1026149"/>
                </a:moveTo>
                <a:lnTo>
                  <a:pt x="187654" y="1145329"/>
                </a:lnTo>
                <a:cubicBezTo>
                  <a:pt x="326844" y="1224287"/>
                  <a:pt x="476020" y="1290472"/>
                  <a:pt x="634144" y="1341850"/>
                </a:cubicBezTo>
                <a:cubicBezTo>
                  <a:pt x="1345704" y="1573049"/>
                  <a:pt x="2086906" y="1455157"/>
                  <a:pt x="2672414" y="1082605"/>
                </a:cubicBezTo>
                <a:lnTo>
                  <a:pt x="2744813" y="1031513"/>
                </a:lnTo>
                <a:lnTo>
                  <a:pt x="1995375" y="0"/>
                </a:lnTo>
                <a:lnTo>
                  <a:pt x="744476" y="1466"/>
                </a:lnTo>
                <a:lnTo>
                  <a:pt x="0" y="1026149"/>
                </a:lnTo>
                <a:close/>
              </a:path>
            </a:pathLst>
          </a:custGeom>
          <a:solidFill>
            <a:srgbClr val="8D539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  <a:reflection blurRad="0" dir="5400000" dist="50800" endA="0" endPos="46000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4553263" y="1309680"/>
            <a:ext cx="2462084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Програма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„Конкурентоспособност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и иновации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предприятията“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2021-2027, ПКИП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2 932,95</a:t>
            </a: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млн. лв.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"/>
          <p:cNvSpPr txBox="1"/>
          <p:nvPr/>
        </p:nvSpPr>
        <p:spPr>
          <a:xfrm>
            <a:off x="5777550" y="3498119"/>
            <a:ext cx="2368759" cy="2369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Програма за научни изследвания,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иновации и дигитализация за интелигентна трансформация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2021-2027 г.,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ПНИИДИТ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2 138, 59 </a:t>
            </a:r>
            <a:r>
              <a:rPr b="1" i="0" lang="bg-BG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млн. лв.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1253032" y="3862514"/>
            <a:ext cx="2232892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Програма за  развитие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на индустриални зони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и паркове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AttractInvestBG, ПВУ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416,5 </a:t>
            </a: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млн. лв.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"/>
          <p:cNvSpPr txBox="1"/>
          <p:nvPr/>
        </p:nvSpPr>
        <p:spPr>
          <a:xfrm>
            <a:off x="3426912" y="5393234"/>
            <a:ext cx="26319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Програма за икономическа трансформация, ПВУ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1 349, 55 </a:t>
            </a: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млн. лв.</a:t>
            </a:r>
            <a:endParaRPr/>
          </a:p>
        </p:txBody>
      </p:sp>
      <p:sp>
        <p:nvSpPr>
          <p:cNvPr id="310" name="Google Shape;310;p2"/>
          <p:cNvSpPr txBox="1"/>
          <p:nvPr/>
        </p:nvSpPr>
        <p:spPr>
          <a:xfrm>
            <a:off x="2035894" y="1503154"/>
            <a:ext cx="2558300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Програма за </a:t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ускоряване на икономическото възстановяване и трансформация чрез наука и иновации, ПВУ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-BG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118,56 </a:t>
            </a:r>
            <a:r>
              <a:rPr b="1" i="0" lang="bg-BG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млн.‬‬ лв.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"/>
          <p:cNvSpPr txBox="1"/>
          <p:nvPr>
            <p:ph type="title"/>
          </p:nvPr>
        </p:nvSpPr>
        <p:spPr>
          <a:xfrm>
            <a:off x="609600" y="343845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bg-BG" sz="2000">
                <a:latin typeface="Tahoma"/>
                <a:ea typeface="Tahoma"/>
                <a:cs typeface="Tahoma"/>
                <a:sym typeface="Tahoma"/>
              </a:rPr>
              <a:t>Програма за икономическа трансформация/НПВУ/ ФИНАНСОВ РЕСУРС ОТ ЕС ПО ФОНДОВЕ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6" name="Google Shape;316;p3"/>
          <p:cNvGrpSpPr/>
          <p:nvPr/>
        </p:nvGrpSpPr>
        <p:grpSpPr>
          <a:xfrm>
            <a:off x="1864940" y="1295400"/>
            <a:ext cx="5410200" cy="5031048"/>
            <a:chOff x="1864940" y="1295400"/>
            <a:chExt cx="5410200" cy="5031048"/>
          </a:xfrm>
        </p:grpSpPr>
        <p:sp>
          <p:nvSpPr>
            <p:cNvPr id="317" name="Google Shape;317;p3"/>
            <p:cNvSpPr/>
            <p:nvPr/>
          </p:nvSpPr>
          <p:spPr>
            <a:xfrm>
              <a:off x="1864940" y="1295400"/>
              <a:ext cx="2679896" cy="3745088"/>
            </a:xfrm>
            <a:custGeom>
              <a:rect b="b" l="l" r="r" t="t"/>
              <a:pathLst>
                <a:path extrusionOk="0" h="3651780" w="2430568">
                  <a:moveTo>
                    <a:pt x="2430568" y="0"/>
                  </a:moveTo>
                  <a:lnTo>
                    <a:pt x="2430568" y="1081444"/>
                  </a:lnTo>
                  <a:lnTo>
                    <a:pt x="1254630" y="3108925"/>
                  </a:lnTo>
                  <a:lnTo>
                    <a:pt x="314377" y="3651780"/>
                  </a:lnTo>
                  <a:lnTo>
                    <a:pt x="296115" y="3621721"/>
                  </a:lnTo>
                  <a:cubicBezTo>
                    <a:pt x="107269" y="3274087"/>
                    <a:pt x="0" y="2875707"/>
                    <a:pt x="0" y="2452272"/>
                  </a:cubicBezTo>
                  <a:cubicBezTo>
                    <a:pt x="0" y="1181969"/>
                    <a:pt x="965423" y="137153"/>
                    <a:pt x="2202577" y="11513"/>
                  </a:cubicBezTo>
                  <a:lnTo>
                    <a:pt x="2430568" y="0"/>
                  </a:lnTo>
                  <a:close/>
                </a:path>
              </a:pathLst>
            </a:custGeom>
            <a:solidFill>
              <a:srgbClr val="FF8205"/>
            </a:solidFill>
            <a:ln>
              <a:noFill/>
            </a:ln>
            <a:effectLst>
              <a:outerShdw blurRad="241300" sx="104000" rotWithShape="0" algn="ctr" sy="10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595246" y="1295401"/>
              <a:ext cx="2679894" cy="3744607"/>
            </a:xfrm>
            <a:custGeom>
              <a:rect b="b" l="l" r="r" t="t"/>
              <a:pathLst>
                <a:path extrusionOk="0" h="3651309" w="2430565">
                  <a:moveTo>
                    <a:pt x="0" y="0"/>
                  </a:moveTo>
                  <a:lnTo>
                    <a:pt x="227988" y="11513"/>
                  </a:lnTo>
                  <a:cubicBezTo>
                    <a:pt x="1465143" y="137153"/>
                    <a:pt x="2430565" y="1181969"/>
                    <a:pt x="2430565" y="2452272"/>
                  </a:cubicBezTo>
                  <a:cubicBezTo>
                    <a:pt x="2430565" y="2875707"/>
                    <a:pt x="2323296" y="3274087"/>
                    <a:pt x="2134450" y="3621721"/>
                  </a:cubicBezTo>
                  <a:lnTo>
                    <a:pt x="2116475" y="3651309"/>
                  </a:lnTo>
                  <a:lnTo>
                    <a:pt x="1175380" y="3107967"/>
                  </a:lnTo>
                  <a:lnTo>
                    <a:pt x="0" y="108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241300" sx="104000" rotWithShape="0" algn="ctr" sy="104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237746" y="4533551"/>
              <a:ext cx="4664906" cy="1792897"/>
            </a:xfrm>
            <a:custGeom>
              <a:rect b="b" l="l" r="r" t="t"/>
              <a:pathLst>
                <a:path extrusionOk="0" h="1748226" w="4230899">
                  <a:moveTo>
                    <a:pt x="923861" y="0"/>
                  </a:moveTo>
                  <a:lnTo>
                    <a:pt x="3307855" y="0"/>
                  </a:lnTo>
                  <a:lnTo>
                    <a:pt x="4230899" y="532920"/>
                  </a:lnTo>
                  <a:lnTo>
                    <a:pt x="4149725" y="666534"/>
                  </a:lnTo>
                  <a:cubicBezTo>
                    <a:pt x="3708827" y="1319150"/>
                    <a:pt x="2962175" y="1748226"/>
                    <a:pt x="2115306" y="1748226"/>
                  </a:cubicBezTo>
                  <a:cubicBezTo>
                    <a:pt x="1268437" y="1748226"/>
                    <a:pt x="521785" y="1319150"/>
                    <a:pt x="80887" y="666534"/>
                  </a:cubicBezTo>
                  <a:lnTo>
                    <a:pt x="0" y="533392"/>
                  </a:lnTo>
                  <a:lnTo>
                    <a:pt x="923861" y="0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241300" sx="104000" rotWithShape="0" algn="ctr" sy="104000">
                <a:srgbClr val="000000">
                  <a:alpha val="40000"/>
                </a:srgbClr>
              </a:outerShdw>
              <a:reflection blurRad="0" dir="5400000" dist="50800" endA="300" endPos="385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18444" y="1462666"/>
              <a:ext cx="549608" cy="511212"/>
            </a:xfrm>
            <a:prstGeom prst="ellipse">
              <a:avLst/>
            </a:prstGeom>
            <a:solidFill>
              <a:srgbClr val="5B92F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21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b="1" i="0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935193" y="4896967"/>
              <a:ext cx="549608" cy="511212"/>
            </a:xfrm>
            <a:prstGeom prst="ellipse">
              <a:avLst/>
            </a:prstGeom>
            <a:solidFill>
              <a:srgbClr val="4FFF9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21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b="1" i="0" sz="2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187336" y="4243298"/>
              <a:ext cx="549608" cy="5112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21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b="1" i="0" sz="21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" name="Google Shape;323;p3"/>
            <p:cNvSpPr txBox="1"/>
            <p:nvPr/>
          </p:nvSpPr>
          <p:spPr>
            <a:xfrm>
              <a:off x="2177257" y="2626263"/>
              <a:ext cx="1591813" cy="1338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ИНВЕСТИЦИИ В КЛИМАТИЧЕН НЕУТРАЛИТЕТ И ЦИФРОВА ТРАНСФОРМАЦИЯ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4.35%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" name="Google Shape;324;p3"/>
            <p:cNvSpPr txBox="1"/>
            <p:nvPr/>
          </p:nvSpPr>
          <p:spPr>
            <a:xfrm>
              <a:off x="5341637" y="2630582"/>
              <a:ext cx="1505782" cy="715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РАСТЕЖ И ИНОВАЦИИ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54.14%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" name="Google Shape;325;p3"/>
            <p:cNvSpPr txBox="1"/>
            <p:nvPr/>
          </p:nvSpPr>
          <p:spPr>
            <a:xfrm>
              <a:off x="3835855" y="5078343"/>
              <a:ext cx="150578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ЗЕЛЕН ПРЕХОД И КРЪГОВА ИКОНОМИКА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35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39.03%</a:t>
              </a:r>
              <a:endParaRPr b="1" i="0" sz="13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862704" y="3048001"/>
              <a:ext cx="1405347" cy="144721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8999">
                  <a:srgbClr val="D8D8D8"/>
                </a:gs>
                <a:gs pos="100000">
                  <a:srgbClr val="0C0C0C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841096" y="3276600"/>
              <a:ext cx="149290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ПИТ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6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1 349.55 млрд. лева</a:t>
              </a:r>
              <a:endPara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328" name="Google Shape;3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88607" y="3510125"/>
              <a:ext cx="992387" cy="991869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329" name="Google Shape;32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85021" y="4816973"/>
              <a:ext cx="714555" cy="671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8035" y="1363987"/>
              <a:ext cx="1175612" cy="783741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0000"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"/>
          <p:cNvSpPr txBox="1"/>
          <p:nvPr>
            <p:ph type="title"/>
          </p:nvPr>
        </p:nvSpPr>
        <p:spPr>
          <a:xfrm>
            <a:off x="1066800" y="228600"/>
            <a:ext cx="73914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bg-BG" sz="2400">
                <a:latin typeface="Tahoma"/>
                <a:ea typeface="Tahoma"/>
                <a:cs typeface="Tahoma"/>
                <a:sym typeface="Tahoma"/>
              </a:rPr>
              <a:t>Първи процедури за предоставяне на БФП, планирани за обявяване по ПИТ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4"/>
          <p:cNvSpPr/>
          <p:nvPr/>
        </p:nvSpPr>
        <p:spPr>
          <a:xfrm>
            <a:off x="2564064" y="5274234"/>
            <a:ext cx="2235211" cy="1354111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Google Shape;338;p4"/>
          <p:cNvSpPr/>
          <p:nvPr/>
        </p:nvSpPr>
        <p:spPr>
          <a:xfrm>
            <a:off x="496321" y="5288982"/>
            <a:ext cx="2215060" cy="1299924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4"/>
          <p:cNvSpPr/>
          <p:nvPr/>
        </p:nvSpPr>
        <p:spPr>
          <a:xfrm>
            <a:off x="4579488" y="5288982"/>
            <a:ext cx="2224780" cy="1373666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6598436" y="5276905"/>
            <a:ext cx="2393163" cy="1373666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41" name="Google Shape;341;p4"/>
          <p:cNvGrpSpPr/>
          <p:nvPr/>
        </p:nvGrpSpPr>
        <p:grpSpPr>
          <a:xfrm>
            <a:off x="488366" y="1446067"/>
            <a:ext cx="1930890" cy="3675453"/>
            <a:chOff x="220547" y="1446067"/>
            <a:chExt cx="1684453" cy="3675453"/>
          </a:xfrm>
        </p:grpSpPr>
        <p:sp>
          <p:nvSpPr>
            <p:cNvPr id="342" name="Google Shape;342;p4"/>
            <p:cNvSpPr/>
            <p:nvPr/>
          </p:nvSpPr>
          <p:spPr>
            <a:xfrm>
              <a:off x="227486" y="1446067"/>
              <a:ext cx="1677514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3" name="Google Shape;343;p4"/>
            <p:cNvSpPr txBox="1"/>
            <p:nvPr/>
          </p:nvSpPr>
          <p:spPr>
            <a:xfrm>
              <a:off x="220547" y="1752600"/>
              <a:ext cx="1669873" cy="83099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-BG" sz="16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Технологична модернизация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bg-BG" sz="16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260 млн. лева </a:t>
              </a:r>
              <a:endParaRPr b="0" i="0" sz="1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44" name="Google Shape;344;p4"/>
          <p:cNvSpPr txBox="1"/>
          <p:nvPr/>
        </p:nvSpPr>
        <p:spPr>
          <a:xfrm>
            <a:off x="954743" y="5371194"/>
            <a:ext cx="14478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i="0" lang="bg-BG" sz="1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Обявена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i="0" lang="bg-BG" sz="1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Краен срок -</a:t>
            </a:r>
            <a:endParaRPr b="1" i="0" sz="1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i="0" lang="bg-BG" sz="1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21.09.2022</a:t>
            </a:r>
            <a:endParaRPr b="1" i="0" sz="16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45" name="Google Shape;345;p4"/>
          <p:cNvGrpSpPr/>
          <p:nvPr/>
        </p:nvGrpSpPr>
        <p:grpSpPr>
          <a:xfrm>
            <a:off x="2544336" y="1446067"/>
            <a:ext cx="1924655" cy="3675453"/>
            <a:chOff x="1994081" y="1442962"/>
            <a:chExt cx="1663519" cy="3675453"/>
          </a:xfrm>
        </p:grpSpPr>
        <p:sp>
          <p:nvSpPr>
            <p:cNvPr id="346" name="Google Shape;346;p4"/>
            <p:cNvSpPr/>
            <p:nvPr/>
          </p:nvSpPr>
          <p:spPr>
            <a:xfrm>
              <a:off x="2011132" y="1442962"/>
              <a:ext cx="1646467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7" name="Google Shape;347;p4"/>
            <p:cNvSpPr txBox="1"/>
            <p:nvPr/>
          </p:nvSpPr>
          <p:spPr>
            <a:xfrm>
              <a:off x="1994081" y="1673295"/>
              <a:ext cx="1663519" cy="10772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ИКТ решения и киберсигурност в МСП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30,6 млн. лева</a:t>
              </a:r>
              <a:endPara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48" name="Google Shape;348;p4"/>
          <p:cNvSpPr txBox="1"/>
          <p:nvPr/>
        </p:nvSpPr>
        <p:spPr>
          <a:xfrm>
            <a:off x="3111804" y="5398261"/>
            <a:ext cx="1447800" cy="1428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Обявяване –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средата на септември 2022 г.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49" name="Google Shape;349;p4"/>
          <p:cNvGrpSpPr/>
          <p:nvPr/>
        </p:nvGrpSpPr>
        <p:grpSpPr>
          <a:xfrm>
            <a:off x="4579490" y="1468189"/>
            <a:ext cx="1929249" cy="3675453"/>
            <a:chOff x="3809999" y="1438045"/>
            <a:chExt cx="1646467" cy="3675453"/>
          </a:xfrm>
        </p:grpSpPr>
        <p:sp>
          <p:nvSpPr>
            <p:cNvPr id="350" name="Google Shape;350;p4"/>
            <p:cNvSpPr/>
            <p:nvPr/>
          </p:nvSpPr>
          <p:spPr>
            <a:xfrm>
              <a:off x="3809999" y="1438045"/>
              <a:ext cx="1646467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007A37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1" name="Google Shape;351;p4"/>
            <p:cNvSpPr txBox="1"/>
            <p:nvPr/>
          </p:nvSpPr>
          <p:spPr>
            <a:xfrm>
              <a:off x="3822443" y="1570056"/>
              <a:ext cx="1634023" cy="1569660"/>
            </a:xfrm>
            <a:prstGeom prst="rect">
              <a:avLst/>
            </a:prstGeom>
            <a:solidFill>
              <a:srgbClr val="007A3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Изграждане на ВИ мощности със съоръжения за локално съхранение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200 млн. лева</a:t>
              </a:r>
              <a:endPara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52" name="Google Shape;352;p4"/>
          <p:cNvSpPr/>
          <p:nvPr/>
        </p:nvSpPr>
        <p:spPr>
          <a:xfrm>
            <a:off x="6665221" y="1470296"/>
            <a:ext cx="1960331" cy="3675453"/>
          </a:xfrm>
          <a:custGeom>
            <a:rect b="b" l="l" r="r" t="t"/>
            <a:pathLst>
              <a:path extrusionOk="0" h="4064000" w="199132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rgbClr val="007A37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7155629" y="5421096"/>
            <a:ext cx="1447800" cy="1331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1-во 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тримесечие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2023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4" name="Google Shape;354;p4"/>
          <p:cNvSpPr txBox="1"/>
          <p:nvPr/>
        </p:nvSpPr>
        <p:spPr>
          <a:xfrm>
            <a:off x="5067047" y="5401432"/>
            <a:ext cx="1447800" cy="1331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4-то 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тримесечие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2022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5" name="Google Shape;355;p4"/>
          <p:cNvSpPr txBox="1"/>
          <p:nvPr/>
        </p:nvSpPr>
        <p:spPr>
          <a:xfrm>
            <a:off x="6540141" y="1828800"/>
            <a:ext cx="20854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Кръгова икономика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180 млн. лева</a:t>
            </a:r>
            <a:endParaRPr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p4"/>
          <p:cNvSpPr txBox="1"/>
          <p:nvPr/>
        </p:nvSpPr>
        <p:spPr>
          <a:xfrm>
            <a:off x="496319" y="3213318"/>
            <a:ext cx="1942081" cy="15696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МСП от приоритетните икономически сектори съгласно НСМСП 21-27  </a:t>
            </a:r>
            <a:endParaRPr i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Google Shape;357;p4"/>
          <p:cNvSpPr txBox="1"/>
          <p:nvPr/>
        </p:nvSpPr>
        <p:spPr>
          <a:xfrm>
            <a:off x="2553719" y="3200400"/>
            <a:ext cx="1942081" cy="15081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МСП от сектори, </a:t>
            </a:r>
            <a:r>
              <a:rPr i="1" lang="bg-BG" sz="15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 изключение на сектор А, В, F, J62 и J63,  P и Социална дейност</a:t>
            </a:r>
            <a:endParaRPr i="1" sz="15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4"/>
          <p:cNvSpPr txBox="1"/>
          <p:nvPr/>
        </p:nvSpPr>
        <p:spPr>
          <a:xfrm>
            <a:off x="4572000" y="3383340"/>
            <a:ext cx="1942081" cy="156966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МСП, small mid-caps, mid-caps от всички сектори, с изключение на сектор А и D  </a:t>
            </a:r>
            <a:endParaRPr i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4"/>
          <p:cNvSpPr txBox="1"/>
          <p:nvPr/>
        </p:nvSpPr>
        <p:spPr>
          <a:xfrm>
            <a:off x="6668519" y="3383340"/>
            <a:ext cx="1942081" cy="156966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 група: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МСП и големи предприятия от сектор C “Преработваща промишленост“</a:t>
            </a:r>
            <a:endParaRPr i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"/>
          <p:cNvSpPr txBox="1"/>
          <p:nvPr>
            <p:ph type="title"/>
          </p:nvPr>
        </p:nvSpPr>
        <p:spPr>
          <a:xfrm>
            <a:off x="609600" y="343845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bg-BG" sz="2000">
                <a:latin typeface="Tahoma"/>
                <a:ea typeface="Tahoma"/>
                <a:cs typeface="Tahoma"/>
                <a:sym typeface="Tahoma"/>
              </a:rPr>
              <a:t>Програма за ускоряване на икономическото възстановяване и трансформация чрез наука и иновации/НПВУ/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514600" y="5288982"/>
            <a:ext cx="4267200" cy="1035618"/>
          </a:xfrm>
          <a:custGeom>
            <a:rect b="b" l="l" r="r" t="t"/>
            <a:pathLst>
              <a:path extrusionOk="0" h="1299924" w="3249810">
                <a:moveTo>
                  <a:pt x="0" y="0"/>
                </a:moveTo>
                <a:lnTo>
                  <a:pt x="2599848" y="0"/>
                </a:lnTo>
                <a:lnTo>
                  <a:pt x="3249810" y="649962"/>
                </a:lnTo>
                <a:lnTo>
                  <a:pt x="2599848" y="1299924"/>
                </a:lnTo>
                <a:lnTo>
                  <a:pt x="0" y="1299924"/>
                </a:lnTo>
                <a:lnTo>
                  <a:pt x="649962" y="649962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  <a:effectLst>
            <a:outerShdw blurRad="40005" rotWithShape="0" dir="5400000" dist="22984">
              <a:srgbClr val="000000">
                <a:alpha val="44705"/>
              </a:srgbClr>
            </a:outerShdw>
          </a:effectLst>
        </p:spPr>
        <p:txBody>
          <a:bodyPr anchorCtr="0" anchor="ctr" bIns="35550" lIns="721075" spcFirstLastPara="1" rIns="649950" wrap="square" tIns="35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66" name="Google Shape;366;p5"/>
          <p:cNvGrpSpPr/>
          <p:nvPr/>
        </p:nvGrpSpPr>
        <p:grpSpPr>
          <a:xfrm>
            <a:off x="457200" y="1752601"/>
            <a:ext cx="8229600" cy="1066799"/>
            <a:chOff x="326562" y="1446067"/>
            <a:chExt cx="1578438" cy="3675453"/>
          </a:xfrm>
        </p:grpSpPr>
        <p:sp>
          <p:nvSpPr>
            <p:cNvPr id="367" name="Google Shape;367;p5"/>
            <p:cNvSpPr/>
            <p:nvPr/>
          </p:nvSpPr>
          <p:spPr>
            <a:xfrm>
              <a:off x="326562" y="1446067"/>
              <a:ext cx="1578438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p5"/>
            <p:cNvSpPr txBox="1"/>
            <p:nvPr/>
          </p:nvSpPr>
          <p:spPr>
            <a:xfrm>
              <a:off x="326562" y="1587429"/>
              <a:ext cx="1563858" cy="23117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Процедура за директно предоставяне на средства на иновативни МСП, получили знака за качество „Печат за върхови постижения“</a:t>
              </a:r>
              <a:endParaRPr b="1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69" name="Google Shape;369;p5"/>
          <p:cNvSpPr txBox="1"/>
          <p:nvPr/>
        </p:nvSpPr>
        <p:spPr>
          <a:xfrm>
            <a:off x="2743199" y="5474291"/>
            <a:ext cx="3733801" cy="621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4-то тримесечие 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rebuchet MS"/>
              <a:buNone/>
            </a:pPr>
            <a:r>
              <a:rPr b="1" lang="bg-BG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2022</a:t>
            </a:r>
            <a:endParaRPr b="1" sz="1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0" name="Google Shape;370;p5"/>
          <p:cNvGrpSpPr/>
          <p:nvPr/>
        </p:nvGrpSpPr>
        <p:grpSpPr>
          <a:xfrm>
            <a:off x="457200" y="3124200"/>
            <a:ext cx="5463904" cy="1875922"/>
            <a:chOff x="326562" y="1446067"/>
            <a:chExt cx="1578438" cy="5250649"/>
          </a:xfrm>
        </p:grpSpPr>
        <p:sp>
          <p:nvSpPr>
            <p:cNvPr id="371" name="Google Shape;371;p5"/>
            <p:cNvSpPr/>
            <p:nvPr/>
          </p:nvSpPr>
          <p:spPr>
            <a:xfrm>
              <a:off x="326562" y="1446067"/>
              <a:ext cx="1578438" cy="5250649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2" name="Google Shape;372;p5"/>
            <p:cNvSpPr txBox="1"/>
            <p:nvPr/>
          </p:nvSpPr>
          <p:spPr>
            <a:xfrm>
              <a:off x="326562" y="1587429"/>
              <a:ext cx="1563858" cy="4447006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 u="sng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Целева група</a:t>
              </a:r>
              <a:r>
                <a:rPr b="1"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иновативни МСП, получили „Печат за върхови постижения“ от конкурсите по Рамковите програми „Хоризонт 2020“ и „Хоризонт Европа“ на Европейския иновационен съвет</a:t>
              </a:r>
              <a:endParaRPr b="1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73" name="Google Shape;373;p5"/>
          <p:cNvGrpSpPr/>
          <p:nvPr/>
        </p:nvGrpSpPr>
        <p:grpSpPr>
          <a:xfrm>
            <a:off x="6095215" y="3324721"/>
            <a:ext cx="2588443" cy="1474880"/>
            <a:chOff x="302934" y="4140978"/>
            <a:chExt cx="1578438" cy="13041883"/>
          </a:xfrm>
        </p:grpSpPr>
        <p:sp>
          <p:nvSpPr>
            <p:cNvPr id="374" name="Google Shape;374;p5"/>
            <p:cNvSpPr/>
            <p:nvPr/>
          </p:nvSpPr>
          <p:spPr>
            <a:xfrm>
              <a:off x="302934" y="4140978"/>
              <a:ext cx="1578438" cy="1304188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409585" y="5568495"/>
              <a:ext cx="1365136" cy="694851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 u="sng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Общо финансиране</a:t>
              </a:r>
              <a:r>
                <a:rPr b="1"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118 560 000 лева</a:t>
              </a:r>
              <a:endParaRPr b="1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/>
          <p:cNvSpPr txBox="1"/>
          <p:nvPr>
            <p:ph type="title"/>
          </p:nvPr>
        </p:nvSpPr>
        <p:spPr>
          <a:xfrm>
            <a:off x="457200" y="152400"/>
            <a:ext cx="8321816" cy="980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20040" lvl="0" marL="320040" rtl="0" algn="r">
              <a:spcBef>
                <a:spcPts val="0"/>
              </a:spcBef>
              <a:spcAft>
                <a:spcPts val="0"/>
              </a:spcAft>
              <a:buSzPts val="3072"/>
              <a:buChar char="*"/>
            </a:pPr>
            <a:r>
              <a:rPr b="1" lang="bg-BG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Програма „Конкурентоспособност и иновации в предприятията“ 2021-2027 (ПКИП) </a:t>
            </a:r>
            <a:endParaRPr/>
          </a:p>
        </p:txBody>
      </p:sp>
      <p:grpSp>
        <p:nvGrpSpPr>
          <p:cNvPr id="382" name="Google Shape;382;p6"/>
          <p:cNvGrpSpPr/>
          <p:nvPr/>
        </p:nvGrpSpPr>
        <p:grpSpPr>
          <a:xfrm>
            <a:off x="1308422" y="2044129"/>
            <a:ext cx="6844497" cy="3341804"/>
            <a:chOff x="13022" y="367729"/>
            <a:chExt cx="6844497" cy="3341804"/>
          </a:xfrm>
        </p:grpSpPr>
        <p:sp>
          <p:nvSpPr>
            <p:cNvPr id="383" name="Google Shape;383;p6"/>
            <p:cNvSpPr/>
            <p:nvPr/>
          </p:nvSpPr>
          <p:spPr>
            <a:xfrm rot="-5400000">
              <a:off x="13022" y="380992"/>
              <a:ext cx="3328541" cy="3328541"/>
            </a:xfrm>
            <a:prstGeom prst="downArrow">
              <a:avLst>
                <a:gd fmla="val 50000" name="adj1"/>
                <a:gd fmla="val 35000" name="adj2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 txBox="1"/>
            <p:nvPr/>
          </p:nvSpPr>
          <p:spPr>
            <a:xfrm>
              <a:off x="13023" y="1213126"/>
              <a:ext cx="2746046" cy="1664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    </a:t>
              </a:r>
              <a:r>
                <a:rPr lang="bg-BG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ЕФРР</a:t>
              </a:r>
              <a:endParaRPr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 rot="5400000">
              <a:off x="3528977" y="367729"/>
              <a:ext cx="3328541" cy="3328541"/>
            </a:xfrm>
            <a:prstGeom prst="downArrow">
              <a:avLst>
                <a:gd fmla="val 50000" name="adj1"/>
                <a:gd fmla="val 35000" name="adj2"/>
              </a:avLst>
            </a:prstGeom>
            <a:blipFill rotWithShape="0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 txBox="1"/>
            <p:nvPr/>
          </p:nvSpPr>
          <p:spPr>
            <a:xfrm>
              <a:off x="4111473" y="1199864"/>
              <a:ext cx="2746046" cy="1664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Национално съфинансиране</a:t>
              </a: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87" name="Google Shape;387;p6"/>
          <p:cNvSpPr txBox="1"/>
          <p:nvPr/>
        </p:nvSpPr>
        <p:spPr>
          <a:xfrm>
            <a:off x="838200" y="1676400"/>
            <a:ext cx="7620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Финансиране: 2 932 949 724 лева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2 402 052 615 лв. от ЕФРР и 530 897 105 лв. национално съфинансиране 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 txBox="1"/>
          <p:nvPr>
            <p:ph type="title"/>
          </p:nvPr>
        </p:nvSpPr>
        <p:spPr>
          <a:xfrm>
            <a:off x="609600" y="343845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bg-BG" sz="2400">
                <a:latin typeface="Tahoma"/>
                <a:ea typeface="Tahoma"/>
                <a:cs typeface="Tahoma"/>
                <a:sym typeface="Tahoma"/>
              </a:rPr>
              <a:t>ПКИП: ОСНОВНИ ОБЛАСТИ НА ПОДКРЕПА </a:t>
            </a:r>
            <a:endParaRPr/>
          </a:p>
        </p:txBody>
      </p:sp>
      <p:sp>
        <p:nvSpPr>
          <p:cNvPr id="393" name="Google Shape;393;p7"/>
          <p:cNvSpPr/>
          <p:nvPr/>
        </p:nvSpPr>
        <p:spPr>
          <a:xfrm flipH="1" rot="-4320000">
            <a:off x="2437003" y="1043143"/>
            <a:ext cx="2322352" cy="2185496"/>
          </a:xfrm>
          <a:custGeom>
            <a:rect b="b" l="l" r="r" t="t"/>
            <a:pathLst>
              <a:path extrusionOk="0" h="2015547" w="2232962">
                <a:moveTo>
                  <a:pt x="0" y="1623435"/>
                </a:moveTo>
                <a:lnTo>
                  <a:pt x="1206797" y="2015547"/>
                </a:lnTo>
                <a:lnTo>
                  <a:pt x="2232962" y="1267026"/>
                </a:lnTo>
                <a:lnTo>
                  <a:pt x="2232962" y="0"/>
                </a:lnTo>
                <a:lnTo>
                  <a:pt x="2069964" y="5984"/>
                </a:lnTo>
                <a:cubicBezTo>
                  <a:pt x="1212821" y="79869"/>
                  <a:pt x="434446" y="612540"/>
                  <a:pt x="73226" y="1431581"/>
                </a:cubicBezTo>
                <a:lnTo>
                  <a:pt x="0" y="1623435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ffectLst>
            <a:outerShdw blurRad="76200" sx="102000" rotWithShape="0" algn="ctr" sy="102000">
              <a:srgbClr val="000000">
                <a:alpha val="5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4" name="Google Shape;394;p7"/>
          <p:cNvSpPr/>
          <p:nvPr/>
        </p:nvSpPr>
        <p:spPr>
          <a:xfrm flipH="1" rot="-4320000">
            <a:off x="3910645" y="4005289"/>
            <a:ext cx="1731633" cy="2858100"/>
          </a:xfrm>
          <a:custGeom>
            <a:rect b="b" l="l" r="r" t="t"/>
            <a:pathLst>
              <a:path extrusionOk="0" h="2635847" w="1717976">
                <a:moveTo>
                  <a:pt x="396052" y="394724"/>
                </a:moveTo>
                <a:lnTo>
                  <a:pt x="0" y="1613649"/>
                </a:lnTo>
                <a:lnTo>
                  <a:pt x="742670" y="2635847"/>
                </a:lnTo>
                <a:lnTo>
                  <a:pt x="792175" y="2600910"/>
                </a:lnTo>
                <a:cubicBezTo>
                  <a:pt x="1157922" y="2315593"/>
                  <a:pt x="1445320" y="1921757"/>
                  <a:pt x="1599453" y="1447385"/>
                </a:cubicBezTo>
                <a:cubicBezTo>
                  <a:pt x="1753586" y="973012"/>
                  <a:pt x="1752567" y="485464"/>
                  <a:pt x="1624377" y="39656"/>
                </a:cubicBezTo>
                <a:lnTo>
                  <a:pt x="1610886" y="0"/>
                </a:lnTo>
                <a:lnTo>
                  <a:pt x="396052" y="394724"/>
                </a:lnTo>
                <a:close/>
              </a:path>
            </a:pathLst>
          </a:custGeom>
          <a:solidFill>
            <a:srgbClr val="37609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  <a:reflection blurRad="0" dir="5400000" dist="50800" endA="0" endPos="46000" kx="0" rotWithShape="0" algn="bl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95" name="Google Shape;395;p7"/>
          <p:cNvGrpSpPr/>
          <p:nvPr/>
        </p:nvGrpSpPr>
        <p:grpSpPr>
          <a:xfrm>
            <a:off x="1424296" y="1156714"/>
            <a:ext cx="6120598" cy="4962180"/>
            <a:chOff x="1424296" y="1156714"/>
            <a:chExt cx="6120598" cy="4962180"/>
          </a:xfrm>
        </p:grpSpPr>
        <p:grpSp>
          <p:nvGrpSpPr>
            <p:cNvPr id="396" name="Google Shape;396;p7"/>
            <p:cNvGrpSpPr/>
            <p:nvPr/>
          </p:nvGrpSpPr>
          <p:grpSpPr>
            <a:xfrm>
              <a:off x="3710168" y="2860733"/>
              <a:ext cx="1873704" cy="1741737"/>
              <a:chOff x="5250000" y="2756298"/>
              <a:chExt cx="1728000" cy="172800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5250000" y="2756298"/>
                <a:ext cx="1728000" cy="172800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8999">
                    <a:srgbClr val="D8D8D8"/>
                  </a:gs>
                  <a:gs pos="100000">
                    <a:srgbClr val="0C0C0C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65100" sx="102000" rotWithShape="0" algn="ctr" sy="102000">
                  <a:srgbClr val="000000">
                    <a:alpha val="84705"/>
                  </a:srgbClr>
                </a:outerShdw>
              </a:effectLst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5464713" y="3081010"/>
                <a:ext cx="1284063" cy="1068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bg-BG" sz="3200">
                    <a:solidFill>
                      <a:srgbClr val="063C64"/>
                    </a:solidFill>
                    <a:latin typeface="Teko"/>
                    <a:ea typeface="Teko"/>
                    <a:cs typeface="Teko"/>
                    <a:sym typeface="Teko"/>
                  </a:rPr>
                  <a:t>ПКИП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bg-BG" sz="1600">
                    <a:solidFill>
                      <a:srgbClr val="063C64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2.93 млрд. лева</a:t>
                </a:r>
                <a:endParaRPr b="1" sz="1200">
                  <a:solidFill>
                    <a:srgbClr val="063C64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99" name="Google Shape;399;p7"/>
            <p:cNvSpPr/>
            <p:nvPr/>
          </p:nvSpPr>
          <p:spPr>
            <a:xfrm flipH="1" rot="-4320000">
              <a:off x="4923328" y="987997"/>
              <a:ext cx="1716879" cy="2851420"/>
            </a:xfrm>
            <a:custGeom>
              <a:rect b="b" l="l" r="r" t="t"/>
              <a:pathLst>
                <a:path extrusionOk="0" h="2629686" w="1703338">
                  <a:moveTo>
                    <a:pt x="107784" y="0"/>
                  </a:moveTo>
                  <a:lnTo>
                    <a:pt x="54256" y="198254"/>
                  </a:lnTo>
                  <a:cubicBezTo>
                    <a:pt x="-134931" y="1073192"/>
                    <a:pt x="181691" y="1961650"/>
                    <a:pt x="831706" y="2525240"/>
                  </a:cubicBezTo>
                  <a:lnTo>
                    <a:pt x="964899" y="2629686"/>
                  </a:lnTo>
                  <a:lnTo>
                    <a:pt x="1703338" y="1613312"/>
                  </a:lnTo>
                  <a:lnTo>
                    <a:pt x="1308455" y="390122"/>
                  </a:lnTo>
                  <a:lnTo>
                    <a:pt x="107784" y="0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rotWithShape="0" algn="ctr" sy="102000">
                <a:srgbClr val="000000">
                  <a:alpha val="5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 flipH="1" rot="-4320000">
              <a:off x="1687345" y="3287516"/>
              <a:ext cx="2253701" cy="2190581"/>
            </a:xfrm>
            <a:custGeom>
              <a:rect b="b" l="l" r="r" t="t"/>
              <a:pathLst>
                <a:path extrusionOk="0" h="2020236" w="2235926">
                  <a:moveTo>
                    <a:pt x="1" y="0"/>
                  </a:moveTo>
                  <a:lnTo>
                    <a:pt x="0" y="1272954"/>
                  </a:lnTo>
                  <a:lnTo>
                    <a:pt x="1026016" y="2020236"/>
                  </a:lnTo>
                  <a:lnTo>
                    <a:pt x="2235926" y="1627112"/>
                  </a:lnTo>
                  <a:lnTo>
                    <a:pt x="2201362" y="1525516"/>
                  </a:lnTo>
                  <a:cubicBezTo>
                    <a:pt x="1946656" y="879962"/>
                    <a:pt x="1416306" y="348917"/>
                    <a:pt x="704747" y="117718"/>
                  </a:cubicBezTo>
                  <a:cubicBezTo>
                    <a:pt x="546622" y="66340"/>
                    <a:pt x="387034" y="32201"/>
                    <a:pt x="228016" y="1426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rotWithShape="0" algn="ctr" sy="102000">
                <a:srgbClr val="000000">
                  <a:alpha val="5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 flipH="1" rot="-4320000">
              <a:off x="4981106" y="3434223"/>
              <a:ext cx="2766633" cy="1583510"/>
            </a:xfrm>
            <a:custGeom>
              <a:rect b="b" l="l" r="r" t="t"/>
              <a:pathLst>
                <a:path extrusionOk="0" h="1460372" w="2744813">
                  <a:moveTo>
                    <a:pt x="0" y="1026149"/>
                  </a:moveTo>
                  <a:lnTo>
                    <a:pt x="187654" y="1145329"/>
                  </a:lnTo>
                  <a:cubicBezTo>
                    <a:pt x="326844" y="1224287"/>
                    <a:pt x="476020" y="1290472"/>
                    <a:pt x="634144" y="1341850"/>
                  </a:cubicBezTo>
                  <a:cubicBezTo>
                    <a:pt x="1345704" y="1573049"/>
                    <a:pt x="2086906" y="1455157"/>
                    <a:pt x="2672414" y="1082605"/>
                  </a:cubicBezTo>
                  <a:lnTo>
                    <a:pt x="2744813" y="1031513"/>
                  </a:lnTo>
                  <a:lnTo>
                    <a:pt x="1995375" y="0"/>
                  </a:lnTo>
                  <a:lnTo>
                    <a:pt x="744476" y="1466"/>
                  </a:lnTo>
                  <a:lnTo>
                    <a:pt x="0" y="1026149"/>
                  </a:lnTo>
                  <a:close/>
                </a:path>
              </a:pathLst>
            </a:custGeom>
            <a:solidFill>
              <a:srgbClr val="376092"/>
            </a:solidFill>
            <a:ln>
              <a:noFill/>
            </a:ln>
            <a:effectLst>
              <a:outerShdw blurRad="76200" sx="102000" rotWithShape="0" algn="ctr" sy="102000">
                <a:srgbClr val="000000">
                  <a:alpha val="5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2382287" y="2520061"/>
              <a:ext cx="480260" cy="4464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100">
                  <a:solidFill>
                    <a:srgbClr val="44474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</a:t>
              </a:r>
              <a:endParaRPr b="1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723957" y="1399941"/>
              <a:ext cx="480260" cy="4464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100">
                  <a:solidFill>
                    <a:srgbClr val="44474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b="1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6624390" y="3149577"/>
              <a:ext cx="480260" cy="4464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100">
                  <a:solidFill>
                    <a:srgbClr val="44474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b="1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5479237" y="5457016"/>
              <a:ext cx="480260" cy="4464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100">
                  <a:solidFill>
                    <a:srgbClr val="44474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b="1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829227" y="4965567"/>
              <a:ext cx="480260" cy="44643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2100">
                  <a:solidFill>
                    <a:srgbClr val="44474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b="1" sz="2100">
                <a:solidFill>
                  <a:srgbClr val="44474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" name="Google Shape;407;p7"/>
            <p:cNvSpPr txBox="1"/>
            <p:nvPr/>
          </p:nvSpPr>
          <p:spPr>
            <a:xfrm>
              <a:off x="4652071" y="1803549"/>
              <a:ext cx="190240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НИРД и иновации в предприятията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(30,31 %)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" name="Google Shape;408;p7"/>
            <p:cNvSpPr txBox="1"/>
            <p:nvPr/>
          </p:nvSpPr>
          <p:spPr>
            <a:xfrm>
              <a:off x="5435482" y="3811831"/>
              <a:ext cx="18302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Дигитализация в предприятията 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(13,95 %)</a:t>
              </a:r>
              <a:endParaRPr/>
            </a:p>
          </p:txBody>
        </p:sp>
        <p:sp>
          <p:nvSpPr>
            <p:cNvPr id="409" name="Google Shape;409;p7"/>
            <p:cNvSpPr txBox="1"/>
            <p:nvPr/>
          </p:nvSpPr>
          <p:spPr>
            <a:xfrm>
              <a:off x="2145098" y="3811831"/>
              <a:ext cx="17253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Енергийна ефективност в предприятията 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(6,97 %)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0" name="Google Shape;410;p7"/>
            <p:cNvSpPr txBox="1"/>
            <p:nvPr/>
          </p:nvSpPr>
          <p:spPr>
            <a:xfrm>
              <a:off x="3619138" y="4795654"/>
              <a:ext cx="2033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Растеж и 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конкурентоспособност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(17,54 %) 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1" name="Google Shape;411;p7"/>
            <p:cNvSpPr txBox="1"/>
            <p:nvPr/>
          </p:nvSpPr>
          <p:spPr>
            <a:xfrm>
              <a:off x="2668838" y="1996800"/>
              <a:ext cx="17253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2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Преход към кръгова икономика (31,21 %)</a:t>
              </a:r>
              <a:endParaRPr b="1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412" name="Google Shape;41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81269" y="1305435"/>
              <a:ext cx="834859" cy="667887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13" name="Google Shape;41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5771" y="2988576"/>
              <a:ext cx="703422" cy="952864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14" name="Google Shape;41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91558" y="4501010"/>
              <a:ext cx="1082832" cy="89216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15" name="Google Shape;41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72287" y="2338477"/>
              <a:ext cx="809602" cy="809602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416" name="Google Shape;41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72567" y="5467044"/>
              <a:ext cx="748905" cy="65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7"/>
          <p:cNvSpPr/>
          <p:nvPr/>
        </p:nvSpPr>
        <p:spPr>
          <a:xfrm>
            <a:off x="7795554" y="6688723"/>
            <a:ext cx="134844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5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www.free-ppt-templates-download.com</a:t>
            </a:r>
            <a:endParaRPr b="1" sz="500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"/>
          <p:cNvSpPr txBox="1"/>
          <p:nvPr>
            <p:ph type="title"/>
          </p:nvPr>
        </p:nvSpPr>
        <p:spPr>
          <a:xfrm>
            <a:off x="927113" y="255660"/>
            <a:ext cx="73914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072"/>
              <a:buNone/>
            </a:pPr>
            <a:r>
              <a:rPr lang="bg-BG" sz="2400">
                <a:latin typeface="Tahoma"/>
                <a:ea typeface="Tahoma"/>
                <a:cs typeface="Tahoma"/>
                <a:sym typeface="Tahoma"/>
              </a:rPr>
              <a:t>Първи процедури за предоставяне на БФП, планирани за обявяване по ПКИП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24" name="Google Shape;424;p8"/>
          <p:cNvGrpSpPr/>
          <p:nvPr/>
        </p:nvGrpSpPr>
        <p:grpSpPr>
          <a:xfrm>
            <a:off x="927113" y="1143000"/>
            <a:ext cx="7988287" cy="5425624"/>
            <a:chOff x="1432492" y="1353747"/>
            <a:chExt cx="6726094" cy="5205229"/>
          </a:xfrm>
        </p:grpSpPr>
        <p:sp>
          <p:nvSpPr>
            <p:cNvPr id="425" name="Google Shape;425;p8"/>
            <p:cNvSpPr/>
            <p:nvPr/>
          </p:nvSpPr>
          <p:spPr>
            <a:xfrm>
              <a:off x="1437408" y="1353747"/>
              <a:ext cx="1991320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B7C1E8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576339" y="1353747"/>
              <a:ext cx="1991320" cy="3675453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rgbClr val="800000">
                <a:alpha val="49803"/>
              </a:srgbClr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715270" y="1356852"/>
              <a:ext cx="1991320" cy="3672348"/>
            </a:xfrm>
            <a:custGeom>
              <a:rect b="b" l="l" r="r" t="t"/>
              <a:pathLst>
                <a:path extrusionOk="0" h="4064000" w="199132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gradFill>
              <a:gsLst>
                <a:gs pos="0">
                  <a:srgbClr val="415DC3">
                    <a:alpha val="49803"/>
                  </a:srgbClr>
                </a:gs>
                <a:gs pos="100000">
                  <a:srgbClr val="283E90"/>
                </a:gs>
              </a:gsLst>
              <a:lin ang="5400000" scaled="0"/>
            </a:gra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576339" y="5167994"/>
              <a:ext cx="2438400" cy="1354111"/>
            </a:xfrm>
            <a:custGeom>
              <a:rect b="b" l="l" r="r" t="t"/>
              <a:pathLst>
                <a:path extrusionOk="0" h="1299924" w="3249810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cap="flat" cmpd="sng" w="9525">
              <a:solidFill>
                <a:srgbClr val="F5F6F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1-во тримесечие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2023</a:t>
              </a:r>
              <a:endPara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1432492" y="5185310"/>
              <a:ext cx="2413712" cy="1299924"/>
            </a:xfrm>
            <a:custGeom>
              <a:rect b="b" l="l" r="r" t="t"/>
              <a:pathLst>
                <a:path extrusionOk="0" h="1299924" w="3249810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1E8"/>
            </a:soli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4-то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тримесечие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rebuchet MS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2022</a:t>
              </a:r>
              <a:endPara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734602" y="5185310"/>
              <a:ext cx="2423984" cy="1373666"/>
            </a:xfrm>
            <a:custGeom>
              <a:rect b="b" l="l" r="r" t="t"/>
              <a:pathLst>
                <a:path extrusionOk="0" h="1299924" w="3249810">
                  <a:moveTo>
                    <a:pt x="0" y="0"/>
                  </a:moveTo>
                  <a:lnTo>
                    <a:pt x="2599848" y="0"/>
                  </a:lnTo>
                  <a:lnTo>
                    <a:pt x="3249810" y="649962"/>
                  </a:lnTo>
                  <a:lnTo>
                    <a:pt x="2599848" y="1299924"/>
                  </a:lnTo>
                  <a:lnTo>
                    <a:pt x="0" y="1299924"/>
                  </a:lnTo>
                  <a:lnTo>
                    <a:pt x="649962" y="6499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15DC3"/>
                </a:gs>
                <a:gs pos="100000">
                  <a:srgbClr val="283E90"/>
                </a:gs>
              </a:gsLst>
              <a:lin ang="5400000" scaled="0"/>
            </a:grad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35550" lIns="721075" spcFirstLastPara="1" rIns="6499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2-ро тримесечие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2023</a:t>
              </a:r>
              <a:endPara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1" name="Google Shape;431;p8"/>
            <p:cNvSpPr txBox="1"/>
            <p:nvPr/>
          </p:nvSpPr>
          <p:spPr>
            <a:xfrm>
              <a:off x="5791198" y="1441639"/>
              <a:ext cx="1915393" cy="345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Внедряване на иновации в предприятията съгласно тематичните области на ИСИС 2021-2027</a:t>
              </a:r>
              <a:endPara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293.37 млн.лв.</a:t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</a:t>
              </a:r>
              <a:r>
                <a:rPr b="1" i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Целева група: </a:t>
              </a:r>
              <a:endParaRPr b="1" i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МСП и small mid-caps</a:t>
              </a:r>
              <a:endParaRPr i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2" name="Google Shape;432;p8"/>
            <p:cNvSpPr txBox="1"/>
            <p:nvPr/>
          </p:nvSpPr>
          <p:spPr>
            <a:xfrm>
              <a:off x="3647351" y="1441640"/>
              <a:ext cx="1920308" cy="3927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Подобряване на производствения капацитет на МСП </a:t>
              </a:r>
              <a:endPara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117,5 млн. лв.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Целева група: </a:t>
              </a:r>
              <a:endParaRPr b="1" i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bg-BG" sz="16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МСП – семейни предприятия, предприятия от творческите индустрии и занаятите</a:t>
              </a:r>
              <a:endParaRPr i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821908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3" name="Google Shape;433;p8"/>
            <p:cNvSpPr txBox="1"/>
            <p:nvPr/>
          </p:nvSpPr>
          <p:spPr>
            <a:xfrm>
              <a:off x="1432492" y="1428214"/>
              <a:ext cx="1920308" cy="3469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-BG" sz="1600">
                  <a:solidFill>
                    <a:srgbClr val="10132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Разработване на иновации в предприятията съгласно тематичните области на ИСИС 2021-2027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bg-BG" sz="1600">
                  <a:solidFill>
                    <a:srgbClr val="10132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127 млн. лв. </a:t>
              </a:r>
              <a:endParaRPr sz="1600">
                <a:solidFill>
                  <a:srgbClr val="10132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10132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bg-BG" sz="1600">
                  <a:solidFill>
                    <a:srgbClr val="10132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Целева група: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bg-BG" sz="1600">
                  <a:solidFill>
                    <a:srgbClr val="10132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МСП и small mid-caps, вкл. в сътрудничество с голямо предприятие </a:t>
              </a:r>
              <a:endParaRPr i="1" sz="1600">
                <a:solidFill>
                  <a:srgbClr val="10132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/>
          <p:nvPr>
            <p:ph type="title"/>
          </p:nvPr>
        </p:nvSpPr>
        <p:spPr>
          <a:xfrm>
            <a:off x="457200" y="152400"/>
            <a:ext cx="8321816" cy="980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28000"/>
              <a:buNone/>
            </a:pPr>
            <a:r>
              <a:rPr b="1" lang="bg-BG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Програма „Научни изследвания, иновации и дигитализация за интелигентна трансформация “ 2021-2027 (ПНИИДИТ) </a:t>
            </a:r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>
            <a:off x="1308422" y="2044129"/>
            <a:ext cx="6844497" cy="3341804"/>
            <a:chOff x="13022" y="367729"/>
            <a:chExt cx="6844497" cy="3341804"/>
          </a:xfrm>
        </p:grpSpPr>
        <p:sp>
          <p:nvSpPr>
            <p:cNvPr id="441" name="Google Shape;441;p9"/>
            <p:cNvSpPr/>
            <p:nvPr/>
          </p:nvSpPr>
          <p:spPr>
            <a:xfrm rot="-5400000">
              <a:off x="13022" y="380992"/>
              <a:ext cx="3328541" cy="3328541"/>
            </a:xfrm>
            <a:prstGeom prst="downArrow">
              <a:avLst>
                <a:gd fmla="val 50000" name="adj1"/>
                <a:gd fmla="val 35000" name="adj2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9"/>
            <p:cNvSpPr txBox="1"/>
            <p:nvPr/>
          </p:nvSpPr>
          <p:spPr>
            <a:xfrm>
              <a:off x="13023" y="1213126"/>
              <a:ext cx="2746046" cy="1664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500">
                  <a:solidFill>
                    <a:schemeClr val="lt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     </a:t>
              </a:r>
              <a:r>
                <a:rPr lang="bg-BG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ЕФРР</a:t>
              </a:r>
              <a:endParaRPr sz="25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 rot="5400000">
              <a:off x="3528977" y="367729"/>
              <a:ext cx="3328541" cy="3328541"/>
            </a:xfrm>
            <a:prstGeom prst="downArrow">
              <a:avLst>
                <a:gd fmla="val 50000" name="adj1"/>
                <a:gd fmla="val 35000" name="adj2"/>
              </a:avLst>
            </a:prstGeom>
            <a:blipFill rotWithShape="0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5" rotWithShape="0" dir="5400000" dist="22984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9"/>
            <p:cNvSpPr txBox="1"/>
            <p:nvPr/>
          </p:nvSpPr>
          <p:spPr>
            <a:xfrm>
              <a:off x="4111473" y="1199864"/>
              <a:ext cx="2746046" cy="1664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25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Национално съфинансиране</a:t>
              </a:r>
              <a:endParaRPr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45" name="Google Shape;445;p9"/>
          <p:cNvSpPr txBox="1"/>
          <p:nvPr/>
        </p:nvSpPr>
        <p:spPr>
          <a:xfrm>
            <a:off x="838200" y="1676400"/>
            <a:ext cx="7620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Финансиране: 2 138 594 711 лева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1 731 907 023 лв. от ЕФРР и 406 687 686 лв. национално съфинансиране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OPIK-Portrait_Transperant_14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Blue Red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PIK-Portrait_Transperant_14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2015-11-12T16:10:40Z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