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81" r:id="rId4"/>
    <p:sldId id="260" r:id="rId5"/>
    <p:sldId id="264" r:id="rId6"/>
    <p:sldId id="266" r:id="rId7"/>
    <p:sldId id="280" r:id="rId8"/>
    <p:sldId id="284" r:id="rId9"/>
    <p:sldId id="265" r:id="rId10"/>
    <p:sldId id="275" r:id="rId11"/>
    <p:sldId id="269" r:id="rId12"/>
    <p:sldId id="276" r:id="rId13"/>
    <p:sldId id="287" r:id="rId14"/>
    <p:sldId id="285" r:id="rId15"/>
    <p:sldId id="272" r:id="rId16"/>
    <p:sldId id="277" r:id="rId17"/>
    <p:sldId id="279" r:id="rId18"/>
    <p:sldId id="273" r:id="rId19"/>
    <p:sldId id="283" r:id="rId20"/>
    <p:sldId id="282" r:id="rId21"/>
    <p:sldId id="271" r:id="rId22"/>
  </p:sldIdLst>
  <p:sldSz cx="9144000" cy="6858000" type="screen4x3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89310" autoAdjust="0"/>
  </p:normalViewPr>
  <p:slideViewPr>
    <p:cSldViewPr>
      <p:cViewPr>
        <p:scale>
          <a:sx n="72" d="100"/>
          <a:sy n="72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9965A98-3A4C-4EF4-AE11-CD828041B46B}" type="datetimeFigureOut">
              <a:rPr lang="bg-BG" smtClean="0"/>
              <a:pPr/>
              <a:t>18.5.2016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19B507B8-78F7-4E69-AA41-BE5E23B5EEB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0349089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98590EB5-E85D-46C2-AF6D-CE8B933BE911}" type="datetimeFigureOut">
              <a:rPr lang="bg-BG" smtClean="0"/>
              <a:pPr/>
              <a:t>18.5.2016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5963"/>
            <a:ext cx="4770438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531916"/>
            <a:ext cx="5492750" cy="4293394"/>
          </a:xfrm>
          <a:prstGeom prst="rect">
            <a:avLst/>
          </a:prstGeom>
        </p:spPr>
        <p:txBody>
          <a:bodyPr vert="horz" lIns="93744" tIns="46872" rIns="93744" bIns="468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5C58004B-1726-4988-9688-F23DD21A071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193836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B344-47F4-4C15-890A-44CB3D7A891C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E88-34DD-4C3B-A7D5-74457490E8FA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3905-0892-40F9-93F3-9F4E39ABABF8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32C6-A6EF-4132-BA51-AFDD6CAB8724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A807-E010-47C7-BDB5-B8E8DB2CAE85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C0BD-13B5-4F32-B27B-C5F0B8D0448C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4BC7-9D8F-4D8D-B5A7-4CE8EA7750BD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85B6-B8E3-4C8C-91A7-8B55B28B1863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AB41-C88C-4D38-B0B4-6181DB91CE69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1B81-F9B8-42FD-97F5-249CD036C7BE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2CBF-D1F5-433C-87B6-62E74F1C3E54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C1D3-330B-4C47-AC11-4BF5EC6D239D}" type="datetime1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p.zlatarska@mon.bg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p.evtimova@mon.b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mailto:n.georgiev@mon.b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mino_cover.png"/>
          <p:cNvPicPr>
            <a:picLocks noChangeAspect="1"/>
          </p:cNvPicPr>
          <p:nvPr/>
        </p:nvPicPr>
        <p:blipFill>
          <a:blip r:embed="rId3" cstate="print"/>
          <a:srcRect l="20623"/>
          <a:stretch>
            <a:fillRect/>
          </a:stretch>
        </p:blipFill>
        <p:spPr>
          <a:xfrm>
            <a:off x="2819400" y="-1"/>
            <a:ext cx="3581400" cy="1670082"/>
          </a:xfrm>
          <a:prstGeom prst="rect">
            <a:avLst/>
          </a:prstGeom>
        </p:spPr>
      </p:pic>
      <p:sp>
        <p:nvSpPr>
          <p:cNvPr id="10" name="Rectangle 57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4343400"/>
            <a:ext cx="9144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80975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400" u="sng" dirty="0" smtClean="0">
                <a:solidFill>
                  <a:srgbClr val="FFFFFF"/>
                </a:solidFill>
              </a:rPr>
              <a:t>Варна</a:t>
            </a:r>
            <a:r>
              <a:rPr lang="en-GB" sz="1400" u="sng" dirty="0" smtClean="0">
                <a:solidFill>
                  <a:srgbClr val="FFFFFF"/>
                </a:solidFill>
              </a:rPr>
              <a:t>, 1</a:t>
            </a:r>
            <a:r>
              <a:rPr lang="bg-BG" sz="1400" u="sng" dirty="0" smtClean="0">
                <a:solidFill>
                  <a:srgbClr val="FFFFFF"/>
                </a:solidFill>
              </a:rPr>
              <a:t>3 май </a:t>
            </a:r>
            <a:r>
              <a:rPr lang="en-GB" sz="1400" u="sng" dirty="0" smtClean="0">
                <a:solidFill>
                  <a:srgbClr val="FFFFFF"/>
                </a:solidFill>
              </a:rPr>
              <a:t>2016</a:t>
            </a:r>
            <a:endParaRPr lang="en-GB" sz="1400" u="sng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6400800" cy="19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Швейцарска подкрепа за въвеждане принципите на дуалното обучение в българската образователна система</a:t>
            </a:r>
            <a:endParaRPr lang="de-CH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2015-2019</a:t>
            </a:r>
          </a:p>
          <a:p>
            <a:pPr algn="ctr"/>
            <a:endParaRPr lang="bg-BG" sz="280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 flipH="1">
            <a:off x="5105400" y="6324600"/>
            <a:ext cx="228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171"/>
            <a:ext cx="54102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2098" y="60960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Users\PC\Desktop\imagesVMBE1FU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457452" y="4343400"/>
            <a:ext cx="217169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PC\Desktop\images26M7VN8X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934200" y="43434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Users\PC\Desktop\imagesXRRB7G6H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648200" y="43434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3962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bg-BG" sz="2400" dirty="0" smtClean="0">
                <a:solidFill>
                  <a:srgbClr val="002060"/>
                </a:solidFill>
              </a:rPr>
              <a:t/>
            </a:r>
            <a:br>
              <a:rPr lang="bg-BG" sz="2400" dirty="0" smtClean="0">
                <a:solidFill>
                  <a:srgbClr val="002060"/>
                </a:solidFill>
              </a:rPr>
            </a:br>
            <a:r>
              <a:rPr lang="bg-BG" sz="2400" dirty="0" smtClean="0">
                <a:solidFill>
                  <a:srgbClr val="002060"/>
                </a:solidFill>
              </a:rPr>
              <a:t>ситуационен профил </a:t>
            </a:r>
            <a:br>
              <a:rPr lang="bg-BG" sz="2400" dirty="0" smtClean="0">
                <a:solidFill>
                  <a:srgbClr val="002060"/>
                </a:solidFill>
              </a:rPr>
            </a:br>
            <a:r>
              <a:rPr lang="bg-BG" sz="2400" dirty="0" smtClean="0">
                <a:solidFill>
                  <a:srgbClr val="002060"/>
                </a:solidFill>
              </a:rPr>
              <a:t/>
            </a:r>
            <a:br>
              <a:rPr lang="bg-BG" sz="2400" dirty="0" smtClean="0">
                <a:solidFill>
                  <a:srgbClr val="002060"/>
                </a:solidFill>
              </a:rPr>
            </a:br>
            <a:r>
              <a:rPr lang="bg-BG" sz="2400" dirty="0" smtClean="0">
                <a:solidFill>
                  <a:srgbClr val="002060"/>
                </a:solidFill>
              </a:rPr>
              <a:t/>
            </a:r>
            <a:br>
              <a:rPr lang="bg-BG" sz="2400" dirty="0" smtClean="0">
                <a:solidFill>
                  <a:srgbClr val="002060"/>
                </a:solidFill>
              </a:rPr>
            </a:br>
            <a:r>
              <a:rPr lang="bg-BG" sz="2400" dirty="0" smtClean="0">
                <a:solidFill>
                  <a:srgbClr val="002060"/>
                </a:solidFill>
              </a:rPr>
              <a:t>КВАЛИФИКАЦИОНЕН ПРОФИЛ</a:t>
            </a:r>
            <a:br>
              <a:rPr lang="bg-BG" sz="2400" dirty="0" smtClean="0">
                <a:solidFill>
                  <a:srgbClr val="002060"/>
                </a:solidFill>
              </a:rPr>
            </a:br>
            <a:r>
              <a:rPr lang="bg-BG" sz="2400" dirty="0" smtClean="0">
                <a:solidFill>
                  <a:srgbClr val="002060"/>
                </a:solidFill>
              </a:rPr>
              <a:t/>
            </a:r>
            <a:br>
              <a:rPr lang="bg-BG" sz="2400" dirty="0" smtClean="0">
                <a:solidFill>
                  <a:srgbClr val="002060"/>
                </a:solidFill>
              </a:rPr>
            </a:br>
            <a:r>
              <a:rPr lang="bg-BG" sz="2400" dirty="0" smtClean="0">
                <a:solidFill>
                  <a:srgbClr val="002060"/>
                </a:solidFill>
              </a:rPr>
              <a:t/>
            </a:r>
            <a:br>
              <a:rPr lang="bg-BG" sz="2400" dirty="0" smtClean="0">
                <a:solidFill>
                  <a:srgbClr val="002060"/>
                </a:solidFill>
              </a:rPr>
            </a:br>
            <a:r>
              <a:rPr lang="bg-BG" sz="2400" dirty="0" smtClean="0">
                <a:solidFill>
                  <a:srgbClr val="002060"/>
                </a:solidFill>
              </a:rPr>
              <a:t/>
            </a:r>
            <a:br>
              <a:rPr lang="bg-BG" sz="2400" dirty="0" smtClean="0">
                <a:solidFill>
                  <a:srgbClr val="002060"/>
                </a:solidFill>
              </a:rPr>
            </a:br>
            <a:r>
              <a:rPr lang="bg-BG" sz="2400" dirty="0" smtClean="0">
                <a:solidFill>
                  <a:srgbClr val="002060"/>
                </a:solidFill>
              </a:rPr>
              <a:t>УЧЕБНА ПРОГРАМА 	ПРОГРАМА ЗА ПРАКТИЧЕСКО</a:t>
            </a:r>
            <a:br>
              <a:rPr lang="bg-BG" sz="2400" dirty="0" smtClean="0">
                <a:solidFill>
                  <a:srgbClr val="002060"/>
                </a:solidFill>
              </a:rPr>
            </a:br>
            <a:r>
              <a:rPr lang="bg-BG" sz="2400" dirty="0" smtClean="0">
                <a:solidFill>
                  <a:srgbClr val="002060"/>
                </a:solidFill>
              </a:rPr>
              <a:t>В УЧИЛИЩЕ	 	ОБУЧЕНИЕ ВЪВ ФИРМАТА</a:t>
            </a:r>
            <a:br>
              <a:rPr lang="bg-BG" sz="2400" dirty="0" smtClean="0">
                <a:solidFill>
                  <a:srgbClr val="002060"/>
                </a:solidFill>
              </a:rPr>
            </a:br>
            <a:r>
              <a:rPr lang="bg-BG" sz="2400" dirty="0" smtClean="0">
                <a:solidFill>
                  <a:srgbClr val="002060"/>
                </a:solidFill>
              </a:rPr>
              <a:t/>
            </a:r>
            <a:br>
              <a:rPr lang="bg-BG" sz="24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600201"/>
            <a:ext cx="73152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002060"/>
                </a:solidFill>
              </a:rPr>
              <a:t> </a:t>
            </a:r>
            <a:endParaRPr lang="bg-BG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endParaRPr lang="bg-BG" b="1" dirty="0" smtClean="0">
              <a:solidFill>
                <a:srgbClr val="002060"/>
              </a:solidFill>
            </a:endParaRPr>
          </a:p>
          <a:p>
            <a:endParaRPr lang="bg-BG" b="1" dirty="0" smtClean="0">
              <a:solidFill>
                <a:srgbClr val="00206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1143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FF0000"/>
                </a:solidFill>
              </a:rPr>
              <a:t>Изработване на квалификационен профил на професията</a:t>
            </a:r>
            <a:endParaRPr lang="bg-BG" sz="2800" b="1" u="sng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438400" y="2819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Left-Up Arrow 19"/>
          <p:cNvSpPr/>
          <p:nvPr/>
        </p:nvSpPr>
        <p:spPr>
          <a:xfrm rot="12934719">
            <a:off x="2352332" y="3800133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122" name="Picture 2" descr="C:\Users\PC\Pictures\Za Maxgraphic\P10208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209800"/>
            <a:ext cx="2905887" cy="217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762000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FF0000"/>
                </a:solidFill>
              </a:rPr>
              <a:t> 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342900" indent="-342900"/>
            <a:endParaRPr lang="bg-BG" sz="2200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762000"/>
          <a:ext cx="8000999" cy="6047543"/>
        </p:xfrm>
        <a:graphic>
          <a:graphicData uri="http://schemas.openxmlformats.org/drawingml/2006/table">
            <a:tbl>
              <a:tblPr/>
              <a:tblGrid>
                <a:gridCol w="152656"/>
                <a:gridCol w="1600200"/>
                <a:gridCol w="1295144"/>
                <a:gridCol w="1295400"/>
                <a:gridCol w="1371600"/>
                <a:gridCol w="1447800"/>
                <a:gridCol w="724309"/>
                <a:gridCol w="113890"/>
              </a:tblGrid>
              <a:tr h="5105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latin typeface="Calibri"/>
                          <a:ea typeface="MS MinNew Roman"/>
                          <a:cs typeface="Times New Roman"/>
                        </a:rPr>
                        <a:t>Категория професионална компетентност</a:t>
                      </a:r>
                      <a:endParaRPr lang="bg-BG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latin typeface="Calibri"/>
                          <a:ea typeface="MS MinNew Roman"/>
                          <a:cs typeface="Times New Roman"/>
                        </a:rPr>
                        <a:t>Ситуации</a:t>
                      </a:r>
                      <a:endParaRPr lang="bg-BG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382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MS MinNew Roman"/>
                          <a:cs typeface="Times New Roman"/>
                        </a:rPr>
                        <a:t>A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Calibri"/>
                          <a:ea typeface="MS MinNew Roman"/>
                          <a:cs typeface="Times New Roman"/>
                        </a:rPr>
                        <a:t>Приготвя кулинарни изделия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MS MinNew Roman"/>
                          <a:cs typeface="Times New Roman"/>
                        </a:rPr>
                        <a:t>A1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Calibri"/>
                          <a:ea typeface="MS MinNew Roman"/>
                          <a:cs typeface="Times New Roman"/>
                        </a:rPr>
                        <a:t>Получава, съхранява, обработва и издава кулинарни изделия от растителен произход  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MS MinNew Roman"/>
                          <a:cs typeface="Times New Roman"/>
                        </a:rPr>
                        <a:t>A2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Calibri"/>
                          <a:ea typeface="MS MinNew Roman"/>
                          <a:cs typeface="Times New Roman"/>
                        </a:rPr>
                        <a:t>Получава, съхранява, обработва и издава кулинарни изделия от  месо, птици и риба 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MS MinNew Roman"/>
                          <a:cs typeface="Times New Roman"/>
                        </a:rPr>
                        <a:t>A3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Calibri"/>
                          <a:ea typeface="MS MinNew Roman"/>
                          <a:cs typeface="Times New Roman"/>
                        </a:rPr>
                        <a:t>Получава, съхранява, обработва и издава кулинарни изделия от  яйца, млечни продукти и други продукти от  животински и растителен произход 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MS MinNew Roman"/>
                          <a:cs typeface="Times New Roman"/>
                        </a:rPr>
                        <a:t>A4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latin typeface="Calibri"/>
                          <a:ea typeface="MS MinNew Roman"/>
                          <a:cs typeface="Times New Roman"/>
                        </a:rPr>
                        <a:t>Работи с машини и съоръжения в кухнята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MS MinNew Roman"/>
                          <a:cs typeface="Times New Roman"/>
                        </a:rPr>
                        <a:t>A5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Calibri"/>
                          <a:ea typeface="MS MinNew Roman"/>
                          <a:cs typeface="Times New Roman"/>
                        </a:rPr>
                        <a:t>Използва подходящи техники и топлинни процеси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latin typeface="Calibri"/>
                        <a:ea typeface="MS Min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85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latin typeface="Calibri"/>
                          <a:ea typeface="MS MinNew Roman"/>
                          <a:cs typeface="Times New Roman"/>
                        </a:rPr>
                        <a:t>B</a:t>
                      </a:r>
                      <a:endParaRPr lang="bg-BG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Calibri"/>
                          <a:ea typeface="MS MinNew Roman"/>
                          <a:cs typeface="Times New Roman"/>
                        </a:rPr>
                        <a:t>Работи съобразно изискванията за  безопасност на храните и работната среда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MS MinNew Roman"/>
                          <a:cs typeface="Times New Roman"/>
                        </a:rPr>
                        <a:t>B1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latin typeface="Calibri"/>
                          <a:ea typeface="MS MinNew Roman"/>
                          <a:cs typeface="Times New Roman"/>
                        </a:rPr>
                        <a:t>Поддържа лична хигиена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MS MinNew Roman"/>
                          <a:cs typeface="Times New Roman"/>
                        </a:rPr>
                        <a:t>B2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latin typeface="Calibri"/>
                          <a:ea typeface="MS MinNew Roman"/>
                          <a:cs typeface="Times New Roman"/>
                        </a:rPr>
                        <a:t>Спазва правилата за ЗБУТ и ППО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MS MinNew Roman"/>
                          <a:cs typeface="Times New Roman"/>
                        </a:rPr>
                        <a:t>B3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Calibri"/>
                          <a:ea typeface="MS MinNew Roman"/>
                          <a:cs typeface="Times New Roman"/>
                        </a:rPr>
                        <a:t>Спазва правилата за </a:t>
                      </a:r>
                      <a:r>
                        <a:rPr lang="de-CH" sz="1200" dirty="0">
                          <a:latin typeface="Calibri"/>
                          <a:ea typeface="MS MinNew Roman"/>
                          <a:cs typeface="Times New Roman"/>
                        </a:rPr>
                        <a:t>HACCP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MS MinNew Roman"/>
                          <a:cs typeface="Times New Roman"/>
                        </a:rPr>
                        <a:t>B4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Calibri"/>
                          <a:ea typeface="MS MinNew Roman"/>
                          <a:cs typeface="Times New Roman"/>
                        </a:rPr>
                        <a:t>Работи съгласно стандартите на фирмената политика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latin typeface="Calibri"/>
                        <a:ea typeface="MS Min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latin typeface="Calibri"/>
                        <a:ea typeface="MS Min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85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MS MinNew Roman"/>
                          <a:cs typeface="Times New Roman"/>
                        </a:rPr>
                        <a:t>C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Calibri"/>
                          <a:ea typeface="MS MinNew Roman"/>
                          <a:cs typeface="Times New Roman"/>
                        </a:rPr>
                        <a:t>Участва в  мениджмънта на кухнята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MS MinNew Roman"/>
                          <a:cs typeface="Times New Roman"/>
                        </a:rPr>
                        <a:t>C1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latin typeface="Calibri"/>
                          <a:ea typeface="MS MinNew Roman"/>
                          <a:cs typeface="Times New Roman"/>
                        </a:rPr>
                        <a:t>Участва в оперативки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MS MinNew Roman"/>
                          <a:cs typeface="Times New Roman"/>
                        </a:rPr>
                        <a:t>C2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latin typeface="Calibri"/>
                          <a:ea typeface="MS MinNew Roman"/>
                          <a:cs typeface="Times New Roman"/>
                        </a:rPr>
                        <a:t>Ползва професионален език и терминология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MS MinNew Roman"/>
                          <a:cs typeface="Times New Roman"/>
                        </a:rPr>
                        <a:t>C3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latin typeface="Calibri"/>
                          <a:ea typeface="MS MinNew Roman"/>
                          <a:cs typeface="Times New Roman"/>
                        </a:rPr>
                        <a:t>Калкулира необходимите продукти 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MS MinNew Roman"/>
                          <a:cs typeface="Times New Roman"/>
                        </a:rPr>
                        <a:t>C4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Calibri"/>
                          <a:ea typeface="MS MinNew Roman"/>
                          <a:cs typeface="Times New Roman"/>
                        </a:rPr>
                        <a:t>Допринася за усъвършенстване на работните процеси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latin typeface="Calibri"/>
                        <a:ea typeface="MS Min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latin typeface="Calibri"/>
                        <a:ea typeface="MS Min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0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MS MinNew Roman"/>
                          <a:cs typeface="Times New Roman"/>
                        </a:rPr>
                        <a:t>D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latin typeface="Calibri"/>
                          <a:ea typeface="MS MinNew Roman"/>
                          <a:cs typeface="Times New Roman"/>
                        </a:rPr>
                        <a:t>Използва ефективно ресурсите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MS MinNew Roman"/>
                          <a:cs typeface="Times New Roman"/>
                        </a:rPr>
                        <a:t>D1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latin typeface="Calibri"/>
                          <a:ea typeface="MS MinNew Roman"/>
                          <a:cs typeface="Times New Roman"/>
                        </a:rPr>
                        <a:t>Работи съгласно принципите за енергийна ефективност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MS MinNew Roman"/>
                          <a:cs typeface="Times New Roman"/>
                        </a:rPr>
                        <a:t>D2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latin typeface="Calibri"/>
                          <a:ea typeface="MS MinNew Roman"/>
                          <a:cs typeface="Times New Roman"/>
                        </a:rPr>
                        <a:t>Работи съгласно принципите за екосъобразност</a:t>
                      </a:r>
                      <a:endParaRPr lang="bg-BG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MS MinNew Roman"/>
                          <a:cs typeface="Times New Roman"/>
                        </a:rPr>
                        <a:t>D3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latin typeface="Calibri"/>
                          <a:ea typeface="MS MinNew Roman"/>
                          <a:cs typeface="Times New Roman"/>
                        </a:rPr>
                        <a:t>Работи съгласно принципите за икономическа ефективност </a:t>
                      </a:r>
                      <a:endParaRPr lang="bg-BG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latin typeface="Calibri"/>
                        <a:ea typeface="MS Min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latin typeface="Calibri"/>
                        <a:ea typeface="MS Min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latin typeface="Calibri"/>
                        <a:ea typeface="MS Min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95600" y="228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Ситуационен профил</a:t>
            </a:r>
            <a:endParaRPr lang="bg-BG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609600" y="1066800"/>
            <a:ext cx="7772400" cy="76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600200"/>
            <a:ext cx="73152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002060"/>
                </a:solidFill>
              </a:rPr>
              <a:t> </a:t>
            </a:r>
            <a:endParaRPr lang="bg-BG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685800"/>
          <a:ext cx="8001000" cy="598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262815">
                <a:tc>
                  <a:txBody>
                    <a:bodyPr/>
                    <a:lstStyle/>
                    <a:p>
                      <a:r>
                        <a:rPr lang="bg-BG" sz="1200" b="1" dirty="0" smtClean="0">
                          <a:solidFill>
                            <a:schemeClr val="tx1"/>
                          </a:solidFill>
                        </a:rPr>
                        <a:t>Категория професионална компетентност </a:t>
                      </a:r>
                      <a:r>
                        <a:rPr lang="bg-BG" sz="1200" b="0" i="1" baseline="0" dirty="0" smtClean="0">
                          <a:solidFill>
                            <a:schemeClr val="tx1"/>
                          </a:solidFill>
                        </a:rPr>
                        <a:t>   Приготвя кулинарни изделия</a:t>
                      </a:r>
                      <a:endParaRPr lang="bg-BG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8026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Наименование</a:t>
                      </a:r>
                      <a:r>
                        <a:rPr lang="bg-BG" sz="1200" b="1" baseline="0" dirty="0" smtClean="0"/>
                        <a:t> на ситуацията </a:t>
                      </a:r>
                      <a:r>
                        <a:rPr lang="bg-BG" sz="1200" i="1" baseline="0" dirty="0" smtClean="0"/>
                        <a:t> </a:t>
                      </a:r>
                      <a:r>
                        <a:rPr lang="bg-BG" sz="12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Получава, съхранява, обработва и издава кулинарни изделия от месо,  птици и риба</a:t>
                      </a:r>
                      <a:endParaRPr lang="bg-BG" sz="1200" b="1" i="1" u="sng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64498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Пример за ситуация: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Иванка приема поръчка да направи телешки стек в съответствие с предварителната заявка (план за деня, план за седмица, резервации) или текуща поръчка от клиент „а ла карт“). В началото на работния ден Иванка е направила подготовка на телешко месо за стек, която включва размразяване, обезципяване и нарязване на съответните порции (калибриране). След приемането на поръчката тя взима една порция от предварително подготвените. Намазнява и поставя стека върху предварително загрята плоча или тиган. Запечатва месото като при обръщането овкусява със сол. След това доготвя във фурна. Изпича до степен, както е поръчано от клиента. Поставя месото да се отпусне една минута върху хартия и след това го прехвърля в затоплен съд за поднасяне и допълнително овкусява. Добавя гарнитура, декорира и поставя съда в зоната за издаване към клиента. </a:t>
                      </a:r>
                      <a:endParaRPr lang="bg-BG" sz="1200" dirty="0"/>
                    </a:p>
                  </a:txBody>
                  <a:tcPr/>
                </a:tc>
              </a:tr>
              <a:tr h="1138867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Необходими знания</a:t>
                      </a:r>
                    </a:p>
                    <a:p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разбира инструкциите в рецептата</a:t>
                      </a:r>
                    </a:p>
                    <a:p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 различните видове меса</a:t>
                      </a:r>
                    </a:p>
                    <a:p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 характеристиките и приложенията на различните видове меса</a:t>
                      </a:r>
                    </a:p>
                    <a:p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 правилата, методите и помещенията за съхранение</a:t>
                      </a:r>
                    </a:p>
                    <a:p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..........................................</a:t>
                      </a:r>
                      <a:endParaRPr lang="bg-BG" sz="12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963657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Необходими умения</a:t>
                      </a:r>
                    </a:p>
                    <a:p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разчита инструкциите в рецептата</a:t>
                      </a:r>
                    </a:p>
                    <a:p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подбира необходимите продукти</a:t>
                      </a:r>
                    </a:p>
                    <a:p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извършва предварителна подготовка (дефростиране, отстраняване на ципи и порциониране).................................................................</a:t>
                      </a:r>
                      <a:endParaRPr lang="bg-BG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23337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Необходими социални</a:t>
                      </a:r>
                      <a:r>
                        <a:rPr lang="bg-BG" sz="1200" b="1" baseline="0" dirty="0" smtClean="0"/>
                        <a:t> компетентности</a:t>
                      </a:r>
                    </a:p>
                    <a:p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екипност</a:t>
                      </a:r>
                    </a:p>
                    <a:p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концентрация</a:t>
                      </a:r>
                    </a:p>
                    <a:p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дисциплинираност</a:t>
                      </a:r>
                    </a:p>
                    <a:p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Самостоятелност ................................................................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62200" y="152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	</a:t>
            </a:r>
            <a:r>
              <a:rPr lang="bg-BG" sz="2000" b="1" u="sng" dirty="0" smtClean="0"/>
              <a:t>ГОТВАЧ</a:t>
            </a:r>
            <a:r>
              <a:rPr lang="bg-BG" sz="2000" b="1" dirty="0" smtClean="0"/>
              <a:t>	примерна ситуация</a:t>
            </a:r>
          </a:p>
          <a:p>
            <a:endParaRPr lang="bg-BG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609600" y="1066800"/>
            <a:ext cx="7772400" cy="76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600200"/>
            <a:ext cx="73152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002060"/>
                </a:solidFill>
              </a:rPr>
              <a:t> </a:t>
            </a:r>
            <a:endParaRPr lang="bg-BG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838200"/>
          <a:ext cx="8077200" cy="5506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304800">
                <a:tc>
                  <a:txBody>
                    <a:bodyPr/>
                    <a:lstStyle/>
                    <a:p>
                      <a:r>
                        <a:rPr lang="bg-BG" sz="1200" b="1" dirty="0" smtClean="0">
                          <a:solidFill>
                            <a:schemeClr val="tx1"/>
                          </a:solidFill>
                        </a:rPr>
                        <a:t>Категория</a:t>
                      </a:r>
                      <a:r>
                        <a:rPr lang="bg-BG" sz="1200" b="1" baseline="0" dirty="0" smtClean="0">
                          <a:solidFill>
                            <a:schemeClr val="tx1"/>
                          </a:solidFill>
                        </a:rPr>
                        <a:t> професионална компетентност </a:t>
                      </a:r>
                      <a:r>
                        <a:rPr lang="bg-BG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g-BG" sz="1200" b="0" i="1" baseline="0" dirty="0" smtClean="0">
                          <a:solidFill>
                            <a:schemeClr val="tx1"/>
                          </a:solidFill>
                        </a:rPr>
                        <a:t>Изработване на детайли</a:t>
                      </a:r>
                      <a:endParaRPr lang="bg-BG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Наименование</a:t>
                      </a:r>
                      <a:r>
                        <a:rPr lang="bg-BG" sz="1200" b="1" baseline="0" dirty="0" smtClean="0"/>
                        <a:t> на ситуацията </a:t>
                      </a:r>
                      <a:r>
                        <a:rPr lang="bg-BG" sz="1200" baseline="0" dirty="0" smtClean="0"/>
                        <a:t>    </a:t>
                      </a:r>
                      <a:r>
                        <a:rPr lang="bg-BG" sz="1200" b="1" i="1" u="sng" baseline="0" dirty="0" smtClean="0"/>
                        <a:t>Изработване на детайли с конвенционални машини</a:t>
                      </a:r>
                      <a:endParaRPr lang="bg-BG" sz="1200" b="1" u="sng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220496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Пример за ситуация:</a:t>
                      </a:r>
                    </a:p>
                    <a:p>
                      <a:r>
                        <a:rPr lang="bg-BG" sz="1200" dirty="0" smtClean="0"/>
                        <a:t>Тодор има задача да произведе ротационен детайл на универсален струг. Получава техн. документация</a:t>
                      </a:r>
                      <a:r>
                        <a:rPr lang="bg-BG" sz="1200" baseline="0" dirty="0" smtClean="0"/>
                        <a:t> и заготовка за ротационен детайл. Разчита документацията и подготвя необходимите инструменти. Настройва струга на зададения режим на работа /обороти, дълбочина на рязане и подаване/. Слага предпазни очила и установява стругарския нож в ножодържача. Включва струга и центрова стругарския нож. Започва обработка на челни повърхнини и надлъжно струговане. След изключване на струга измерва обработените размери, за да установи дали съответстват на чертежа.</a:t>
                      </a:r>
                      <a:endParaRPr lang="bg-BG" sz="1200" dirty="0"/>
                    </a:p>
                  </a:txBody>
                  <a:tcPr/>
                </a:tc>
              </a:tr>
              <a:tr h="1170908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Необходими знания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="0" i="1" dirty="0" smtClean="0"/>
                        <a:t>Знания за разчитане и използване на техническа документация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="0" i="1" dirty="0" smtClean="0"/>
                        <a:t>Знания за устройството и действието на универсален струг и универсална фреза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="0" i="1" dirty="0" smtClean="0"/>
                        <a:t>Знания за режещите инструменти и предназначението им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="0" i="1" dirty="0" smtClean="0"/>
                        <a:t>Знания за измервателните</a:t>
                      </a:r>
                      <a:r>
                        <a:rPr lang="bg-BG" sz="1200" b="0" i="1" baseline="0" dirty="0" smtClean="0"/>
                        <a:t> инструменти и предназначението им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bg-BG" sz="12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1220496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Необходими умения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dirty="0" smtClean="0"/>
                        <a:t>Боравене с техническа документация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aseline="0" dirty="0" smtClean="0"/>
                        <a:t> Настройване на универсален струг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aseline="0" dirty="0" smtClean="0"/>
                        <a:t> Поддържане на параметри на стругарски нож и на фрезови инструменти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aseline="0" dirty="0" smtClean="0"/>
                        <a:t>Умения за работа с измервателни инструменти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aseline="0" dirty="0" smtClean="0"/>
                        <a:t> Спазване на здравословни и безопасни условия на труд</a:t>
                      </a:r>
                      <a:endParaRPr lang="bg-BG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67017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Необходими социални</a:t>
                      </a:r>
                      <a:r>
                        <a:rPr lang="bg-BG" sz="1200" b="1" baseline="0" dirty="0" smtClean="0"/>
                        <a:t> компетентности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aseline="0" dirty="0" smtClean="0"/>
                        <a:t>Спазване на правилата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aseline="0" dirty="0" smtClean="0"/>
                        <a:t>Умение за самостоятелна работа, както и за работа в екип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aseline="0" dirty="0" smtClean="0"/>
                        <a:t>Умение за ефективна работа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aseline="0" dirty="0" smtClean="0"/>
                        <a:t>Отговорност в работата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sz="1200" baseline="0" dirty="0" smtClean="0"/>
                        <a:t>Точност в работата</a:t>
                      </a:r>
                      <a:endParaRPr lang="bg-BG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62200" y="152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	</a:t>
            </a:r>
            <a:r>
              <a:rPr lang="bg-BG" sz="2000" b="1" u="sng" dirty="0" smtClean="0"/>
              <a:t>Машини и системи с ЦПУ  </a:t>
            </a:r>
            <a:r>
              <a:rPr lang="bg-BG" sz="2000" b="1" dirty="0" smtClean="0"/>
              <a:t>	примерна ситуация</a:t>
            </a:r>
          </a:p>
          <a:p>
            <a:endParaRPr lang="bg-BG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762000"/>
            <a:ext cx="7772400" cy="99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FF0000"/>
                </a:solidFill>
              </a:rPr>
              <a:t>РОЛЯ НА УЧИЛИЩЕТО</a:t>
            </a:r>
          </a:p>
          <a:p>
            <a:pPr marL="342900" indent="-342900">
              <a:buAutoNum type="arabicPeriod"/>
            </a:pPr>
            <a:r>
              <a:rPr lang="bg-BG" sz="2200" b="1" u="sng" dirty="0" smtClean="0">
                <a:solidFill>
                  <a:srgbClr val="002060"/>
                </a:solidFill>
              </a:rPr>
              <a:t>Преди началото на учебната година</a:t>
            </a:r>
            <a:endParaRPr lang="en-US" sz="2200" b="1" u="sng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sz="2200" dirty="0" smtClean="0">
                <a:solidFill>
                  <a:srgbClr val="002060"/>
                </a:solidFill>
              </a:rPr>
              <a:t>осигурява участието на учители по теория и практика на професията в работни срещи за изготвяне на квалификационен профил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bg-BG" sz="2200" dirty="0" smtClean="0">
                <a:solidFill>
                  <a:srgbClr val="002060"/>
                </a:solidFill>
              </a:rPr>
              <a:t>и учебни програми  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sz="2200" dirty="0" smtClean="0">
                <a:solidFill>
                  <a:srgbClr val="002060"/>
                </a:solidFill>
              </a:rPr>
              <a:t>осигурява участието на учители-методици в обучения, които се провеждат  от швейцарски експерти  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sz="2200" dirty="0" smtClean="0">
                <a:solidFill>
                  <a:srgbClr val="002060"/>
                </a:solidFill>
              </a:rPr>
              <a:t>изготвя съвместно с фирмите програма за практическо обучение  съобразена с квалификационния профил на професията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sz="2200" dirty="0" smtClean="0">
                <a:solidFill>
                  <a:srgbClr val="002060"/>
                </a:solidFill>
              </a:rPr>
              <a:t>осъществява заявения план-прием по професията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bg-BG" sz="2000" b="1" u="sng" dirty="0" smtClean="0">
                <a:solidFill>
                  <a:srgbClr val="002060"/>
                </a:solidFill>
              </a:rPr>
              <a:t>След началото на учебната година</a:t>
            </a:r>
            <a:endParaRPr lang="en-US" sz="2000" b="1" u="sng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>
                <a:solidFill>
                  <a:srgbClr val="002060"/>
                </a:solidFill>
              </a:rPr>
              <a:t>поддържа връзка с фирмата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sz="2000" dirty="0" smtClean="0">
                <a:solidFill>
                  <a:srgbClr val="002060"/>
                </a:solidFill>
              </a:rPr>
              <a:t>съвместно с фирмата провежда изпитите за </a:t>
            </a:r>
          </a:p>
          <a:p>
            <a:pPr marL="342900" indent="-342900"/>
            <a:r>
              <a:rPr lang="bg-BG" sz="2000" dirty="0" smtClean="0">
                <a:solidFill>
                  <a:srgbClr val="002060"/>
                </a:solidFill>
              </a:rPr>
              <a:t>	професионална квалификация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342900" indent="-342900"/>
            <a:endParaRPr lang="bg-BG" sz="2200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PC\Pictures\Za Maxgraphic\IMG_33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572000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990600"/>
            <a:ext cx="77724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FF0000"/>
                </a:solidFill>
              </a:rPr>
              <a:t>РОЛЯ НА РАБОТОДАТЕЛЯ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bg-BG" sz="2400" b="1" dirty="0" smtClean="0">
                <a:solidFill>
                  <a:srgbClr val="002060"/>
                </a:solidFill>
              </a:rPr>
              <a:t>Преди началото на учебната година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осигурява участието на </a:t>
            </a:r>
            <a:r>
              <a:rPr lang="bg-BG" sz="2400" b="1" dirty="0" smtClean="0">
                <a:solidFill>
                  <a:srgbClr val="002060"/>
                </a:solidFill>
              </a:rPr>
              <a:t>професионалисти с опит между 3-5</a:t>
            </a:r>
            <a:r>
              <a:rPr lang="bg-BG" sz="2400" dirty="0" smtClean="0">
                <a:solidFill>
                  <a:srgbClr val="002060"/>
                </a:solidFill>
              </a:rPr>
              <a:t> години по съответната професия в работни срещи за изготвяне на квалификационен профил</a:t>
            </a:r>
            <a:r>
              <a:rPr lang="bg-BG" sz="2400" i="1" dirty="0" smtClean="0">
                <a:solidFill>
                  <a:srgbClr val="002060"/>
                </a:solidFill>
              </a:rPr>
              <a:t>, за да гарантира участие в определянето на съдържание на учебните програми.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изготвя съвместно с училището </a:t>
            </a:r>
            <a:r>
              <a:rPr lang="bg-BG" sz="2400" b="1" dirty="0" smtClean="0">
                <a:solidFill>
                  <a:srgbClr val="002060"/>
                </a:solidFill>
              </a:rPr>
              <a:t>програма за практическо обучение</a:t>
            </a:r>
            <a:r>
              <a:rPr lang="bg-BG" sz="2400" dirty="0" smtClean="0">
                <a:solidFill>
                  <a:srgbClr val="002060"/>
                </a:solidFill>
              </a:rPr>
              <a:t> във фирмите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осигурява участието на избран от фирмата </a:t>
            </a:r>
            <a:r>
              <a:rPr lang="bg-BG" sz="2400" b="1" dirty="0" smtClean="0">
                <a:solidFill>
                  <a:srgbClr val="002060"/>
                </a:solidFill>
              </a:rPr>
              <a:t>наставник</a:t>
            </a:r>
            <a:r>
              <a:rPr lang="bg-BG" sz="2400" dirty="0" smtClean="0">
                <a:solidFill>
                  <a:srgbClr val="002060"/>
                </a:solidFill>
              </a:rPr>
              <a:t> (1 на всеки 5 ученици) в обучения, които се провеждат от швейцарски експерти.</a:t>
            </a:r>
          </a:p>
          <a:p>
            <a:pPr marL="342900" indent="-342900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5" name="Picture 3" descr="C:\Users\PC\Pictures\Za Maxgraphic\P10307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5105400"/>
            <a:ext cx="2667000" cy="161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990600"/>
            <a:ext cx="7772400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FF0000"/>
                </a:solidFill>
              </a:rPr>
              <a:t>РОЛЯ НА РАБОТОДАТЕЛЯ - 2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bg-BG" sz="2400" b="1" dirty="0" smtClean="0">
                <a:solidFill>
                  <a:srgbClr val="002060"/>
                </a:solidFill>
              </a:rPr>
              <a:t>След началото на учебната година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осигурява </a:t>
            </a:r>
            <a:r>
              <a:rPr lang="bg-BG" sz="2400" b="1" dirty="0" smtClean="0">
                <a:solidFill>
                  <a:srgbClr val="002060"/>
                </a:solidFill>
              </a:rPr>
              <a:t>възнаграждения </a:t>
            </a:r>
            <a:r>
              <a:rPr lang="bg-BG" sz="2400" dirty="0" smtClean="0">
                <a:solidFill>
                  <a:srgbClr val="002060"/>
                </a:solidFill>
              </a:rPr>
              <a:t>на обучаемите (90% от минималната работна заплата съобразно изработеното време;  7 часов работен ден)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осигурява </a:t>
            </a:r>
            <a:r>
              <a:rPr lang="bg-BG" sz="2400" b="1" dirty="0" smtClean="0">
                <a:solidFill>
                  <a:srgbClr val="002060"/>
                </a:solidFill>
              </a:rPr>
              <a:t>реално работно място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осигурява </a:t>
            </a:r>
            <a:r>
              <a:rPr lang="bg-BG" sz="2400" b="1" dirty="0" smtClean="0">
                <a:solidFill>
                  <a:srgbClr val="002060"/>
                </a:solidFill>
              </a:rPr>
              <a:t>1 наставник </a:t>
            </a:r>
            <a:r>
              <a:rPr lang="bg-BG" sz="2400" dirty="0" smtClean="0">
                <a:solidFill>
                  <a:srgbClr val="002060"/>
                </a:solidFill>
              </a:rPr>
              <a:t>на всеки </a:t>
            </a:r>
            <a:r>
              <a:rPr lang="bg-BG" sz="2400" b="1" dirty="0" smtClean="0">
                <a:solidFill>
                  <a:srgbClr val="002060"/>
                </a:solidFill>
              </a:rPr>
              <a:t>5 обучаеми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поддържа връзка с училището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участва в комисиите за провеждане на </a:t>
            </a:r>
            <a:r>
              <a:rPr lang="bg-BG" sz="2400" b="1" dirty="0" smtClean="0">
                <a:solidFill>
                  <a:srgbClr val="002060"/>
                </a:solidFill>
              </a:rPr>
              <a:t>изпити</a:t>
            </a:r>
            <a:r>
              <a:rPr lang="bg-BG" sz="2400" dirty="0" smtClean="0">
                <a:solidFill>
                  <a:srgbClr val="002060"/>
                </a:solidFill>
              </a:rPr>
              <a:t> за придобиване на професионална квалификация</a:t>
            </a:r>
          </a:p>
          <a:p>
            <a:pPr marL="342900" indent="-342900">
              <a:buFont typeface="Arial" pitchFamily="34" charset="0"/>
              <a:buChar char="•"/>
            </a:pPr>
            <a:endParaRPr lang="bg-BG" sz="2400" dirty="0" smtClean="0">
              <a:solidFill>
                <a:srgbClr val="002060"/>
              </a:solidFill>
            </a:endParaRPr>
          </a:p>
          <a:p>
            <a:pPr marL="342900" indent="-342900"/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PC\Pictures\Za Maxgraphic\IMG_34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105400"/>
            <a:ext cx="24003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990600"/>
            <a:ext cx="7772400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FF0000"/>
                </a:solidFill>
              </a:rPr>
              <a:t> </a:t>
            </a:r>
            <a:r>
              <a:rPr lang="bg-BG" sz="2800" b="1" u="sng" dirty="0" smtClean="0">
                <a:solidFill>
                  <a:srgbClr val="FF0000"/>
                </a:solidFill>
              </a:rPr>
              <a:t>Какво се покрива от бюджета на проекта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002060"/>
                </a:solidFill>
              </a:rPr>
              <a:t> семинари за изготвяне на учебна документация – наем на помещения, настаняване, храна и транспорт на участниците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002060"/>
                </a:solidFill>
              </a:rPr>
              <a:t> обучения на учители и наставници 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002060"/>
                </a:solidFill>
              </a:rPr>
              <a:t> дребно оборудване за училищата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002060"/>
                </a:solidFill>
              </a:rPr>
              <a:t> застраховки на учениците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002060"/>
                </a:solidFill>
              </a:rPr>
              <a:t> изработване на учебни материали и помагала в училищата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002060"/>
                </a:solidFill>
              </a:rPr>
              <a:t> стипендии за учениците от 9 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bg-BG" sz="2800" b="1" dirty="0" smtClean="0">
                <a:solidFill>
                  <a:srgbClr val="002060"/>
                </a:solidFill>
              </a:rPr>
              <a:t>и </a:t>
            </a:r>
            <a:r>
              <a:rPr lang="en-US" sz="2800" b="1" dirty="0" smtClean="0">
                <a:solidFill>
                  <a:srgbClr val="002060"/>
                </a:solidFill>
              </a:rPr>
              <a:t>10 </a:t>
            </a:r>
            <a:r>
              <a:rPr lang="bg-BG" sz="2800" b="1" dirty="0" smtClean="0">
                <a:solidFill>
                  <a:srgbClr val="002060"/>
                </a:solidFill>
              </a:rPr>
              <a:t>клас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002060"/>
                </a:solidFill>
              </a:rPr>
              <a:t> разходи за публичност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002060"/>
                </a:solidFill>
              </a:rPr>
              <a:t> административни разходи</a:t>
            </a:r>
            <a:endParaRPr lang="bg-BG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bg-BG" sz="2400" dirty="0" smtClean="0">
              <a:solidFill>
                <a:srgbClr val="002060"/>
              </a:solidFill>
            </a:endParaRPr>
          </a:p>
          <a:p>
            <a:pPr marL="342900" indent="-342900"/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PC\Pictures\Za Maxgraphic\IMG_3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5334000"/>
            <a:ext cx="2133600" cy="124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762000"/>
            <a:ext cx="7772400" cy="1046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u="sng" dirty="0" smtClean="0">
                <a:solidFill>
                  <a:srgbClr val="FF0000"/>
                </a:solidFill>
              </a:rPr>
              <a:t>Документи</a:t>
            </a:r>
          </a:p>
          <a:p>
            <a:r>
              <a:rPr lang="bg-BG" sz="2400" b="1" dirty="0" smtClean="0">
                <a:solidFill>
                  <a:srgbClr val="002060"/>
                </a:solidFill>
              </a:rPr>
              <a:t>За участие в проекта е необходимо:</a:t>
            </a:r>
          </a:p>
          <a:p>
            <a:pPr>
              <a:buFont typeface="Arial" pitchFamily="34" charset="0"/>
              <a:buChar char="•"/>
            </a:pPr>
            <a:r>
              <a:rPr lang="bg-BG" sz="2400" b="1" dirty="0" smtClean="0">
                <a:solidFill>
                  <a:srgbClr val="002060"/>
                </a:solidFill>
              </a:rPr>
              <a:t>   </a:t>
            </a:r>
            <a:r>
              <a:rPr lang="bg-BG" sz="2400" dirty="0" smtClean="0">
                <a:solidFill>
                  <a:srgbClr val="002060"/>
                </a:solidFill>
              </a:rPr>
              <a:t>Заявление за участие в проекта от страна на бизнеса, подкрепено от училището партньор (Писмо за намерение) или от училището, подкрепено от фирмите</a:t>
            </a:r>
          </a:p>
          <a:p>
            <a:r>
              <a:rPr lang="bg-BG" sz="2400" b="1" dirty="0" smtClean="0">
                <a:solidFill>
                  <a:srgbClr val="002060"/>
                </a:solidFill>
              </a:rPr>
              <a:t>Сключват се следните споразумения: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solidFill>
                  <a:srgbClr val="002060"/>
                </a:solidFill>
              </a:rPr>
              <a:t>Споразумение за съвместна дейност </a:t>
            </a:r>
            <a:r>
              <a:rPr lang="bg-BG" sz="2400" dirty="0" smtClean="0">
                <a:solidFill>
                  <a:srgbClr val="002060"/>
                </a:solidFill>
              </a:rPr>
              <a:t>между МОН, Швейцарска Агенция за Развитие и Сътрудничество и училището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solidFill>
                  <a:srgbClr val="002060"/>
                </a:solidFill>
              </a:rPr>
              <a:t>Партньорско споразумение </a:t>
            </a:r>
            <a:r>
              <a:rPr lang="bg-BG" sz="2400" dirty="0" smtClean="0">
                <a:solidFill>
                  <a:srgbClr val="002060"/>
                </a:solidFill>
              </a:rPr>
              <a:t>между училището и всяка фирма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solidFill>
                  <a:srgbClr val="002060"/>
                </a:solidFill>
              </a:rPr>
              <a:t>Заявление за участие в проекта </a:t>
            </a:r>
            <a:r>
              <a:rPr lang="bg-BG" sz="2400" dirty="0" smtClean="0">
                <a:solidFill>
                  <a:srgbClr val="002060"/>
                </a:solidFill>
              </a:rPr>
              <a:t>от обучаемия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solidFill>
                  <a:srgbClr val="002060"/>
                </a:solidFill>
              </a:rPr>
              <a:t>Договор за дуално обучение </a:t>
            </a:r>
            <a:r>
              <a:rPr lang="bg-BG" sz="2400" dirty="0" smtClean="0">
                <a:solidFill>
                  <a:srgbClr val="002060"/>
                </a:solidFill>
              </a:rPr>
              <a:t>между обучаемия и фирмата 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bg-BG" sz="2400" dirty="0" smtClean="0">
                <a:solidFill>
                  <a:srgbClr val="002060"/>
                </a:solidFill>
              </a:rPr>
              <a:t>по чл. 230 КТ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/>
            <a:endParaRPr lang="bg-BG" sz="2400" dirty="0" smtClean="0">
              <a:solidFill>
                <a:srgbClr val="002060"/>
              </a:solidFill>
            </a:endParaRPr>
          </a:p>
          <a:p>
            <a:pPr marL="342900" indent="-342900"/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514350" indent="-514350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762000"/>
            <a:ext cx="7772400" cy="100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sz="2800" b="1" u="sng" dirty="0" smtClean="0">
              <a:solidFill>
                <a:srgbClr val="FF0000"/>
              </a:solidFill>
            </a:endParaRPr>
          </a:p>
          <a:p>
            <a:pPr algn="ctr"/>
            <a:r>
              <a:rPr lang="bg-BG" sz="2800" b="1" u="sng" dirty="0" smtClean="0">
                <a:solidFill>
                  <a:srgbClr val="FF0000"/>
                </a:solidFill>
              </a:rPr>
              <a:t>РИСКОВЕ И ПРЕДИЗВИКАТЕЛСТВА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endParaRPr lang="en-US" sz="2400" b="1" u="sng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g-BG" sz="2800" b="1" dirty="0" smtClean="0">
                <a:solidFill>
                  <a:srgbClr val="002060"/>
                </a:solidFill>
              </a:rPr>
              <a:t>липса на доверие между училища и компании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bg-BG" sz="2800" b="1" dirty="0" smtClean="0">
                <a:solidFill>
                  <a:srgbClr val="002060"/>
                </a:solidFill>
              </a:rPr>
              <a:t>притеснения на ученици и родители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bg-BG" sz="2800" b="1" dirty="0" smtClean="0">
                <a:solidFill>
                  <a:srgbClr val="002060"/>
                </a:solidFill>
              </a:rPr>
              <a:t>притеснения на учители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bg-BG" sz="2800" b="1" dirty="0" smtClean="0">
                <a:solidFill>
                  <a:srgbClr val="002060"/>
                </a:solidFill>
              </a:rPr>
              <a:t>непозната система за предприемачите в България</a:t>
            </a:r>
          </a:p>
          <a:p>
            <a:pPr marL="342900" indent="-342900"/>
            <a:endParaRPr lang="bg-BG" sz="2800" dirty="0" smtClean="0">
              <a:solidFill>
                <a:srgbClr val="002060"/>
              </a:solidFill>
            </a:endParaRPr>
          </a:p>
          <a:p>
            <a:pPr marL="342900" indent="-342900"/>
            <a:endParaRPr lang="en-US" sz="2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514350" indent="-514350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438400"/>
            <a:ext cx="7772400" cy="2200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600" y="914400"/>
            <a:ext cx="7848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u="sng" dirty="0" smtClean="0">
                <a:solidFill>
                  <a:srgbClr val="FF0000"/>
                </a:solidFill>
              </a:rPr>
              <a:t>ОСНОВНА ЦЕЛ</a:t>
            </a:r>
          </a:p>
          <a:p>
            <a:endParaRPr lang="bg-BG" b="1" u="sng" dirty="0" smtClean="0">
              <a:solidFill>
                <a:srgbClr val="C00000"/>
              </a:solidFill>
            </a:endParaRPr>
          </a:p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Създаване на модел и изграждане на капацитет за прилагане на 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bg-BG" sz="2800" b="1" dirty="0" smtClean="0">
                <a:solidFill>
                  <a:srgbClr val="002060"/>
                </a:solidFill>
              </a:rPr>
              <a:t>принципите на учене чрез работа в българското професионално образование</a:t>
            </a:r>
          </a:p>
          <a:p>
            <a:endParaRPr lang="bg-BG" b="1" dirty="0" smtClean="0">
              <a:solidFill>
                <a:srgbClr val="C0000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PC\Pictures\Za Maxgraphic\DSC_5009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267200"/>
            <a:ext cx="2583493" cy="1828800"/>
          </a:xfrm>
          <a:prstGeom prst="rect">
            <a:avLst/>
          </a:prstGeom>
          <a:noFill/>
        </p:spPr>
      </p:pic>
      <p:pic>
        <p:nvPicPr>
          <p:cNvPr id="1027" name="Picture 3" descr="C:\Users\PC\Pictures\Za Maxgraphic\IMG_29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267200"/>
            <a:ext cx="2705100" cy="1828800"/>
          </a:xfrm>
          <a:prstGeom prst="rect">
            <a:avLst/>
          </a:prstGeom>
          <a:noFill/>
        </p:spPr>
      </p:pic>
      <p:pic>
        <p:nvPicPr>
          <p:cNvPr id="1028" name="Picture 4" descr="C:\Users\PC\Pictures\Za Maxgraphic\IMG_33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2672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762000"/>
            <a:ext cx="7772400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00B050"/>
                </a:solidFill>
              </a:rPr>
              <a:t>ВЪЗМОЖНОСТИ</a:t>
            </a:r>
            <a:endParaRPr lang="en-US" sz="2800" b="1" u="sng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bg-BG" sz="2400" b="1" dirty="0" smtClean="0">
                <a:solidFill>
                  <a:srgbClr val="00B050"/>
                </a:solidFill>
              </a:rPr>
              <a:t>реформа на професионалното образование, използвайки швейцарския модел с цел доближаването му до нуждите на бизнеса</a:t>
            </a:r>
          </a:p>
          <a:p>
            <a:endParaRPr lang="bg-BG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bg-BG" sz="2400" b="1" dirty="0" smtClean="0">
                <a:solidFill>
                  <a:srgbClr val="00B050"/>
                </a:solidFill>
              </a:rPr>
              <a:t>създаване на възпроизвеждащ се модел, който може да се приложи в много училища и за много професии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bg-BG" sz="2400" b="1" dirty="0" smtClean="0">
                <a:solidFill>
                  <a:srgbClr val="00B050"/>
                </a:solidFill>
              </a:rPr>
              <a:t>използване на структурните фондове на ЕС </a:t>
            </a:r>
            <a:r>
              <a:rPr lang="en-US" sz="2400" b="1" dirty="0" smtClean="0">
                <a:solidFill>
                  <a:srgbClr val="00B050"/>
                </a:solidFill>
              </a:rPr>
              <a:t>(2015-2020) </a:t>
            </a:r>
            <a:r>
              <a:rPr lang="bg-BG" sz="2400" b="1" dirty="0" smtClean="0">
                <a:solidFill>
                  <a:srgbClr val="00B050"/>
                </a:solidFill>
              </a:rPr>
              <a:t>за разширяване обхвата на проекта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bg-BG" sz="2400" b="1" dirty="0" smtClean="0">
                <a:solidFill>
                  <a:srgbClr val="00B050"/>
                </a:solidFill>
              </a:rPr>
              <a:t>създаване у учениците на умения и компетенции, необходими за успешната им реализация на пазара на труда </a:t>
            </a:r>
          </a:p>
          <a:p>
            <a:pPr marL="514350" indent="-514350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7696200" cy="4343400"/>
          </a:xfrm>
        </p:spPr>
        <p:txBody>
          <a:bodyPr>
            <a:normAutofit fontScale="25000" lnSpcReduction="20000"/>
          </a:bodyPr>
          <a:lstStyle/>
          <a:p>
            <a:r>
              <a:rPr lang="bg-BG" sz="12800" b="1" u="sng" dirty="0" smtClean="0"/>
              <a:t>КОНТАКТИ</a:t>
            </a:r>
          </a:p>
          <a:p>
            <a:r>
              <a:rPr lang="bg-BG" sz="12800" dirty="0" smtClean="0">
                <a:solidFill>
                  <a:srgbClr val="002060"/>
                </a:solidFill>
              </a:rPr>
              <a:t>Екип за управление на проекта</a:t>
            </a:r>
          </a:p>
          <a:p>
            <a:pPr algn="l" defTabSz="250825"/>
            <a:endParaRPr lang="bg-BG" sz="12800" dirty="0" smtClean="0">
              <a:solidFill>
                <a:srgbClr val="002060"/>
              </a:solidFill>
            </a:endParaRPr>
          </a:p>
          <a:p>
            <a:pPr algn="l" defTabSz="250825">
              <a:lnSpc>
                <a:spcPct val="120000"/>
              </a:lnSpc>
              <a:spcBef>
                <a:spcPts val="0"/>
              </a:spcBef>
            </a:pPr>
            <a:r>
              <a:rPr lang="bg-BG" sz="11200" b="1" dirty="0" smtClean="0">
                <a:solidFill>
                  <a:srgbClr val="002060"/>
                </a:solidFill>
              </a:rPr>
              <a:t>Петя Евтимова</a:t>
            </a:r>
            <a:r>
              <a:rPr lang="en-US" sz="11200" dirty="0" smtClean="0">
                <a:solidFill>
                  <a:srgbClr val="002060"/>
                </a:solidFill>
              </a:rPr>
              <a:t>								</a:t>
            </a:r>
            <a:r>
              <a:rPr lang="bg-BG" sz="11200" b="1" dirty="0" smtClean="0">
                <a:solidFill>
                  <a:srgbClr val="002060"/>
                </a:solidFill>
              </a:rPr>
              <a:t>Полина Златарска</a:t>
            </a:r>
            <a:endParaRPr lang="en-US" sz="11200" b="1" dirty="0" smtClean="0">
              <a:solidFill>
                <a:srgbClr val="002060"/>
              </a:solidFill>
            </a:endParaRPr>
          </a:p>
          <a:p>
            <a:pPr algn="l" defTabSz="250825">
              <a:lnSpc>
                <a:spcPct val="120000"/>
              </a:lnSpc>
              <a:spcBef>
                <a:spcPts val="0"/>
              </a:spcBef>
            </a:pPr>
            <a:r>
              <a:rPr lang="bg-BG" sz="8000" dirty="0" smtClean="0">
                <a:solidFill>
                  <a:srgbClr val="002060"/>
                </a:solidFill>
              </a:rPr>
              <a:t>Ръководител екип										Експерт Връзки с бизнеса</a:t>
            </a:r>
          </a:p>
          <a:p>
            <a:pPr lvl="1" algn="l" defTabSz="250825">
              <a:lnSpc>
                <a:spcPct val="120000"/>
              </a:lnSpc>
              <a:spcBef>
                <a:spcPts val="600"/>
              </a:spcBef>
            </a:pPr>
            <a:endParaRPr lang="bg-BG" sz="7200" dirty="0" smtClean="0">
              <a:solidFill>
                <a:srgbClr val="002060"/>
              </a:solidFill>
              <a:hlinkClick r:id="rId2"/>
            </a:endParaRPr>
          </a:p>
          <a:p>
            <a:pPr lvl="1" algn="l" defTabSz="250825">
              <a:lnSpc>
                <a:spcPct val="120000"/>
              </a:lnSpc>
              <a:spcBef>
                <a:spcPts val="600"/>
              </a:spcBef>
            </a:pPr>
            <a:r>
              <a:rPr lang="bg-BG" sz="7200" dirty="0" smtClean="0">
                <a:solidFill>
                  <a:srgbClr val="002060"/>
                </a:solidFill>
                <a:hlinkClick r:id="rId2"/>
              </a:rPr>
              <a:t> </a:t>
            </a:r>
            <a:r>
              <a:rPr lang="en-US" sz="7200" dirty="0" smtClean="0">
                <a:solidFill>
                  <a:srgbClr val="002060"/>
                </a:solidFill>
                <a:hlinkClick r:id="rId2"/>
              </a:rPr>
              <a:t>p.evtimova@mon.bg</a:t>
            </a:r>
            <a:r>
              <a:rPr lang="bg-BG" sz="7200" dirty="0" smtClean="0">
                <a:solidFill>
                  <a:srgbClr val="002060"/>
                </a:solidFill>
              </a:rPr>
              <a:t>									</a:t>
            </a:r>
            <a:r>
              <a:rPr lang="en-US" sz="7200" dirty="0" smtClean="0">
                <a:solidFill>
                  <a:srgbClr val="002060"/>
                </a:solidFill>
              </a:rPr>
              <a:t>   </a:t>
            </a:r>
            <a:r>
              <a:rPr lang="bg-BG" sz="7200" dirty="0" smtClean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  <a:hlinkClick r:id="rId3"/>
              </a:rPr>
              <a:t>p.zlatarska@mon.bg</a:t>
            </a:r>
            <a:r>
              <a:rPr lang="en-US" sz="7200" dirty="0" smtClean="0">
                <a:solidFill>
                  <a:srgbClr val="002060"/>
                </a:solidFill>
              </a:rPr>
              <a:t> </a:t>
            </a:r>
            <a:r>
              <a:rPr lang="bg-BG" sz="7200" dirty="0" smtClean="0">
                <a:solidFill>
                  <a:srgbClr val="002060"/>
                </a:solidFill>
              </a:rPr>
              <a:t>		</a:t>
            </a:r>
            <a:endParaRPr lang="en-US" sz="7200" dirty="0" smtClean="0">
              <a:solidFill>
                <a:srgbClr val="002060"/>
              </a:solidFill>
            </a:endParaRPr>
          </a:p>
          <a:p>
            <a:pPr lvl="1" algn="l" defTabSz="250825">
              <a:lnSpc>
                <a:spcPct val="120000"/>
              </a:lnSpc>
              <a:spcBef>
                <a:spcPts val="600"/>
              </a:spcBef>
            </a:pPr>
            <a:r>
              <a:rPr lang="bg-BG" sz="7200" dirty="0" smtClean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/02/ 9217 520											   </a:t>
            </a:r>
            <a:r>
              <a:rPr lang="bg-BG" sz="7200" dirty="0" smtClean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/02/ </a:t>
            </a:r>
            <a:r>
              <a:rPr lang="bg-BG" sz="7200" dirty="0" smtClean="0">
                <a:solidFill>
                  <a:srgbClr val="002060"/>
                </a:solidFill>
              </a:rPr>
              <a:t>9217 791</a:t>
            </a:r>
          </a:p>
          <a:p>
            <a:pPr lvl="1" algn="l" defTabSz="250825"/>
            <a:endParaRPr lang="bg-BG" sz="7200" dirty="0" smtClean="0">
              <a:solidFill>
                <a:srgbClr val="002060"/>
              </a:solidFill>
            </a:endParaRPr>
          </a:p>
          <a:p>
            <a:pPr lvl="1" algn="l" defTabSz="250825"/>
            <a:r>
              <a:rPr lang="bg-BG" sz="7200" dirty="0" smtClean="0">
                <a:solidFill>
                  <a:srgbClr val="002060"/>
                </a:solidFill>
              </a:rPr>
              <a:t>								</a:t>
            </a:r>
            <a:r>
              <a:rPr lang="bg-BG" sz="11200" b="1" dirty="0" smtClean="0">
                <a:solidFill>
                  <a:srgbClr val="002060"/>
                </a:solidFill>
              </a:rPr>
              <a:t>Николай Георгиев</a:t>
            </a:r>
          </a:p>
          <a:p>
            <a:pPr marL="2243138" lvl="1" algn="l" defTabSz="250825"/>
            <a:r>
              <a:rPr lang="bg-BG" sz="8000" dirty="0" smtClean="0">
                <a:solidFill>
                  <a:srgbClr val="002060"/>
                </a:solidFill>
              </a:rPr>
              <a:t>Експерт ПОО</a:t>
            </a:r>
          </a:p>
          <a:p>
            <a:pPr lvl="1" algn="l" defTabSz="250825">
              <a:lnSpc>
                <a:spcPct val="120000"/>
              </a:lnSpc>
              <a:spcBef>
                <a:spcPts val="600"/>
              </a:spcBef>
            </a:pPr>
            <a:r>
              <a:rPr lang="bg-BG" sz="8000" dirty="0" smtClean="0">
                <a:solidFill>
                  <a:srgbClr val="002060"/>
                </a:solidFill>
              </a:rPr>
              <a:t>									    </a:t>
            </a:r>
            <a:r>
              <a:rPr lang="en-US" sz="7200" dirty="0" smtClean="0">
                <a:solidFill>
                  <a:srgbClr val="002060"/>
                </a:solidFill>
                <a:hlinkClick r:id="rId4"/>
              </a:rPr>
              <a:t>n.georgiev@mon.bg</a:t>
            </a:r>
            <a:r>
              <a:rPr lang="en-US" sz="7200" dirty="0" smtClean="0">
                <a:solidFill>
                  <a:srgbClr val="002060"/>
                </a:solidFill>
                <a:hlinkClick r:id="rId2"/>
              </a:rPr>
              <a:t> </a:t>
            </a:r>
          </a:p>
          <a:p>
            <a:pPr lvl="1" algn="l" defTabSz="250825">
              <a:lnSpc>
                <a:spcPct val="120000"/>
              </a:lnSpc>
              <a:spcBef>
                <a:spcPts val="600"/>
              </a:spcBef>
            </a:pPr>
            <a:r>
              <a:rPr lang="en-US" sz="7200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bg-BG" sz="7200" dirty="0" smtClean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/02/ 9217 614</a:t>
            </a:r>
            <a:endParaRPr lang="en-US" sz="7200" dirty="0" smtClean="0">
              <a:solidFill>
                <a:srgbClr val="002060"/>
              </a:solidFill>
              <a:hlinkClick r:id="rId2"/>
            </a:endParaRPr>
          </a:p>
          <a:p>
            <a:pPr lvl="1" algn="l" defTabSz="250825"/>
            <a:endParaRPr lang="bg-BG" sz="7200" dirty="0" smtClean="0">
              <a:solidFill>
                <a:srgbClr val="002060"/>
              </a:solidFill>
              <a:hlinkClick r:id="rId2"/>
            </a:endParaRPr>
          </a:p>
          <a:p>
            <a:pPr lvl="1" algn="l" defTabSz="250825"/>
            <a:endParaRPr lang="en-US" sz="8000" dirty="0" smtClean="0">
              <a:solidFill>
                <a:srgbClr val="002060"/>
              </a:solidFill>
            </a:endParaRPr>
          </a:p>
          <a:p>
            <a:endParaRPr lang="en-US" sz="12800" dirty="0" smtClean="0">
              <a:solidFill>
                <a:srgbClr val="002060"/>
              </a:solidFill>
            </a:endParaRPr>
          </a:p>
          <a:p>
            <a:endParaRPr lang="en-US" sz="12800" dirty="0" smtClean="0">
              <a:solidFill>
                <a:srgbClr val="002060"/>
              </a:solidFill>
            </a:endParaRPr>
          </a:p>
          <a:p>
            <a:r>
              <a:rPr lang="bg-BG" sz="12800" dirty="0" smtClean="0">
                <a:solidFill>
                  <a:srgbClr val="002060"/>
                </a:solidFill>
              </a:rPr>
              <a:t> </a:t>
            </a:r>
          </a:p>
          <a:p>
            <a:pPr algn="l"/>
            <a:endParaRPr lang="bg-BG" sz="12800" dirty="0" smtClean="0">
              <a:solidFill>
                <a:srgbClr val="002060"/>
              </a:solidFill>
            </a:endParaRPr>
          </a:p>
          <a:p>
            <a:endParaRPr lang="bg-BG" sz="12800" dirty="0" smtClean="0">
              <a:solidFill>
                <a:srgbClr val="002060"/>
              </a:solidFill>
            </a:endParaRPr>
          </a:p>
          <a:p>
            <a:endParaRPr lang="bg-BG" sz="12800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bg-BG" sz="2000" i="1" dirty="0" smtClean="0">
                <a:solidFill>
                  <a:srgbClr val="002060"/>
                </a:solidFill>
              </a:rPr>
              <a:t> </a:t>
            </a:r>
            <a:endParaRPr lang="bg-BG" sz="2000" dirty="0">
              <a:solidFill>
                <a:srgbClr val="002060"/>
              </a:solidFill>
            </a:endParaRPr>
          </a:p>
        </p:txBody>
      </p:sp>
      <p:pic>
        <p:nvPicPr>
          <p:cNvPr id="7" name="Picture 5" descr="MC90043268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581400"/>
            <a:ext cx="4103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C\AppData\Local\Microsoft\Windows\INetCache\IE\41U1T06C\phone_by_mizzmooni-d52ttfc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962400"/>
            <a:ext cx="381000" cy="381000"/>
          </a:xfrm>
          <a:prstGeom prst="rect">
            <a:avLst/>
          </a:prstGeom>
          <a:noFill/>
        </p:spPr>
      </p:pic>
      <p:pic>
        <p:nvPicPr>
          <p:cNvPr id="9" name="Picture 5" descr="MC90043268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81400"/>
            <a:ext cx="4103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PC\AppData\Local\Microsoft\Windows\INetCache\IE\41U1T06C\phone_by_mizzmooni-d52ttfc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962400"/>
            <a:ext cx="381000" cy="381000"/>
          </a:xfrm>
          <a:prstGeom prst="rect">
            <a:avLst/>
          </a:prstGeom>
          <a:noFill/>
        </p:spPr>
      </p:pic>
      <p:pic>
        <p:nvPicPr>
          <p:cNvPr id="11" name="Picture 5" descr="MC90043268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334000"/>
            <a:ext cx="4103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PC\AppData\Local\Microsoft\Windows\INetCache\IE\41U1T06C\phone_by_mizzmooni-d52ttfc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715000"/>
            <a:ext cx="381000" cy="381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8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438400"/>
            <a:ext cx="7772400" cy="2200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5400" y="1371600"/>
            <a:ext cx="6477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sz="2800" b="1" u="sng" dirty="0" smtClean="0">
              <a:solidFill>
                <a:srgbClr val="C00000"/>
              </a:solidFill>
            </a:endParaRPr>
          </a:p>
          <a:p>
            <a:pPr algn="ctr"/>
            <a:r>
              <a:rPr lang="bg-BG" sz="2800" b="1" u="sng" dirty="0" smtClean="0">
                <a:solidFill>
                  <a:srgbClr val="C00000"/>
                </a:solidFill>
              </a:rPr>
              <a:t> </a:t>
            </a:r>
            <a:endParaRPr lang="bg-BG" b="1" dirty="0" smtClean="0">
              <a:solidFill>
                <a:srgbClr val="C0000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38200" y="1828800"/>
            <a:ext cx="7696200" cy="381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411470"/>
              </p:ext>
            </p:extLst>
          </p:nvPr>
        </p:nvGraphicFramePr>
        <p:xfrm>
          <a:off x="990600" y="1828800"/>
          <a:ext cx="7315200" cy="331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/>
                <a:gridCol w="1463040"/>
                <a:gridCol w="1463040"/>
                <a:gridCol w="1463040"/>
                <a:gridCol w="1463040"/>
              </a:tblGrid>
              <a:tr h="446314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Година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Професии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Училища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Клас</a:t>
                      </a:r>
                      <a:r>
                        <a:rPr lang="en-US" baseline="0" dirty="0" smtClean="0"/>
                        <a:t> /</a:t>
                      </a:r>
                      <a:r>
                        <a:rPr lang="bg-BG" baseline="0" dirty="0" smtClean="0"/>
                        <a:t> професия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Ученици</a:t>
                      </a:r>
                      <a:endParaRPr lang="bg-BG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</a:t>
                      </a:r>
                      <a:endParaRPr lang="bg-BG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</a:t>
                      </a:r>
                      <a:endParaRPr lang="bg-BG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</a:t>
                      </a:r>
                      <a:endParaRPr lang="bg-BG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</a:t>
                      </a:r>
                      <a:endParaRPr lang="bg-BG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</a:t>
                      </a:r>
                      <a:endParaRPr lang="bg-BG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1200</a:t>
                      </a:r>
                      <a:endParaRPr lang="bg-BG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0" y="1066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0000"/>
                </a:solidFill>
              </a:rPr>
              <a:t>ОБХВАТ</a:t>
            </a:r>
            <a:endParaRPr lang="bg-B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000" y="838200"/>
            <a:ext cx="6934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FF0000"/>
                </a:solidFill>
              </a:rPr>
              <a:t>ОСНОВНИ ИНСТИТУЦИИ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algn="ctr"/>
            <a:endParaRPr lang="en-US" sz="2800" b="1" u="sng" dirty="0" smtClean="0">
              <a:solidFill>
                <a:srgbClr val="FF0000"/>
              </a:solidFill>
            </a:endParaRPr>
          </a:p>
          <a:p>
            <a:pPr defTabSz="115888">
              <a:buFont typeface="Arial" pitchFamily="34" charset="0"/>
              <a:buChar char="•"/>
            </a:pPr>
            <a:r>
              <a:rPr lang="bg-BG" sz="2400" b="1" dirty="0" smtClean="0">
                <a:solidFill>
                  <a:srgbClr val="002060"/>
                </a:solidFill>
              </a:rPr>
              <a:t> Швейцарска агенция за развитие и 	сътрудничество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</a:rPr>
              <a:t>Национално координационно звено (НЗК)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</a:rPr>
              <a:t>Екип за управление на проекта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</a:rPr>
              <a:t>Държавни институции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bg-BG" sz="2400" b="1" dirty="0" smtClean="0">
                <a:solidFill>
                  <a:srgbClr val="002060"/>
                </a:solidFill>
              </a:rPr>
              <a:t>МОН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bg-BG" sz="2400" b="1" dirty="0" smtClean="0">
                <a:solidFill>
                  <a:srgbClr val="002060"/>
                </a:solidFill>
              </a:rPr>
              <a:t>МТСП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bg-BG" sz="2400" b="1" dirty="0" smtClean="0">
                <a:solidFill>
                  <a:srgbClr val="002060"/>
                </a:solidFill>
              </a:rPr>
              <a:t>МИ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bg-BG" sz="2400" b="1" dirty="0" smtClean="0">
                <a:solidFill>
                  <a:srgbClr val="002060"/>
                </a:solidFill>
              </a:rPr>
              <a:t>НАПОО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defTabSz="16986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</a:rPr>
              <a:t>Швейцарски федерален институт за 	професионално образование и обучение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</a:rPr>
              <a:t>Българо-швейцарска търговска камара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</a:rPr>
              <a:t>Браншови/работодателски организации </a:t>
            </a:r>
          </a:p>
          <a:p>
            <a:pPr>
              <a:buFont typeface="Arial" pitchFamily="34" charset="0"/>
              <a:buChar char="•"/>
            </a:pPr>
            <a:r>
              <a:rPr lang="bg-BG" sz="2400" b="1" dirty="0" smtClean="0">
                <a:solidFill>
                  <a:srgbClr val="002060"/>
                </a:solidFill>
              </a:rPr>
              <a:t> Професионални училища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bg-BG" sz="24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</a:rPr>
              <a:t>фирми/компании/предприятия</a:t>
            </a:r>
            <a:endParaRPr lang="bg-BG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838200"/>
            <a:ext cx="8001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FF0000"/>
                </a:solidFill>
              </a:rPr>
              <a:t>ФОРУМ ЗА ДУАЛНО ОБРАЗОВАНИЕ</a:t>
            </a:r>
          </a:p>
          <a:p>
            <a:pPr algn="ctr"/>
            <a:endParaRPr lang="bg-BG" sz="2800" b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FF0000"/>
                </a:solidFill>
              </a:rPr>
              <a:t>Цел: </a:t>
            </a:r>
            <a:r>
              <a:rPr lang="bg-BG" sz="2800" b="1" dirty="0" smtClean="0">
                <a:solidFill>
                  <a:srgbClr val="002060"/>
                </a:solidFill>
              </a:rPr>
              <a:t>Координиране усилията на всички 	заинтересувани страни за постигане на 	консенсус по основните параметри на ПОО 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FF0000"/>
                </a:solidFill>
              </a:rPr>
              <a:t>Участници</a:t>
            </a:r>
            <a:endParaRPr lang="bg-BG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FF0000"/>
                </a:solidFill>
              </a:rPr>
              <a:t>Теми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FF0000"/>
                </a:solidFill>
              </a:rPr>
              <a:t> Решения до момента </a:t>
            </a:r>
            <a:r>
              <a:rPr lang="bg-BG" sz="2800" b="1" dirty="0" smtClean="0">
                <a:solidFill>
                  <a:srgbClr val="002060"/>
                </a:solidFill>
              </a:rPr>
              <a:t> нов вид трудов договор; 				процедура по регистрация 				на фирмите</a:t>
            </a:r>
          </a:p>
          <a:p>
            <a:endParaRPr lang="bg-BG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				</a:t>
            </a:r>
            <a:r>
              <a:rPr lang="bg-BG" sz="3200" b="1" dirty="0" smtClean="0">
                <a:solidFill>
                  <a:srgbClr val="FF0000"/>
                </a:solidFill>
              </a:rPr>
              <a:t> </a:t>
            </a:r>
          </a:p>
          <a:p>
            <a:endParaRPr lang="bg-BG" sz="2800" b="1" dirty="0" smtClean="0">
              <a:solidFill>
                <a:srgbClr val="002060"/>
              </a:solidFill>
            </a:endParaRPr>
          </a:p>
          <a:p>
            <a:endParaRPr lang="bg-BG" sz="2800" b="1" dirty="0" smtClean="0">
              <a:solidFill>
                <a:srgbClr val="002060"/>
              </a:solidFill>
            </a:endParaRPr>
          </a:p>
          <a:p>
            <a:endParaRPr lang="bg-BG" sz="2800" b="1" dirty="0" smtClean="0">
              <a:solidFill>
                <a:srgbClr val="00206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C00000"/>
              </a:solidFill>
            </a:endParaRPr>
          </a:p>
        </p:txBody>
      </p:sp>
      <p:pic>
        <p:nvPicPr>
          <p:cNvPr id="10" name="Picture 9" descr="K:\Sofia\Regist_Enreg\7-Int-Org_Org-Int\798 Contribution CH à l'élargissement UE\798.4 DDC\798.45 Projets\798.45-03 Projets sous B3-Fund Roma\ForPresidency\dualedu4crop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371601" y="4495800"/>
            <a:ext cx="28194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PC\Desktop\BSCClogo_tex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5334000"/>
            <a:ext cx="4514850" cy="81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914400"/>
            <a:ext cx="73152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FF0000"/>
                </a:solidFill>
              </a:rPr>
              <a:t>ПРОФЕСИИ ЗА 2015/2016 ГОДИНА</a:t>
            </a:r>
          </a:p>
          <a:p>
            <a:endParaRPr lang="bg-BG" b="1" dirty="0" smtClean="0">
              <a:solidFill>
                <a:srgbClr val="002060"/>
              </a:solidFill>
            </a:endParaRPr>
          </a:p>
          <a:p>
            <a:endParaRPr lang="bg-BG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b="1" dirty="0" smtClean="0">
                <a:solidFill>
                  <a:srgbClr val="002060"/>
                </a:solidFill>
              </a:rPr>
              <a:t>  </a:t>
            </a:r>
            <a:r>
              <a:rPr lang="bg-BG" sz="2400" b="1" dirty="0" smtClean="0">
                <a:solidFill>
                  <a:srgbClr val="002060"/>
                </a:solidFill>
              </a:rPr>
              <a:t>МАШИНЕН ТЕХНИК – МАШИНИ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</a:rPr>
              <a:t>И СИСТЕМИ С ЦПУ </a:t>
            </a:r>
          </a:p>
          <a:p>
            <a:pPr algn="ctr"/>
            <a:r>
              <a:rPr lang="bg-BG" sz="2400" b="1" dirty="0" smtClean="0">
                <a:solidFill>
                  <a:srgbClr val="002060"/>
                </a:solidFill>
              </a:rPr>
              <a:t>ПГ “Иван Хаджиенов” – Казанлък</a:t>
            </a:r>
          </a:p>
          <a:p>
            <a:endParaRPr lang="bg-BG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002060"/>
                </a:solidFill>
              </a:rPr>
              <a:t>  ТЕХНИК-ТЕХНОЛОГ В ПРОИЗВОДСТВОТО НА МЛЯКО И МЛЕЧНИ ПРОДУКТИ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dirty="0" smtClean="0">
                <a:solidFill>
                  <a:srgbClr val="002060"/>
                </a:solidFill>
              </a:rPr>
              <a:t>ПГ по хранително-вкусови технологии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dirty="0" smtClean="0">
                <a:solidFill>
                  <a:srgbClr val="002060"/>
                </a:solidFill>
              </a:rPr>
              <a:t>“Проф. д-р Георги Павлов” – София</a:t>
            </a:r>
          </a:p>
          <a:p>
            <a:r>
              <a:rPr lang="bg-BG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bg-BG" sz="2400" b="1" dirty="0" smtClean="0">
              <a:solidFill>
                <a:srgbClr val="002060"/>
              </a:solidFill>
            </a:endParaRPr>
          </a:p>
          <a:p>
            <a:pPr lvl="8"/>
            <a:endParaRPr lang="bg-BG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bg-BG" b="1" dirty="0" smtClean="0">
              <a:solidFill>
                <a:srgbClr val="002060"/>
              </a:solidFill>
            </a:endParaRPr>
          </a:p>
          <a:p>
            <a:endParaRPr lang="bg-BG" b="1" dirty="0" smtClean="0">
              <a:solidFill>
                <a:srgbClr val="C00000"/>
              </a:solidFill>
            </a:endParaRPr>
          </a:p>
        </p:txBody>
      </p:sp>
      <p:pic>
        <p:nvPicPr>
          <p:cNvPr id="10" name="Picture 2" descr="C:\Users\PC\Pictures\Calendar\f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572000"/>
            <a:ext cx="2971800" cy="1524000"/>
          </a:xfrm>
          <a:prstGeom prst="rect">
            <a:avLst/>
          </a:prstGeom>
          <a:noFill/>
        </p:spPr>
      </p:pic>
      <p:pic>
        <p:nvPicPr>
          <p:cNvPr id="14" name="Picture 13" descr="11401581_924530484255505_1718352773460743971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4572000"/>
            <a:ext cx="2971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066800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FF0000"/>
                </a:solidFill>
              </a:rPr>
              <a:t>ПРОФЕСИИ ЗА 201</a:t>
            </a:r>
            <a:r>
              <a:rPr lang="en-US" sz="2800" b="1" u="sng" dirty="0" smtClean="0">
                <a:solidFill>
                  <a:srgbClr val="FF0000"/>
                </a:solidFill>
              </a:rPr>
              <a:t>6</a:t>
            </a:r>
            <a:r>
              <a:rPr lang="bg-BG" sz="2800" b="1" u="sng" dirty="0" smtClean="0">
                <a:solidFill>
                  <a:srgbClr val="FF0000"/>
                </a:solidFill>
              </a:rPr>
              <a:t>/201</a:t>
            </a:r>
            <a:r>
              <a:rPr lang="en-US" sz="2800" b="1" u="sng" dirty="0" smtClean="0">
                <a:solidFill>
                  <a:srgbClr val="FF0000"/>
                </a:solidFill>
              </a:rPr>
              <a:t>7</a:t>
            </a:r>
            <a:r>
              <a:rPr lang="bg-BG" sz="2800" b="1" u="sng" dirty="0" smtClean="0">
                <a:solidFill>
                  <a:srgbClr val="FF0000"/>
                </a:solidFill>
              </a:rPr>
              <a:t> ГОДИНА</a:t>
            </a:r>
          </a:p>
          <a:p>
            <a:endParaRPr lang="bg-BG" b="1" dirty="0" smtClean="0">
              <a:solidFill>
                <a:srgbClr val="002060"/>
              </a:solidFill>
            </a:endParaRPr>
          </a:p>
          <a:p>
            <a:endParaRPr lang="bg-BG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b="1" dirty="0" smtClean="0">
                <a:solidFill>
                  <a:srgbClr val="002060"/>
                </a:solidFill>
              </a:rPr>
              <a:t>  </a:t>
            </a:r>
            <a:r>
              <a:rPr lang="bg-BG" sz="2400" b="1" dirty="0" smtClean="0">
                <a:solidFill>
                  <a:srgbClr val="002060"/>
                </a:solidFill>
              </a:rPr>
              <a:t>ЕЛЕКТРОТЕХНИК – ЕЛЕКТРООБЗАВЕЖДАНЕ НА</a:t>
            </a:r>
          </a:p>
          <a:p>
            <a:r>
              <a:rPr lang="bg-BG" sz="2400" b="1" dirty="0" smtClean="0">
                <a:solidFill>
                  <a:srgbClr val="002060"/>
                </a:solidFill>
              </a:rPr>
              <a:t>			 ПРОИЗВОДСТВОТО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</a:rPr>
              <a:t>ТЕХНИК НА ЕНЕРГИЙНИ СЪОРЪЖЕНИЯ И </a:t>
            </a:r>
          </a:p>
          <a:p>
            <a:r>
              <a:rPr lang="bg-BG" sz="2400" b="1" dirty="0" smtClean="0">
                <a:solidFill>
                  <a:srgbClr val="002060"/>
                </a:solidFill>
              </a:rPr>
              <a:t>			ИНСТАЛАЦИИ – ГАЗОВА ТЕХНИКА</a:t>
            </a:r>
          </a:p>
          <a:p>
            <a:r>
              <a:rPr lang="bg-BG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002060"/>
                </a:solidFill>
              </a:rPr>
              <a:t> ГОТВАЧ</a:t>
            </a:r>
          </a:p>
          <a:p>
            <a:endParaRPr lang="bg-BG" sz="2400" b="1" dirty="0" smtClean="0">
              <a:solidFill>
                <a:srgbClr val="002060"/>
              </a:solidFill>
            </a:endParaRPr>
          </a:p>
          <a:p>
            <a:r>
              <a:rPr lang="bg-BG" sz="2400" b="1" dirty="0" smtClean="0">
                <a:solidFill>
                  <a:srgbClr val="002060"/>
                </a:solidFill>
              </a:rPr>
              <a:t> </a:t>
            </a:r>
            <a:endParaRPr lang="bg-BG" b="1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PC\Pictures\c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648200"/>
            <a:ext cx="1066800" cy="1600200"/>
          </a:xfrm>
          <a:prstGeom prst="rect">
            <a:avLst/>
          </a:prstGeom>
          <a:noFill/>
        </p:spPr>
      </p:pic>
      <p:pic>
        <p:nvPicPr>
          <p:cNvPr id="3075" name="Picture 3" descr="C:\Users\PC\Pictures\got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648200"/>
            <a:ext cx="1329447" cy="1600200"/>
          </a:xfrm>
          <a:prstGeom prst="rect">
            <a:avLst/>
          </a:prstGeom>
          <a:noFill/>
        </p:spPr>
      </p:pic>
      <p:pic>
        <p:nvPicPr>
          <p:cNvPr id="3076" name="Picture 4" descr="C:\Users\PC\Pictures\niki-osn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4648200"/>
            <a:ext cx="106485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838200"/>
            <a:ext cx="7620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3200" b="1" u="sng" dirty="0" smtClean="0">
                <a:solidFill>
                  <a:srgbClr val="FF0000"/>
                </a:solidFill>
              </a:rPr>
              <a:t>Планирани градове за 2016</a:t>
            </a:r>
            <a:endParaRPr lang="en-US" sz="3200" b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2060"/>
                </a:solidFill>
              </a:rPr>
              <a:t> 	Варна</a:t>
            </a:r>
          </a:p>
          <a:p>
            <a:pP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2060"/>
                </a:solidFill>
              </a:rPr>
              <a:t> 	Добрич</a:t>
            </a:r>
          </a:p>
          <a:p>
            <a:pP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2060"/>
                </a:solidFill>
              </a:rPr>
              <a:t> 	Ямбол</a:t>
            </a:r>
          </a:p>
          <a:p>
            <a:pP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2060"/>
                </a:solidFill>
              </a:rPr>
              <a:t> 	Плевен</a:t>
            </a:r>
          </a:p>
          <a:p>
            <a:pP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2060"/>
                </a:solidFill>
              </a:rPr>
              <a:t> 	Стара Загора </a:t>
            </a:r>
          </a:p>
          <a:p>
            <a:pP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2060"/>
                </a:solidFill>
              </a:rPr>
              <a:t> 	Русе</a:t>
            </a:r>
          </a:p>
          <a:p>
            <a:pP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2060"/>
                </a:solidFill>
              </a:rPr>
              <a:t>  	София</a:t>
            </a:r>
          </a:p>
          <a:p>
            <a:pP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2060"/>
                </a:solidFill>
              </a:rPr>
              <a:t> 	Пловдив</a:t>
            </a:r>
          </a:p>
          <a:p>
            <a:pP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2060"/>
                </a:solidFill>
              </a:rPr>
              <a:t> 	Бургас</a:t>
            </a:r>
          </a:p>
          <a:p>
            <a:pP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2060"/>
                </a:solidFill>
              </a:rPr>
              <a:t> 	Търговище</a:t>
            </a:r>
          </a:p>
          <a:p>
            <a:pP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2060"/>
                </a:solidFill>
              </a:rPr>
              <a:t> 	Банкя</a:t>
            </a:r>
          </a:p>
          <a:p>
            <a:pP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2060"/>
                </a:solidFill>
              </a:rPr>
              <a:t> 	Сливен</a:t>
            </a:r>
          </a:p>
          <a:p>
            <a:r>
              <a:rPr lang="bg-BG" sz="2400" b="1" dirty="0" smtClean="0">
                <a:solidFill>
                  <a:srgbClr val="002060"/>
                </a:solidFill>
              </a:rPr>
              <a:t> </a:t>
            </a:r>
            <a:endParaRPr lang="bg-BG" b="1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PC\Pictures\untitled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276600"/>
            <a:ext cx="2286000" cy="1600200"/>
          </a:xfrm>
          <a:prstGeom prst="rect">
            <a:avLst/>
          </a:prstGeom>
          <a:noFill/>
        </p:spPr>
      </p:pic>
      <p:pic>
        <p:nvPicPr>
          <p:cNvPr id="4099" name="Picture 3" descr="C:\Users\PC\Pictures\Za Maxgraphic\IMG_34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752600"/>
            <a:ext cx="2286000" cy="1524000"/>
          </a:xfrm>
          <a:prstGeom prst="rect">
            <a:avLst/>
          </a:prstGeom>
          <a:noFill/>
        </p:spPr>
      </p:pic>
      <p:pic>
        <p:nvPicPr>
          <p:cNvPr id="4100" name="Picture 4" descr="C:\Users\PC\Pictures\i_chef_instructor_with_student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15000" y="4882243"/>
            <a:ext cx="2286000" cy="1436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171"/>
            <a:ext cx="5257800" cy="1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5163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581400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r>
              <a:rPr lang="bg-BG" sz="2800" dirty="0" smtClean="0">
                <a:solidFill>
                  <a:srgbClr val="002060"/>
                </a:solidFill>
              </a:rPr>
              <a:t/>
            </a:r>
            <a:br>
              <a:rPr lang="bg-BG" sz="2800" dirty="0" smtClean="0">
                <a:solidFill>
                  <a:srgbClr val="002060"/>
                </a:solidFill>
              </a:rPr>
            </a:br>
            <a:endParaRPr lang="bg-BG" sz="2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PC\Desktop\VET project\Communication Strategy_PMU\Лого\ДОМИНО Logo\domino_v5.png"/>
          <p:cNvPicPr>
            <a:picLocks noChangeAspect="1" noChangeArrowheads="1"/>
          </p:cNvPicPr>
          <p:nvPr/>
        </p:nvPicPr>
        <p:blipFill>
          <a:blip r:embed="rId5" cstate="print"/>
          <a:srcRect t="33962" b="32075"/>
          <a:stretch>
            <a:fillRect/>
          </a:stretch>
        </p:blipFill>
        <p:spPr bwMode="auto">
          <a:xfrm>
            <a:off x="6675966" y="0"/>
            <a:ext cx="2468034" cy="838200"/>
          </a:xfrm>
          <a:prstGeom prst="rect">
            <a:avLst/>
          </a:prstGeom>
          <a:noFill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9144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2000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4478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FF0000"/>
                </a:solidFill>
              </a:rPr>
              <a:t>МОДЕЛ ЗА ПРИЛАГАНЕ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066800" y="2133600"/>
            <a:ext cx="7010400" cy="3540125"/>
            <a:chOff x="1488" y="1802"/>
            <a:chExt cx="2712" cy="1438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88" y="1872"/>
              <a:ext cx="2712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425" y="2067"/>
              <a:ext cx="1421" cy="235"/>
            </a:xfrm>
            <a:prstGeom prst="rect">
              <a:avLst/>
            </a:prstGeom>
            <a:solidFill>
              <a:srgbClr val="9BC2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425" y="2299"/>
              <a:ext cx="712" cy="158"/>
            </a:xfrm>
            <a:prstGeom prst="rect">
              <a:avLst/>
            </a:prstGeom>
            <a:solidFill>
              <a:srgbClr val="9BC2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3134" y="2299"/>
              <a:ext cx="712" cy="158"/>
            </a:xfrm>
            <a:prstGeom prst="rect">
              <a:avLst/>
            </a:prstGeom>
            <a:solidFill>
              <a:srgbClr val="C6E0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2425" y="2453"/>
              <a:ext cx="358" cy="316"/>
            </a:xfrm>
            <a:prstGeom prst="rect">
              <a:avLst/>
            </a:prstGeom>
            <a:solidFill>
              <a:srgbClr val="9BC2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2779" y="2453"/>
              <a:ext cx="1067" cy="316"/>
            </a:xfrm>
            <a:prstGeom prst="rect">
              <a:avLst/>
            </a:prstGeom>
            <a:solidFill>
              <a:srgbClr val="C6E0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425" y="2766"/>
              <a:ext cx="1421" cy="101"/>
            </a:xfrm>
            <a:prstGeom prst="rect">
              <a:avLst/>
            </a:prstGeom>
            <a:solidFill>
              <a:srgbClr val="F8CB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488" y="2944"/>
              <a:ext cx="2712" cy="101"/>
            </a:xfrm>
            <a:prstGeom prst="rect">
              <a:avLst/>
            </a:prstGeom>
            <a:solidFill>
              <a:srgbClr val="9BC2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1488" y="3042"/>
              <a:ext cx="2712" cy="101"/>
            </a:xfrm>
            <a:prstGeom prst="rect">
              <a:avLst/>
            </a:prstGeom>
            <a:solidFill>
              <a:srgbClr val="C6E0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1488" y="3139"/>
              <a:ext cx="2712" cy="101"/>
            </a:xfrm>
            <a:prstGeom prst="rect">
              <a:avLst/>
            </a:prstGeom>
            <a:solidFill>
              <a:srgbClr val="F8CB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490" y="1971"/>
              <a:ext cx="243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9-ти клас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2844" y="1971"/>
              <a:ext cx="275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10-ти клас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3219" y="1973"/>
              <a:ext cx="202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11-клас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3551" y="1973"/>
              <a:ext cx="296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12-ти клас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1686" y="2450"/>
              <a:ext cx="4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bg-BG" sz="800" b="1" dirty="0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Дни за </a:t>
              </a:r>
              <a:r>
                <a:rPr lang="bg-BG" sz="800" b="1" dirty="0" err="1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седм</a:t>
              </a:r>
              <a:r>
                <a:rPr lang="bg-BG" sz="800" b="1" dirty="0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.</a:t>
              </a:r>
              <a:r>
                <a:rPr kumimoji="0" lang="bg-BG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 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166" y="2457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" pitchFamily="2" charset="2"/>
                  <a:cs typeface="Arial" pitchFamily="34" charset="0"/>
                </a:rPr>
                <a:t>è</a:t>
              </a:r>
              <a:endParaRPr kumimoji="0" 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2541" y="2769"/>
              <a:ext cx="1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1</a:t>
              </a: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2895" y="2769"/>
              <a:ext cx="1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1</a:t>
              </a: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3249" y="2769"/>
              <a:ext cx="1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1</a:t>
              </a: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3604" y="2769"/>
              <a:ext cx="1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1</a:t>
              </a: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1513" y="2944"/>
              <a:ext cx="96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Общообраз. предмети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2548" y="2948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4.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902" y="2948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3</a:t>
              </a:r>
              <a:r>
                <a:rPr kumimoji="0" lang="bg-BG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3256" y="2948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1.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3611" y="2948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1.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3910" y="2948"/>
              <a:ext cx="27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45</a:t>
              </a: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.0%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1513" y="3049"/>
              <a:ext cx="74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Обучение/работа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2548" y="3045"/>
              <a:ext cx="15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0.0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2902" y="3045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1</a:t>
              </a:r>
              <a:r>
                <a:rPr kumimoji="0" lang="bg-BG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3256" y="3045"/>
              <a:ext cx="15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3.0</a:t>
              </a:r>
              <a:endParaRPr kumimoji="0" 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3611" y="3045"/>
              <a:ext cx="15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3.0</a:t>
              </a:r>
              <a:endParaRPr kumimoji="0" 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3910" y="3045"/>
              <a:ext cx="27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35</a:t>
              </a: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.0%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1513" y="3135"/>
              <a:ext cx="86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bg-BG" sz="1000" b="1" dirty="0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Теория по професия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37"/>
            <p:cNvSpPr>
              <a:spLocks noChangeArrowheads="1"/>
            </p:cNvSpPr>
            <p:nvPr/>
          </p:nvSpPr>
          <p:spPr bwMode="auto">
            <a:xfrm>
              <a:off x="2548" y="3143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1</a:t>
              </a:r>
              <a:r>
                <a:rPr kumimoji="0" lang="bg-BG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38"/>
            <p:cNvSpPr>
              <a:spLocks noChangeArrowheads="1"/>
            </p:cNvSpPr>
            <p:nvPr/>
          </p:nvSpPr>
          <p:spPr bwMode="auto">
            <a:xfrm>
              <a:off x="2902" y="3143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1</a:t>
              </a:r>
              <a:r>
                <a:rPr kumimoji="0" lang="bg-BG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3256" y="3143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1</a:t>
              </a:r>
              <a:r>
                <a:rPr kumimoji="0" lang="bg-BG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3611" y="3143"/>
              <a:ext cx="11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1</a:t>
              </a:r>
              <a:r>
                <a:rPr kumimoji="0" lang="bg-BG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41"/>
            <p:cNvSpPr>
              <a:spLocks noChangeArrowheads="1"/>
            </p:cNvSpPr>
            <p:nvPr/>
          </p:nvSpPr>
          <p:spPr bwMode="auto">
            <a:xfrm>
              <a:off x="3910" y="3143"/>
              <a:ext cx="27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2</a:t>
              </a: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0.0%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42"/>
            <p:cNvSpPr>
              <a:spLocks noChangeArrowheads="1"/>
            </p:cNvSpPr>
            <p:nvPr/>
          </p:nvSpPr>
          <p:spPr bwMode="auto">
            <a:xfrm>
              <a:off x="3025" y="1802"/>
              <a:ext cx="30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bg-BG" dirty="0" smtClean="0">
                  <a:latin typeface="Arial" pitchFamily="34" charset="0"/>
                  <a:cs typeface="Arial" pitchFamily="34" charset="0"/>
                </a:rPr>
                <a:t>клас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43"/>
            <p:cNvSpPr>
              <a:spLocks noChangeArrowheads="1"/>
            </p:cNvSpPr>
            <p:nvPr/>
          </p:nvSpPr>
          <p:spPr bwMode="auto">
            <a:xfrm>
              <a:off x="2895" y="2561"/>
              <a:ext cx="1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1</a:t>
              </a: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44"/>
            <p:cNvSpPr>
              <a:spLocks noChangeArrowheads="1"/>
            </p:cNvSpPr>
            <p:nvPr/>
          </p:nvSpPr>
          <p:spPr bwMode="auto">
            <a:xfrm>
              <a:off x="2895" y="2211"/>
              <a:ext cx="1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smtClean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3</a:t>
              </a: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.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45"/>
            <p:cNvSpPr>
              <a:spLocks noChangeArrowheads="1"/>
            </p:cNvSpPr>
            <p:nvPr/>
          </p:nvSpPr>
          <p:spPr bwMode="auto">
            <a:xfrm>
              <a:off x="3604" y="2484"/>
              <a:ext cx="17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3.0</a:t>
              </a:r>
              <a:endParaRPr kumimoji="0" 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46"/>
            <p:cNvSpPr>
              <a:spLocks noChangeArrowheads="1"/>
            </p:cNvSpPr>
            <p:nvPr/>
          </p:nvSpPr>
          <p:spPr bwMode="auto">
            <a:xfrm>
              <a:off x="3604" y="2134"/>
              <a:ext cx="1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1.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47"/>
            <p:cNvSpPr>
              <a:spLocks noChangeArrowheads="1"/>
            </p:cNvSpPr>
            <p:nvPr/>
          </p:nvSpPr>
          <p:spPr bwMode="auto">
            <a:xfrm>
              <a:off x="3249" y="2484"/>
              <a:ext cx="17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3.0</a:t>
              </a:r>
              <a:endParaRPr kumimoji="0" 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48"/>
            <p:cNvSpPr>
              <a:spLocks noChangeArrowheads="1"/>
            </p:cNvSpPr>
            <p:nvPr/>
          </p:nvSpPr>
          <p:spPr bwMode="auto">
            <a:xfrm>
              <a:off x="3249" y="2134"/>
              <a:ext cx="1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1.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2541" y="2369"/>
              <a:ext cx="1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4.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0</a:t>
              </a:r>
              <a:endPara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2422" y="1969"/>
              <a:ext cx="6" cy="8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2" name="Rectangle 51"/>
            <p:cNvSpPr>
              <a:spLocks noChangeArrowheads="1"/>
            </p:cNvSpPr>
            <p:nvPr/>
          </p:nvSpPr>
          <p:spPr bwMode="auto">
            <a:xfrm>
              <a:off x="2776" y="1969"/>
              <a:ext cx="7" cy="8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3130" y="1969"/>
              <a:ext cx="7" cy="8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4" name="Rectangle 53"/>
            <p:cNvSpPr>
              <a:spLocks noChangeArrowheads="1"/>
            </p:cNvSpPr>
            <p:nvPr/>
          </p:nvSpPr>
          <p:spPr bwMode="auto">
            <a:xfrm>
              <a:off x="3485" y="1969"/>
              <a:ext cx="6" cy="8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5" name="Rectangle 54"/>
            <p:cNvSpPr>
              <a:spLocks noChangeArrowheads="1"/>
            </p:cNvSpPr>
            <p:nvPr/>
          </p:nvSpPr>
          <p:spPr bwMode="auto">
            <a:xfrm>
              <a:off x="3839" y="1969"/>
              <a:ext cx="7" cy="89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1335</Words>
  <Application>Microsoft Office PowerPoint</Application>
  <PresentationFormat>Презентация на цял екран (4:3)</PresentationFormat>
  <Paragraphs>452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2" baseType="lpstr">
      <vt:lpstr>Office Theme</vt:lpstr>
      <vt:lpstr>Варна, 13 май 2016</vt:lpstr>
      <vt:lpstr>Презентация на PowerPoint</vt:lpstr>
      <vt:lpstr>Презентация на PowerPoint</vt:lpstr>
      <vt:lpstr>Презентация на PowerPoint</vt:lpstr>
      <vt:lpstr>   </vt:lpstr>
      <vt:lpstr>   </vt:lpstr>
      <vt:lpstr>   </vt:lpstr>
      <vt:lpstr>Презентация на PowerPoint</vt:lpstr>
      <vt:lpstr>   </vt:lpstr>
      <vt:lpstr>  ситуационен профил    КВАЛИФИКАЦИОНЕН ПРОФИЛ    УЧЕБНА ПРОГРАМА  ПРОГРАМА ЗА ПРАКТИЧЕСКО В УЧИЛИЩЕ   ОБУЧЕНИЕ ВЪВ ФИРМАТА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R.Tasheva</cp:lastModifiedBy>
  <cp:revision>136</cp:revision>
  <dcterms:created xsi:type="dcterms:W3CDTF">2006-08-16T00:00:00Z</dcterms:created>
  <dcterms:modified xsi:type="dcterms:W3CDTF">2016-05-18T09:51:55Z</dcterms:modified>
</cp:coreProperties>
</file>