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5" r:id="rId3"/>
    <p:sldId id="356" r:id="rId4"/>
    <p:sldId id="370" r:id="rId5"/>
    <p:sldId id="357" r:id="rId6"/>
    <p:sldId id="358" r:id="rId7"/>
    <p:sldId id="359" r:id="rId8"/>
    <p:sldId id="360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1" r:id="rId18"/>
    <p:sldId id="373" r:id="rId19"/>
    <p:sldId id="374" r:id="rId20"/>
    <p:sldId id="378" r:id="rId21"/>
    <p:sldId id="377" r:id="rId22"/>
    <p:sldId id="375" r:id="rId23"/>
    <p:sldId id="376" r:id="rId24"/>
  </p:sldIdLst>
  <p:sldSz cx="9144000" cy="6858000" type="screen4x3"/>
  <p:notesSz cx="6797675" cy="99298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E8"/>
    <a:srgbClr val="333399"/>
    <a:srgbClr val="990033"/>
    <a:srgbClr val="35323A"/>
    <a:srgbClr val="020316"/>
    <a:srgbClr val="0508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58" autoAdjust="0"/>
    <p:restoredTop sz="99322" autoAdjust="0"/>
  </p:normalViewPr>
  <p:slideViewPr>
    <p:cSldViewPr>
      <p:cViewPr>
        <p:scale>
          <a:sx n="86" d="100"/>
          <a:sy n="86" d="100"/>
        </p:scale>
        <p:origin x="-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.hristova\Local%20Settings\Temp\Domino%20Web%20Access\71\anketna-karta-1god_grafik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.hristova\Local%20Settings\Temp\Domino%20Web%20Access\71\anketna-karta-1god_grafik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OB\rab\lili\&#1080;&#1085;&#1092;.%20&#1082;&#1072;&#1088;&#1090;&#1080;%20&#1056;&#1045;&#1055;%20&#1080;%20&#1052;&#1057;%20&#1086;&#1073;&#1086;&#1073;&#1097;&#1077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bg-BG"/>
            </a:pPr>
            <a:r>
              <a:rPr lang="bg-BG" sz="1100">
                <a:latin typeface="Verdana" pitchFamily="34" charset="0"/>
                <a:ea typeface="Verdana" pitchFamily="34" charset="0"/>
                <a:cs typeface="Verdana" pitchFamily="34" charset="0"/>
              </a:rPr>
              <a:t>Дейности обсъдени по време на срещите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/>
      <c:spPr>
        <a:noFill/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624015748031516E-2"/>
          <c:y val="0.18305118110236246"/>
          <c:w val="0.65618394575678041"/>
          <c:h val="0.71248578302712151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Percent val="1"/>
          </c:dLbls>
          <c:cat>
            <c:strRef>
              <c:f>дейности!$B$4:$G$4</c:f>
              <c:strCache>
                <c:ptCount val="6"/>
                <c:pt idx="0">
                  <c:v>Износ</c:v>
                </c:pt>
                <c:pt idx="1">
                  <c:v>Внос</c:v>
                </c:pt>
                <c:pt idx="2">
                  <c:v>Лиценз</c:v>
                </c:pt>
                <c:pt idx="3">
                  <c:v>Джойнт венчър</c:v>
                </c:pt>
                <c:pt idx="4">
                  <c:v>Франчайзинг</c:v>
                </c:pt>
                <c:pt idx="5">
                  <c:v>Други</c:v>
                </c:pt>
              </c:strCache>
            </c:strRef>
          </c:cat>
          <c:val>
            <c:numRef>
              <c:f>дейности!$B$5:$G$5</c:f>
              <c:numCache>
                <c:formatCode>General</c:formatCode>
                <c:ptCount val="6"/>
                <c:pt idx="0">
                  <c:v>237</c:v>
                </c:pt>
                <c:pt idx="1">
                  <c:v>52</c:v>
                </c:pt>
                <c:pt idx="2">
                  <c:v>25</c:v>
                </c:pt>
                <c:pt idx="3">
                  <c:v>33</c:v>
                </c:pt>
                <c:pt idx="4">
                  <c:v>5</c:v>
                </c:pt>
                <c:pt idx="5">
                  <c:v>40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lang="bg-BG"/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32000">
          <a:schemeClr val="accent1">
            <a:tint val="44500"/>
            <a:satMod val="160000"/>
            <a:lumMod val="92000"/>
            <a:lumOff val="8000"/>
            <a:alpha val="18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bg-BG"/>
            </a:pPr>
            <a:r>
              <a:rPr lang="bg-BG" sz="1100">
                <a:latin typeface="Verdana" pitchFamily="34" charset="0"/>
                <a:ea typeface="Verdana" pitchFamily="34" charset="0"/>
                <a:cs typeface="Verdana" pitchFamily="34" charset="0"/>
              </a:rPr>
              <a:t>Удовлетвореност на фирмите от участието им в изложенията/</a:t>
            </a:r>
            <a:r>
              <a:rPr lang="bg-BG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мисиите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/>
      <c:spPr>
        <a:noFill/>
        <a:ln>
          <a:noFill/>
        </a:ln>
      </c:spPr>
    </c:title>
    <c:plotArea>
      <c:layout/>
      <c:doughnut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Percent val="1"/>
          </c:dLbls>
          <c:cat>
            <c:strRef>
              <c:f>удволетвореност!$B$4:$G$4</c:f>
              <c:strCache>
                <c:ptCount val="6"/>
                <c:pt idx="0">
                  <c:v>ДА</c:v>
                </c:pt>
                <c:pt idx="1">
                  <c:v> Абсолютно ДА </c:v>
                </c:pt>
                <c:pt idx="2">
                  <c:v>по-скоро ДА</c:v>
                </c:pt>
                <c:pt idx="3">
                  <c:v>По-сккоро НЕ</c:v>
                </c:pt>
                <c:pt idx="4">
                  <c:v>НЕ</c:v>
                </c:pt>
                <c:pt idx="5">
                  <c:v>Абсолютно НЕ   </c:v>
                </c:pt>
              </c:strCache>
            </c:strRef>
          </c:cat>
          <c:val>
            <c:numRef>
              <c:f>удволетвореност!$B$5:$G$5</c:f>
              <c:numCache>
                <c:formatCode>General</c:formatCode>
                <c:ptCount val="6"/>
                <c:pt idx="0">
                  <c:v>83</c:v>
                </c:pt>
                <c:pt idx="1">
                  <c:v>79</c:v>
                </c:pt>
                <c:pt idx="2">
                  <c:v>49</c:v>
                </c:pt>
                <c:pt idx="3">
                  <c:v>29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192968491691263"/>
          <c:y val="0.28801355357899194"/>
          <c:w val="0.26586191694933936"/>
          <c:h val="0.59931164894095901"/>
        </c:manualLayout>
      </c:layout>
      <c:txPr>
        <a:bodyPr/>
        <a:lstStyle/>
        <a:p>
          <a:pPr>
            <a:defRPr lang="bg-BG"/>
          </a:pPr>
          <a:endParaRPr lang="en-US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32000">
          <a:schemeClr val="accent1">
            <a:tint val="44500"/>
            <a:satMod val="160000"/>
            <a:lumMod val="92000"/>
            <a:lumOff val="8000"/>
            <a:alpha val="18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</a:gradFill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lang="bg-BG"/>
            </a:pPr>
            <a:r>
              <a:rPr lang="bg-BG" sz="1100">
                <a:latin typeface="Verdana" pitchFamily="34" charset="0"/>
              </a:rPr>
              <a:t>Географска структура на износа</a:t>
            </a:r>
            <a:endParaRPr lang="en-US" sz="1100">
              <a:latin typeface="Verdana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Percent val="1"/>
          </c:dLbls>
          <c:cat>
            <c:strRef>
              <c:f>Износ!$B$2:$K$2</c:f>
              <c:strCache>
                <c:ptCount val="10"/>
                <c:pt idx="0">
                  <c:v>ЕС</c:v>
                </c:pt>
                <c:pt idx="1">
                  <c:v>Европа</c:v>
                </c:pt>
                <c:pt idx="2">
                  <c:v>Балкански страни</c:v>
                </c:pt>
                <c:pt idx="3">
                  <c:v>Русия, ОНД</c:v>
                </c:pt>
                <c:pt idx="4">
                  <c:v>Близък Изток</c:v>
                </c:pt>
                <c:pt idx="5">
                  <c:v>Азия и Австралия</c:v>
                </c:pt>
                <c:pt idx="6">
                  <c:v>Африка</c:v>
                </c:pt>
                <c:pt idx="7">
                  <c:v>Северна Америка</c:v>
                </c:pt>
                <c:pt idx="8">
                  <c:v>Южна Америка</c:v>
                </c:pt>
                <c:pt idx="9">
                  <c:v>Няма посочен отговор</c:v>
                </c:pt>
              </c:strCache>
            </c:strRef>
          </c:cat>
          <c:val>
            <c:numRef>
              <c:f>Износ!$B$5:$K$5</c:f>
              <c:numCache>
                <c:formatCode>General</c:formatCode>
                <c:ptCount val="10"/>
                <c:pt idx="0">
                  <c:v>158</c:v>
                </c:pt>
                <c:pt idx="1">
                  <c:v>114</c:v>
                </c:pt>
                <c:pt idx="2">
                  <c:v>59</c:v>
                </c:pt>
                <c:pt idx="3">
                  <c:v>34</c:v>
                </c:pt>
                <c:pt idx="4">
                  <c:v>48</c:v>
                </c:pt>
                <c:pt idx="5">
                  <c:v>17</c:v>
                </c:pt>
                <c:pt idx="6">
                  <c:v>21</c:v>
                </c:pt>
                <c:pt idx="7">
                  <c:v>41</c:v>
                </c:pt>
                <c:pt idx="8">
                  <c:v>13</c:v>
                </c:pt>
                <c:pt idx="9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883464566929165"/>
          <c:y val="0.20746245261009064"/>
          <c:w val="0.41449868766404263"/>
          <c:h val="0.72104731700204161"/>
        </c:manualLayout>
      </c:layout>
      <c:txPr>
        <a:bodyPr/>
        <a:lstStyle/>
        <a:p>
          <a:pPr>
            <a:defRPr lang="bg-BG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lang="bg-BG" sz="1200"/>
            </a:pPr>
            <a:r>
              <a:rPr lang="bg-BG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Относителен</a:t>
            </a:r>
            <a:r>
              <a:rPr lang="bg-BG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дял на сключени </a:t>
            </a:r>
            <a:r>
              <a:rPr lang="bg-BG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сделки по сектори  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>
        <c:manualLayout>
          <c:xMode val="edge"/>
          <c:yMode val="edge"/>
          <c:x val="0.15800208231889581"/>
          <c:y val="2.2025178268645683E-3"/>
        </c:manualLayout>
      </c:layout>
    </c:title>
    <c:plotArea>
      <c:layout>
        <c:manualLayout>
          <c:layoutTarget val="inner"/>
          <c:xMode val="edge"/>
          <c:yMode val="edge"/>
          <c:x val="6.6458236838042445E-2"/>
          <c:y val="0.18039015864167421"/>
          <c:w val="0.49202206624624512"/>
          <c:h val="0.72170493345411657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bg-BG"/>
                </a:pPr>
                <a:endParaRPr lang="en-US"/>
              </a:p>
            </c:txPr>
            <c:showPercent val="1"/>
          </c:dLbls>
          <c:cat>
            <c:strRef>
              <c:f>'до 6 месец'!$A$19:$A$27</c:f>
              <c:strCache>
                <c:ptCount val="9"/>
                <c:pt idx="0">
                  <c:v>Козметика</c:v>
                </c:pt>
                <c:pt idx="1">
                  <c:v>Вино</c:v>
                </c:pt>
                <c:pt idx="2">
                  <c:v>Мебели</c:v>
                </c:pt>
                <c:pt idx="3">
                  <c:v>ИКТ</c:v>
                </c:pt>
                <c:pt idx="4">
                  <c:v>Облекло</c:v>
                </c:pt>
                <c:pt idx="5">
                  <c:v>Машини</c:v>
                </c:pt>
                <c:pt idx="6">
                  <c:v>Медицинско обoрудване</c:v>
                </c:pt>
                <c:pt idx="7">
                  <c:v>Други</c:v>
                </c:pt>
                <c:pt idx="8">
                  <c:v>Храни</c:v>
                </c:pt>
              </c:strCache>
            </c:strRef>
          </c:cat>
          <c:val>
            <c:numRef>
              <c:f>'до 6 месец'!$D$19:$D$27</c:f>
              <c:numCache>
                <c:formatCode>General</c:formatCode>
                <c:ptCount val="9"/>
                <c:pt idx="0">
                  <c:v>31</c:v>
                </c:pt>
                <c:pt idx="1">
                  <c:v>10</c:v>
                </c:pt>
                <c:pt idx="2">
                  <c:v>17</c:v>
                </c:pt>
                <c:pt idx="3">
                  <c:v>32</c:v>
                </c:pt>
                <c:pt idx="4">
                  <c:v>4</c:v>
                </c:pt>
                <c:pt idx="5">
                  <c:v>50</c:v>
                </c:pt>
                <c:pt idx="6">
                  <c:v>33</c:v>
                </c:pt>
                <c:pt idx="7">
                  <c:v>46</c:v>
                </c:pt>
                <c:pt idx="8">
                  <c:v>204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213168308090005"/>
          <c:y val="0.21363480115781144"/>
          <c:w val="0.37257779704142546"/>
          <c:h val="0.66399926753342142"/>
        </c:manualLayout>
      </c:layout>
      <c:txPr>
        <a:bodyPr/>
        <a:lstStyle/>
        <a:p>
          <a:pPr>
            <a:defRPr lang="bg-BG"/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585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585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F2A78F3-C54C-4DB1-9ACC-908DFE9A8163}" type="datetimeFigureOut">
              <a:rPr lang="bg-BG"/>
              <a:pPr>
                <a:defRPr/>
              </a:pPr>
              <a:t>12.3.2012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369"/>
            <a:ext cx="2944958" cy="49585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2369"/>
            <a:ext cx="2944958" cy="49585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B5660F-FA90-4B5B-A05C-BBD00AD389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979"/>
            <a:ext cx="5438464" cy="44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69"/>
            <a:ext cx="294495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2369"/>
            <a:ext cx="2944958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A7DB14-A6BE-46C5-964C-AAD84698239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</a:t>
            </a:fld>
            <a:endParaRPr 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10</a:t>
            </a:fld>
            <a:endParaRPr 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11</a:t>
            </a:fld>
            <a:endParaRPr 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12</a:t>
            </a:fld>
            <a:endParaRPr 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13</a:t>
            </a:fld>
            <a:endParaRPr 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14</a:t>
            </a:fld>
            <a:endParaRPr 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15</a:t>
            </a:fld>
            <a:endParaRPr 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16</a:t>
            </a:fld>
            <a:endParaRPr lang="bg-B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17</a:t>
            </a:fld>
            <a:endParaRPr lang="bg-BG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18</a:t>
            </a:fld>
            <a:endParaRPr 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19</a:t>
            </a:fld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2</a:t>
            </a:fld>
            <a:endParaRPr lang="bg-B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20</a:t>
            </a:fld>
            <a:endParaRPr lang="bg-B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21</a:t>
            </a:fld>
            <a:endParaRPr lang="bg-BG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22</a:t>
            </a:fld>
            <a:endParaRPr lang="bg-B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23</a:t>
            </a:fld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3</a:t>
            </a:fld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4</a:t>
            </a:fld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5</a:t>
            </a:fld>
            <a:endParaRPr 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6</a:t>
            </a:fld>
            <a:endParaRPr 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7</a:t>
            </a:fld>
            <a:endParaRPr 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8</a:t>
            </a:fld>
            <a:endParaRPr 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ED5A6-B9BE-4935-AF43-23B6D06E2004}" type="slidenum">
              <a:rPr lang="bg-BG" smtClean="0"/>
              <a:pPr>
                <a:defRPr/>
              </a:pPr>
              <a:t>9</a:t>
            </a:fld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E227-63A7-40A5-977D-F054948A67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F04F-8D42-43EA-9299-2D57E5C7ADA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4824-4915-4775-846E-708361AD875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A7A1-6E22-4DF3-81A8-078A65FE067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CD52-35E1-4C69-8AFD-30F1D3EAD53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30FA-3341-47FB-9130-FEE260EBCA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3261-68DD-445B-BD82-7A9802261F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AD00-9EC9-4B24-8038-334128FBE96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D4D3-E12E-49B0-8758-24C9A4590B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FD20-4CD0-425C-B5DD-68833E6D5D0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2A3-BD85-45B8-AB82-A4B9AA1E9F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9106FDF-4616-4B8B-AEE1-D6971BB4F4D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office@sme.government.bg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sme.government.b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55776" y="2040012"/>
            <a:ext cx="4104456" cy="596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Изпълнителна агенция за насърчаване  на малките и средните предприятия</a:t>
            </a:r>
            <a:endParaRPr lang="bg-BG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8568952" cy="316835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№ </a:t>
            </a:r>
            <a:r>
              <a:rPr lang="en-US" sz="24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BG</a:t>
            </a:r>
            <a:r>
              <a:rPr 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 PO003 – 4.2.01 – 0001</a:t>
            </a:r>
            <a:endParaRPr lang="en-US" sz="24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Насърчаване на интернационализацията на българските предприятия</a:t>
            </a: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3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g-BG" sz="2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32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865312" cy="7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439" y="302543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188640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196752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1196752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2" name="Rectangle 11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2844" y="1484784"/>
            <a:ext cx="90011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bg-BG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Сектори, за които се разработват експортни стратегии, анализи и политики: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храни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  <a:endParaRPr kumimoji="0" lang="bg-B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напитки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  <a:endParaRPr kumimoji="0" lang="bg-B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химични и фармацевтични продукти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текстил и изделия от текстил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  <a:endParaRPr kumimoji="0" lang="bg-BG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облекло, вкл. кожено, обработка на кожи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мебели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машини, оборудване и домакински уреди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електрически машини и апарати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превозни средства, без автомобили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изделия от каучук и пластмаси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медицински, прецизни и оптични апарати и инструменти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канцеларска и електронно-изчислителна техника и продукти и услуги в областта на компютърните технологии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дървен материал и изделия от него, без мебели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дървесна маса, хартия, картон и изделия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Издателска и полиграфическа дейност, възпроизвеждане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неметални и минерални продукти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метални изделия, без машини и оборудване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;</a:t>
            </a:r>
          </a:p>
          <a:p>
            <a:pPr marL="501650" marR="0" lvl="0" indent="-366713" algn="just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None/>
              <a:tabLst>
                <a:tab pos="1079500" algn="l"/>
              </a:tabLst>
              <a:defRPr/>
            </a:pP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Производство на радио-, телевизионна и далекосъобщителна техника.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57250" y="1661889"/>
            <a:ext cx="8286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Обучителни, информационни и специализирани семинари</a:t>
            </a:r>
          </a:p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6700" marR="0" lvl="2" indent="-180975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Въвеждащи обучения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за повишаване на капацитета и знанията на българските предприятия за излизане на външни пазари</a:t>
            </a:r>
          </a:p>
          <a:p>
            <a:pPr marL="266700" marR="0" lvl="2" indent="-180975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Информационни семинари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за всички съществуващи инструменти за насърчаване на експорта, предлагани от държавните институции, като БАЕЗ, БАИ, Българска банка за развитие и различни промоционални институционални и международни програми</a:t>
            </a:r>
          </a:p>
          <a:p>
            <a:pPr marL="266700" marR="0" lvl="2" indent="-180975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Специализирани семинари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за насърчаване на износа по сектори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28688" y="1643063"/>
            <a:ext cx="77485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Информационно-консултантски услуги за подпомагане на експертния потенциал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- дейността е обвързана с разработване на експортни стратегии, анализи и политики (дейност 2)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1588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Придобиване на специфична маркетингова и аналитична информация за конкретен сектор, стокова група, продукт на определен външен пазар, канали за дистрибуция, специфични нормативни изисквания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148478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Дейност 5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Организиране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bg-BG" dirty="0">
                <a:latin typeface="Arial" pitchFamily="34" charset="0"/>
                <a:cs typeface="Arial" pitchFamily="34" charset="0"/>
              </a:rPr>
              <a:t>търговски мисии, бизнес форуми и други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промоционални прояви в </a:t>
            </a:r>
            <a:r>
              <a:rPr lang="bg-BG" dirty="0">
                <a:latin typeface="Arial" pitchFamily="34" charset="0"/>
                <a:cs typeface="Arial" pitchFamily="34" charset="0"/>
              </a:rPr>
              <a:t>страната и чужбина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2726605"/>
            <a:ext cx="8173541" cy="156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рамките</a:t>
            </a:r>
            <a:r>
              <a:rPr kumimoji="0" lang="bg-BG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на тригодишния проектен период са предвидени:</a:t>
            </a:r>
            <a:endParaRPr kumimoji="0" lang="bg-BG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32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бр. търговски мисии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страните от ЕС</a:t>
            </a:r>
          </a:p>
          <a:p>
            <a:pPr lvl="0" eaLnBrk="0" hangingPunct="0">
              <a:spcBef>
                <a:spcPts val="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 бр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. търговски мисии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страните извън ЕС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spcBef>
                <a:spcPts val="0"/>
              </a:spcBef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бр. бизнесфорума</a:t>
            </a: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71600" y="4221088"/>
            <a:ext cx="6819900" cy="16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bg-BG" sz="1800" b="1" dirty="0">
                <a:latin typeface="Arial" pitchFamily="34" charset="0"/>
                <a:cs typeface="Arial" pitchFamily="34" charset="0"/>
              </a:rPr>
              <a:t>Подкрепа за участие в търговска мисия: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bg-BG" sz="1800" dirty="0">
                <a:latin typeface="Arial" pitchFamily="34" charset="0"/>
                <a:cs typeface="Arial" pitchFamily="34" charset="0"/>
              </a:rPr>
              <a:t>в страните от ЕС 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180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bg-BG" sz="1800" dirty="0">
                <a:latin typeface="Arial" pitchFamily="34" charset="0"/>
                <a:cs typeface="Arial" pitchFamily="34" charset="0"/>
              </a:rPr>
              <a:t>бюджет 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5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00 лв. , участници – до 15 бр. МСП</a:t>
            </a:r>
          </a:p>
          <a:p>
            <a:pPr marL="742950" lvl="1" indent="-285750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bg-BG" sz="1800" dirty="0">
                <a:latin typeface="Arial" pitchFamily="34" charset="0"/>
                <a:cs typeface="Arial" pitchFamily="34" charset="0"/>
              </a:rPr>
              <a:t>в страните извън ЕС </a:t>
            </a:r>
          </a:p>
          <a:p>
            <a:pPr marL="742950" lvl="1" indent="-285750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bg-BG" sz="1800" dirty="0">
                <a:latin typeface="Arial" pitchFamily="34" charset="0"/>
                <a:cs typeface="Arial" pitchFamily="34" charset="0"/>
              </a:rPr>
              <a:t>бюджет 5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 000 лв. , участници – до 1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 бр. МСП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148478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Дейност 5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Организиране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bg-BG" dirty="0">
                <a:latin typeface="Arial" pitchFamily="34" charset="0"/>
                <a:cs typeface="Arial" pitchFamily="34" charset="0"/>
              </a:rPr>
              <a:t>търговски мисии, бизнес форуми и други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промоционални прояви в </a:t>
            </a:r>
            <a:r>
              <a:rPr lang="bg-BG" dirty="0">
                <a:latin typeface="Arial" pitchFamily="34" charset="0"/>
                <a:cs typeface="Arial" pitchFamily="34" charset="0"/>
              </a:rPr>
              <a:t>страната и чужбина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85786" y="2642627"/>
            <a:ext cx="8173541" cy="22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 стартирането на проекта през април 2010 г. до 10 март 2012 г. са организирани</a:t>
            </a:r>
            <a:r>
              <a:rPr kumimoji="0" lang="bg-BG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проведени 8</a:t>
            </a:r>
            <a:r>
              <a:rPr kumimoji="0" lang="bg-BG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бр. търговски мисии. 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bg-BG" sz="1800" u="sng" dirty="0" smtClean="0">
                <a:latin typeface="Arial" pitchFamily="34" charset="0"/>
                <a:cs typeface="Arial" pitchFamily="34" charset="0"/>
              </a:rPr>
              <a:t>С</a:t>
            </a:r>
            <a:r>
              <a:rPr kumimoji="0" lang="bg-BG" sz="1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трани: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Германия, Испания, Финландия, Белгия, Виетнам, САЩ, Китай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bg-BG" sz="1800" dirty="0" smtClean="0">
                <a:latin typeface="Arial" pitchFamily="34" charset="0"/>
                <a:cs typeface="Arial" pitchFamily="34" charset="0"/>
              </a:rPr>
              <a:t>Брой МСП: 97 предприятия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kumimoji="0" lang="bg-BG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Сектори: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ИКТ, биопродукти, мебели, машиностроене, х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ранително-вкусова промишленост, етерични масла, парфюмерия и козметика.</a:t>
            </a:r>
          </a:p>
          <a:p>
            <a:pPr lvl="0" eaLnBrk="0" hangingPunct="0">
              <a:spcBef>
                <a:spcPts val="0"/>
              </a:spcBef>
            </a:pP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27584" y="5278408"/>
            <a:ext cx="81735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 участниците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в търговските мисии се осигурява самолетен билет, трансфери, хотелско настаняване за едни представител от предприятие участник, както и логистика на място.</a:t>
            </a: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pic>
        <p:nvPicPr>
          <p:cNvPr id="15" name="Picture 14" descr="IMG_1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094" y="1857364"/>
            <a:ext cx="3988030" cy="2991023"/>
          </a:xfrm>
          <a:prstGeom prst="rect">
            <a:avLst/>
          </a:prstGeom>
        </p:spPr>
      </p:pic>
      <p:pic>
        <p:nvPicPr>
          <p:cNvPr id="12" name="Picture 11" descr="HPIM02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7124" y="3000372"/>
            <a:ext cx="4089718" cy="29641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1670" y="1285860"/>
            <a:ext cx="460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Организиране на </a:t>
            </a:r>
            <a:r>
              <a:rPr lang="bg-BG" b="1" dirty="0" smtClean="0">
                <a:latin typeface="Arial" pitchFamily="34" charset="0"/>
                <a:cs typeface="Arial" pitchFamily="34" charset="0"/>
              </a:rPr>
              <a:t>търговски мисии</a:t>
            </a:r>
            <a:endParaRPr lang="bg-BG" b="1" dirty="0"/>
          </a:p>
        </p:txBody>
      </p:sp>
      <p:sp>
        <p:nvSpPr>
          <p:cNvPr id="20" name="Rectangle 19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57158" y="2143116"/>
            <a:ext cx="878684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 2 и 3</a:t>
            </a:r>
            <a:r>
              <a:rPr kumimoji="0" lang="bg-BG" sz="1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декември 2011 г. – организиран и проведен Втори Международен форум на женското предприемачество в София, в рамките на който бяха проведени и двустранни срещи между българските предприятия и чуждестранните участници.</a:t>
            </a:r>
            <a:endParaRPr kumimoji="0" lang="bg-BG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9552" y="1556792"/>
            <a:ext cx="82438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Организиране на</a:t>
            </a:r>
            <a:r>
              <a:rPr lang="bg-BG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b="1" dirty="0">
                <a:latin typeface="Arial" pitchFamily="34" charset="0"/>
                <a:cs typeface="Arial" pitchFamily="34" charset="0"/>
              </a:rPr>
              <a:t>бизнес форуми и други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промоционални прояви в </a:t>
            </a:r>
            <a:r>
              <a:rPr lang="bg-BG" b="1" dirty="0" smtClean="0">
                <a:latin typeface="Arial" pitchFamily="34" charset="0"/>
                <a:cs typeface="Arial" pitchFamily="34" charset="0"/>
              </a:rPr>
              <a:t>страната</a:t>
            </a:r>
            <a:endParaRPr lang="bg-BG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DSC044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7" y="3912376"/>
            <a:ext cx="3000364" cy="2143117"/>
          </a:xfrm>
          <a:prstGeom prst="rect">
            <a:avLst/>
          </a:prstGeom>
        </p:spPr>
      </p:pic>
      <p:pic>
        <p:nvPicPr>
          <p:cNvPr id="15" name="Picture 14" descr="DSC044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2928934"/>
            <a:ext cx="3280552" cy="2460414"/>
          </a:xfrm>
          <a:prstGeom prst="rect">
            <a:avLst/>
          </a:prstGeom>
        </p:spPr>
      </p:pic>
      <p:pic>
        <p:nvPicPr>
          <p:cNvPr id="11" name="Picture 10" descr="DSC045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500438"/>
            <a:ext cx="3071834" cy="22502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57250" y="1500180"/>
            <a:ext cx="8286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Подкрепа за колективно участие на българските компании в международни изложения</a:t>
            </a:r>
          </a:p>
        </p:txBody>
      </p:sp>
      <p:pic>
        <p:nvPicPr>
          <p:cNvPr id="20" name="Picture 19" descr="IMG_25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786190"/>
            <a:ext cx="3429024" cy="2589105"/>
          </a:xfrm>
          <a:prstGeom prst="rect">
            <a:avLst/>
          </a:prstGeom>
        </p:spPr>
      </p:pic>
      <p:pic>
        <p:nvPicPr>
          <p:cNvPr id="25" name="Picture 24" descr="P50902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2439701"/>
            <a:ext cx="3414582" cy="2560935"/>
          </a:xfrm>
          <a:prstGeom prst="rect">
            <a:avLst/>
          </a:prstGeom>
        </p:spPr>
      </p:pic>
      <p:pic>
        <p:nvPicPr>
          <p:cNvPr id="15" name="Picture 14" descr="IMG_2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000504"/>
            <a:ext cx="3314693" cy="24860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" name="Picture 20" descr="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799" y="2071678"/>
            <a:ext cx="3425201" cy="2286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57250" y="1571618"/>
            <a:ext cx="800103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Подкрепа за колективно участие на българските компании в международни изложения</a:t>
            </a: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 bwMode="auto">
          <a:xfrm>
            <a:off x="285720" y="2500313"/>
            <a:ext cx="800103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Планирана организация на национални участия в международни панаири и специализирани изложби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115 бр. за трите години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първа проектна година – 30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втора проектна година – 45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трета проектна година - 40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19" descr="Picture 0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4429132"/>
            <a:ext cx="3228347" cy="1992632"/>
          </a:xfrm>
          <a:prstGeom prst="rect">
            <a:avLst/>
          </a:prstGeom>
        </p:spPr>
      </p:pic>
      <p:pic>
        <p:nvPicPr>
          <p:cNvPr id="12" name="Picture 11" descr="20111026___04__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857496"/>
            <a:ext cx="3071802" cy="2000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57250" y="1571618"/>
            <a:ext cx="800103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Подкрепа за колективно участие на българските компании в международни изложения</a:t>
            </a:r>
          </a:p>
        </p:txBody>
      </p:sp>
      <p:sp>
        <p:nvSpPr>
          <p:cNvPr id="12" name="Content Placeholder 11"/>
          <p:cNvSpPr txBox="1">
            <a:spLocks/>
          </p:cNvSpPr>
          <p:nvPr/>
        </p:nvSpPr>
        <p:spPr bwMode="auto">
          <a:xfrm>
            <a:off x="857250" y="2500321"/>
            <a:ext cx="8072468" cy="3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стартирането на проекта през април 2010 г. до 10 март 2012 г. са организирани и проведени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65 международни панаира и специализирани изложби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в които своята продукция представиха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610 предприятия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от следните браншове: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винопроизводство, козметика, текстил, мода и обувна промишленост, мебелна промишленост и дървообработваща промишленост, машиностроене, електротехника, медицинско оборудване, иновации и поддоставчици, оборудване и лека авиация, информационни и комуникационни технологии, хранително-вкусова промишленост, биопродукти, захарни и сладкарски изделия, хотелско и ресторантьорско оборудване, занаяти, строителство и строителни материали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529" y="2492896"/>
            <a:ext cx="8496944" cy="31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Стартиране: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.04.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2010 г.</a:t>
            </a:r>
          </a:p>
          <a:p>
            <a:pPr marL="533400" lvl="1" indent="-533400">
              <a:lnSpc>
                <a:spcPct val="90000"/>
              </a:lnSpc>
            </a:pPr>
            <a:r>
              <a:rPr lang="bg-BG" b="1" dirty="0" smtClean="0">
                <a:latin typeface="Arial" pitchFamily="34" charset="0"/>
                <a:cs typeface="Arial" pitchFamily="34" charset="0"/>
              </a:rPr>
              <a:t>Обща цел: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Укрепване и разширяване на присъствието на българските предприятия на Европейския и световните пазари и ефективно използване на предимствата на Европейския пазар от българските предприятия</a:t>
            </a:r>
          </a:p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bg-BG" b="1" dirty="0" smtClean="0">
                <a:latin typeface="Arial" pitchFamily="34" charset="0"/>
                <a:cs typeface="Arial" pitchFamily="34" charset="0"/>
              </a:rPr>
              <a:t>Проектен период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месеца</a:t>
            </a:r>
          </a:p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				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от 22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.04.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2010 г. до 21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.04.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2013 г.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bg-BG" b="1" dirty="0" smtClean="0">
                <a:latin typeface="Arial" pitchFamily="34" charset="0"/>
                <a:cs typeface="Arial" pitchFamily="34" charset="0"/>
              </a:rPr>
              <a:t>Бюджет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27 396 493 </a:t>
            </a:r>
            <a:r>
              <a:rPr lang="bg-BG" sz="2400" b="1" dirty="0">
                <a:latin typeface="Arial" pitchFamily="34" charset="0"/>
                <a:cs typeface="Arial" pitchFamily="34" charset="0"/>
              </a:rPr>
              <a:t>лв.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(14 007 604</a:t>
            </a:r>
            <a:r>
              <a:rPr lang="bg-BG" sz="2400" b="1" dirty="0">
                <a:latin typeface="Arial" pitchFamily="34" charset="0"/>
                <a:cs typeface="Arial" pitchFamily="34" charset="0"/>
              </a:rPr>
              <a:t> евро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  <a:endParaRPr lang="bg-BG" sz="2400" b="1" dirty="0">
              <a:latin typeface="Arial" pitchFamily="34" charset="0"/>
              <a:cs typeface="Arial" pitchFamily="34" charset="0"/>
            </a:endParaRPr>
          </a:p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endParaRPr lang="bg-BG" b="1" dirty="0">
              <a:latin typeface="Arial" pitchFamily="34" charset="0"/>
              <a:cs typeface="Arial" pitchFamily="34" charset="0"/>
            </a:endParaRPr>
          </a:p>
          <a:p>
            <a:pPr marL="5334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endParaRPr lang="ru-RU" sz="3200" dirty="0">
              <a:latin typeface="+mn-lt"/>
              <a:cs typeface="+mn-cs"/>
            </a:endParaRPr>
          </a:p>
          <a:p>
            <a:pPr marL="533400" lvl="1" indent="-5334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atin typeface="+mn-lt"/>
              </a:rPr>
              <a:t>	</a:t>
            </a:r>
            <a:endParaRPr lang="ru-RU" sz="3200" dirty="0">
              <a:latin typeface="+mn-lt"/>
              <a:cs typeface="+mn-cs"/>
            </a:endParaRPr>
          </a:p>
          <a:p>
            <a:pPr marL="5334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bg-BG" sz="3200" dirty="0"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67544" y="1700808"/>
            <a:ext cx="824388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информация за проекта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57250" y="1571618"/>
            <a:ext cx="800103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4643438" y="3143248"/>
          <a:ext cx="4357686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0" y="2500306"/>
          <a:ext cx="4643470" cy="312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428728" y="1643050"/>
            <a:ext cx="5489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Обобщена информация от анкетни карти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изложенията и търговските мисии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4357686" y="2786058"/>
          <a:ext cx="478631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643050"/>
            <a:ext cx="8382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Обобщение на шестмесечните информационни карти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изложенията и търговските мисии от първа проектна година 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214282" y="2643182"/>
          <a:ext cx="435771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00125" y="1714501"/>
            <a:ext cx="7215188" cy="1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Дейност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Рекламно-издателска дейност за повишаване на експортния потенциал на българските МСП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00125" y="3286124"/>
            <a:ext cx="75009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b="1" u="sng" dirty="0">
                <a:latin typeface="Arial" pitchFamily="34" charset="0"/>
                <a:cs typeface="Arial" pitchFamily="34" charset="0"/>
              </a:rPr>
              <a:t>Дейност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Визуализация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и публичност на проекта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857224" y="2143116"/>
            <a:ext cx="7358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>
                <a:latin typeface="Arial" pitchFamily="34" charset="0"/>
                <a:ea typeface="+mj-ea"/>
                <a:cs typeface="Arial" pitchFamily="34" charset="0"/>
              </a:rPr>
              <a:t>Изпълнителна агенция за насърчаване  на малките и средните предприятия</a:t>
            </a:r>
          </a:p>
        </p:txBody>
      </p:sp>
      <p:pic>
        <p:nvPicPr>
          <p:cNvPr id="12" name="Picture 6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285860"/>
            <a:ext cx="901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11"/>
          <p:cNvSpPr txBox="1">
            <a:spLocks/>
          </p:cNvSpPr>
          <p:nvPr/>
        </p:nvSpPr>
        <p:spPr bwMode="auto">
          <a:xfrm>
            <a:off x="1857356" y="3500438"/>
            <a:ext cx="52864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bg-BG" sz="2400" dirty="0">
                <a:latin typeface="+mn-lt"/>
                <a:cs typeface="+mn-cs"/>
              </a:rPr>
              <a:t>гр. София, ул. 6-ти септември №21</a:t>
            </a:r>
          </a:p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bg-BG" sz="2400" dirty="0">
                <a:latin typeface="+mn-lt"/>
                <a:cs typeface="+mn-cs"/>
              </a:rPr>
              <a:t>тел: 02 9329211, факс: 02 9329299</a:t>
            </a:r>
          </a:p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  <a:hlinkClick r:id="rId7"/>
              </a:rPr>
              <a:t>www.sme.government.bg</a:t>
            </a:r>
            <a:endParaRPr lang="en-US" sz="2400" dirty="0">
              <a:latin typeface="+mn-lt"/>
              <a:cs typeface="+mn-cs"/>
            </a:endParaRPr>
          </a:p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bg-BG" sz="2400" dirty="0">
                <a:latin typeface="+mn-lt"/>
                <a:cs typeface="+mn-cs"/>
              </a:rPr>
              <a:t>е</a:t>
            </a:r>
            <a:r>
              <a:rPr lang="en-US" sz="2400" dirty="0">
                <a:latin typeface="+mn-lt"/>
                <a:cs typeface="+mn-cs"/>
              </a:rPr>
              <a:t>-mail: </a:t>
            </a:r>
            <a:r>
              <a:rPr lang="en-US" sz="2400" dirty="0">
                <a:latin typeface="+mn-lt"/>
                <a:cs typeface="+mn-cs"/>
                <a:hlinkClick r:id="rId8"/>
              </a:rPr>
              <a:t>office@sme.government.bg</a:t>
            </a:r>
            <a:endParaRPr lang="bg-BG" sz="2400" dirty="0"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95288" y="1484784"/>
            <a:ext cx="82438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Дейности по проекта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55576" y="2508870"/>
            <a:ext cx="8064895" cy="29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Дейност 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Разработване на национален експортен портал и поддържане на база данни на български предприятия с експортен потенциал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  <a:cs typeface="+mn-cs"/>
              </a:rPr>
              <a:t>16.09.2011г. - Стартиране на Национален експортен портал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www.export.government.bg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42910" y="1571612"/>
            <a:ext cx="8064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Стартиране на Национален експортен портал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P1190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143248"/>
            <a:ext cx="3321053" cy="2490790"/>
          </a:xfrm>
          <a:prstGeom prst="rect">
            <a:avLst/>
          </a:prstGeom>
        </p:spPr>
      </p:pic>
      <p:pic>
        <p:nvPicPr>
          <p:cNvPr id="15" name="Picture 14" descr="P119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5477" y="3929066"/>
            <a:ext cx="3238523" cy="2500330"/>
          </a:xfrm>
          <a:prstGeom prst="rect">
            <a:avLst/>
          </a:prstGeom>
        </p:spPr>
      </p:pic>
      <p:pic>
        <p:nvPicPr>
          <p:cNvPr id="11" name="Picture 10" descr="P1190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2643182"/>
            <a:ext cx="3214710" cy="23574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00298" y="2071678"/>
            <a:ext cx="354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www.export.government.bg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pic>
        <p:nvPicPr>
          <p:cNvPr id="12" name="Picture 11" descr="Cap-por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628800"/>
            <a:ext cx="8280919" cy="4608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 bwMode="auto">
          <a:xfrm>
            <a:off x="571500" y="2147689"/>
            <a:ext cx="8572500" cy="36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Разширяване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обхвата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обема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предоставяните услуги от ИАНМСП за насърчаване интернационализацията на българските предприятия.</a:t>
            </a:r>
          </a:p>
          <a:p>
            <a:pPr marL="0" marR="0" lvl="0" indent="0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Осигурен достъп на едно място до актуална и полезна информация за навлизане на българските предприятия на чуждите пазари.</a:t>
            </a:r>
          </a:p>
          <a:p>
            <a:pPr marL="0" marR="0" lvl="0" indent="0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Подобряване експортната визия на България на Европейския и световните пазари.</a:t>
            </a:r>
          </a:p>
          <a:p>
            <a:pPr marL="0" marR="0" lvl="0" indent="0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Създаване на он-лайн възможности за търсене на бизнес партньори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matchmaking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връзки към портали и бази данни, подпомагащи намирането на доставчици, дистрибутори, инвеститори, мрежи за дистрибуция.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288" y="1540719"/>
            <a:ext cx="824388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Национален експортен портал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288" y="1556222"/>
            <a:ext cx="8243887" cy="4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Национален експортен портал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 bwMode="auto">
          <a:xfrm>
            <a:off x="285750" y="2060848"/>
            <a:ext cx="8643938" cy="379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Достъп до бази данни с профили на експортно ориентирани български МСП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Възможности за търсене на бизнес партньори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matchmaking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от и към чужбина, връзки към портали и бази данни, подпомагащи намирането на доставчици, дистрибутори, инвеститори, мрежи за дистрибуция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Информация за специфичните изисквания към стоките от съответния пазар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Предоставя секторна, аналитична, маркетингова и продуктова информация, свързана с експортната дейност и промоция на български индустриални сектори и продукти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Информация за специализираните услуги, предоставяни от ИАНМСП и други институции, свързани с подпомагане на външнотърговската дейност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Информация за източници за финансиране на експортната дейност</a:t>
            </a:r>
          </a:p>
          <a:p>
            <a:pPr marL="268288" marR="0" lvl="0" indent="-1825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Международни търгове за доставки и услуги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44" y="1428736"/>
            <a:ext cx="8243887" cy="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Национален експортен портал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57224" y="1857364"/>
          <a:ext cx="7704856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32396"/>
                <a:gridCol w="972460"/>
              </a:tblGrid>
              <a:tr h="35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Посещаемост от откриването на портала</a:t>
                      </a:r>
                      <a:r>
                        <a:rPr lang="en-US" sz="1600" kern="1200" dirty="0" smtClean="0"/>
                        <a:t>/</a:t>
                      </a:r>
                      <a:r>
                        <a:rPr lang="bg-BG" sz="1600" kern="1200" dirty="0" smtClean="0"/>
                        <a:t>16.09.2011г.</a:t>
                      </a:r>
                      <a:r>
                        <a:rPr lang="en-US" sz="1600" kern="1200" dirty="0" smtClean="0"/>
                        <a:t>/</a:t>
                      </a:r>
                      <a:r>
                        <a:rPr lang="ru-RU" sz="1600" kern="1200" dirty="0" smtClean="0"/>
                        <a:t> до </a:t>
                      </a:r>
                      <a:r>
                        <a:rPr lang="bg-BG" sz="1600" kern="1200" dirty="0" smtClean="0"/>
                        <a:t>08</a:t>
                      </a:r>
                      <a:r>
                        <a:rPr lang="ru-RU" sz="1600" kern="1200" dirty="0" smtClean="0"/>
                        <a:t>.03.2012год.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</a:t>
                      </a:r>
                      <a:r>
                        <a:rPr lang="bg-BG" baseline="0" dirty="0" smtClean="0"/>
                        <a:t> посетители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12 064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 гледани страници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73 000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 потребители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  1 465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 оферти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36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Брой фирми,</a:t>
                      </a:r>
                      <a:r>
                        <a:rPr lang="bg-BG" baseline="0" dirty="0" smtClean="0"/>
                        <a:t> актуализирали своята информация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130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Актуализирани бизнес компаси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19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Новини от търговски представители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22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Чуждестранни пазари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32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Допълнителни материали по пазари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33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Попитай експерта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9</a:t>
                      </a:r>
                      <a:endParaRPr lang="bg-BG" dirty="0"/>
                    </a:p>
                  </a:txBody>
                  <a:tcPr/>
                </a:tc>
              </a:tr>
              <a:tr h="358283">
                <a:tc>
                  <a:txBody>
                    <a:bodyPr/>
                    <a:lstStyle/>
                    <a:p>
                      <a:r>
                        <a:rPr lang="bg-BG" dirty="0" smtClean="0"/>
                        <a:t>Чужди фирми търсят бизнес</a:t>
                      </a:r>
                      <a:r>
                        <a:rPr lang="bg-BG" baseline="0" dirty="0" smtClean="0"/>
                        <a:t> партньори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 smtClean="0"/>
                        <a:t>9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650" y="1924050"/>
            <a:ext cx="81216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EU_fl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39" y="44624"/>
            <a:ext cx="1268257" cy="864000"/>
          </a:xfrm>
          <a:prstGeom prst="rect">
            <a:avLst/>
          </a:prstGeom>
        </p:spPr>
      </p:pic>
      <p:pic>
        <p:nvPicPr>
          <p:cNvPr id="14" name="Picture 13" descr="NSRefR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6072" y="0"/>
            <a:ext cx="1524000" cy="933450"/>
          </a:xfrm>
          <a:prstGeom prst="rect">
            <a:avLst/>
          </a:prstGeom>
        </p:spPr>
      </p:pic>
      <p:pic>
        <p:nvPicPr>
          <p:cNvPr id="16" name="Picture 15" descr="op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4624"/>
            <a:ext cx="1080000" cy="108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16216" y="1052736"/>
            <a:ext cx="26277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 Развитие на конкурентоспособността на българската икономика 2007 – 2013</a:t>
            </a:r>
            <a:endParaRPr lang="bg-BG" sz="11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938833"/>
            <a:ext cx="2411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СЪЮЗ</a:t>
            </a:r>
          </a:p>
          <a:p>
            <a:pPr algn="ctr"/>
            <a:r>
              <a:rPr lang="bg-BG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Европейски фонд за регионално развитие</a:t>
            </a:r>
            <a:endParaRPr lang="bg-BG" sz="11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00125" y="2072828"/>
            <a:ext cx="75009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Дейност 2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кспортни стратегии, анализи и политики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 18 експортноориентирани сектора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2371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EBF0E8">
                  <a:shade val="30000"/>
                  <a:satMod val="115000"/>
                </a:srgbClr>
              </a:gs>
              <a:gs pos="50000">
                <a:srgbClr val="EBF0E8">
                  <a:shade val="67500"/>
                  <a:satMod val="115000"/>
                </a:srgbClr>
              </a:gs>
              <a:gs pos="100000">
                <a:srgbClr val="EBF0E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2">
                <a:lumMod val="90000"/>
                <a:alpha val="63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Този проект е получил финансиране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</a:t>
            </a:r>
            <a:r>
              <a:rPr lang="en-US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Европейския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фонд за регионално развитие чрез Оперативна програма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конкурентоспособността на българската </a:t>
            </a:r>
            <a:r>
              <a:rPr lang="bg-BG" sz="1200" i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икономика </a:t>
            </a:r>
            <a:r>
              <a:rPr lang="bg-BG" sz="12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2007-2013</a:t>
            </a:r>
            <a:r>
              <a:rPr lang="en-US" sz="1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</TotalTime>
  <Words>2043</Words>
  <Application>Microsoft Office PowerPoint</Application>
  <PresentationFormat>On-screen Show (4:3)</PresentationFormat>
  <Paragraphs>283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Изпълнителна агенция за насърчаване  на малките и средните предприятия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Students</dc:creator>
  <cp:lastModifiedBy>Administrator</cp:lastModifiedBy>
  <cp:revision>367</cp:revision>
  <dcterms:created xsi:type="dcterms:W3CDTF">2005-04-22T10:50:00Z</dcterms:created>
  <dcterms:modified xsi:type="dcterms:W3CDTF">2012-03-12T09:08:30Z</dcterms:modified>
</cp:coreProperties>
</file>