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10"/>
  </p:notesMasterIdLst>
  <p:sldIdLst>
    <p:sldId id="256" r:id="rId3"/>
    <p:sldId id="271" r:id="rId4"/>
    <p:sldId id="270" r:id="rId5"/>
    <p:sldId id="264" r:id="rId6"/>
    <p:sldId id="274" r:id="rId7"/>
    <p:sldId id="272" r:id="rId8"/>
    <p:sldId id="276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0168" autoAdjust="0"/>
  </p:normalViewPr>
  <p:slideViewPr>
    <p:cSldViewPr snapToGrid="0">
      <p:cViewPr>
        <p:scale>
          <a:sx n="42" d="100"/>
          <a:sy n="42" d="100"/>
        </p:scale>
        <p:origin x="-7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68ED8-739E-44EE-A585-843DE8A1B167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</dgm:pt>
    <dgm:pt modelId="{0AE55E53-F7E2-4248-88A5-DBD11878803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bg-BG" sz="1100" dirty="0" smtClean="0">
            <a:latin typeface="Arial" pitchFamily="34" charset="0"/>
            <a:cs typeface="Arial" pitchFamily="34" charset="0"/>
          </a:endParaRPr>
        </a:p>
        <a:p>
          <a:pPr algn="ctr"/>
          <a:endParaRPr lang="bg-BG" sz="1100" dirty="0" smtClean="0">
            <a:latin typeface="Arial" pitchFamily="34" charset="0"/>
            <a:cs typeface="Arial" pitchFamily="34" charset="0"/>
          </a:endParaRPr>
        </a:p>
        <a:p>
          <a:pPr algn="ctr"/>
          <a:endParaRPr lang="bg-BG" sz="1100" dirty="0" smtClean="0">
            <a:latin typeface="Arial" pitchFamily="34" charset="0"/>
            <a:cs typeface="Arial" pitchFamily="34" charset="0"/>
          </a:endParaRPr>
        </a:p>
        <a:p>
          <a:pPr algn="ctr"/>
          <a:endParaRPr lang="bg-BG" sz="11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bg-BG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Съвет децата</a:t>
          </a:r>
        </a:p>
        <a:p>
          <a:pPr algn="ctr"/>
          <a:r>
            <a:rPr lang="bg-BG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към ДАЗД</a:t>
          </a:r>
          <a:endParaRPr lang="bg-BG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99A7A9-A008-4315-9DEE-98E436B80CD2}" type="parTrans" cxnId="{45E8EBCA-8985-43D3-9435-25B1BEDCE395}">
      <dgm:prSet/>
      <dgm:spPr/>
      <dgm:t>
        <a:bodyPr/>
        <a:lstStyle/>
        <a:p>
          <a:pPr algn="ctr"/>
          <a:endParaRPr lang="bg-BG"/>
        </a:p>
      </dgm:t>
    </dgm:pt>
    <dgm:pt modelId="{D6E21A05-15CB-4476-ADF5-070B22FABD80}" type="sibTrans" cxnId="{45E8EBCA-8985-43D3-9435-25B1BEDCE395}">
      <dgm:prSet/>
      <dgm:spPr/>
      <dgm:t>
        <a:bodyPr/>
        <a:lstStyle/>
        <a:p>
          <a:pPr algn="ctr"/>
          <a:endParaRPr lang="bg-BG"/>
        </a:p>
      </dgm:t>
    </dgm:pt>
    <dgm:pt modelId="{C47D81ED-9192-4AAF-9813-604A971B590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g-BG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Областни избори</a:t>
          </a:r>
        </a:p>
      </dgm:t>
    </dgm:pt>
    <dgm:pt modelId="{B36B090F-91B8-4234-B6A7-30CA2451644D}" type="parTrans" cxnId="{1598363A-47B2-479A-ABCE-A55D05F21FAD}">
      <dgm:prSet/>
      <dgm:spPr/>
      <dgm:t>
        <a:bodyPr/>
        <a:lstStyle/>
        <a:p>
          <a:pPr algn="ctr"/>
          <a:endParaRPr lang="bg-BG"/>
        </a:p>
      </dgm:t>
    </dgm:pt>
    <dgm:pt modelId="{BB5EC05F-845D-4FD8-9A49-C6F79725A769}" type="sibTrans" cxnId="{1598363A-47B2-479A-ABCE-A55D05F21FAD}">
      <dgm:prSet/>
      <dgm:spPr/>
      <dgm:t>
        <a:bodyPr/>
        <a:lstStyle/>
        <a:p>
          <a:pPr algn="ctr"/>
          <a:endParaRPr lang="bg-BG"/>
        </a:p>
      </dgm:t>
    </dgm:pt>
    <dgm:pt modelId="{60BA8E85-8CEE-4E7F-962B-A769658ECA6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bg-BG" sz="2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bg-BG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Общински избори</a:t>
          </a:r>
        </a:p>
        <a:p>
          <a:pPr algn="ctr"/>
          <a:endParaRPr lang="bg-BG" sz="2400" b="1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0533517-083A-4741-89B3-06E961CB25AD}" type="parTrans" cxnId="{28FB599F-DB67-4746-905C-CCEE84509274}">
      <dgm:prSet/>
      <dgm:spPr/>
      <dgm:t>
        <a:bodyPr/>
        <a:lstStyle/>
        <a:p>
          <a:pPr algn="ctr"/>
          <a:endParaRPr lang="bg-BG"/>
        </a:p>
      </dgm:t>
    </dgm:pt>
    <dgm:pt modelId="{D0565F16-F028-40E2-920D-91676A63585A}" type="sibTrans" cxnId="{28FB599F-DB67-4746-905C-CCEE84509274}">
      <dgm:prSet/>
      <dgm:spPr/>
      <dgm:t>
        <a:bodyPr/>
        <a:lstStyle/>
        <a:p>
          <a:pPr algn="ctr"/>
          <a:endParaRPr lang="bg-BG"/>
        </a:p>
      </dgm:t>
    </dgm:pt>
    <dgm:pt modelId="{F2CC27F0-93D9-4658-A741-6C68DE0BEC73}" type="pres">
      <dgm:prSet presAssocID="{63568ED8-739E-44EE-A585-843DE8A1B167}" presName="Name0" presStyleCnt="0">
        <dgm:presLayoutVars>
          <dgm:dir/>
          <dgm:animLvl val="lvl"/>
          <dgm:resizeHandles val="exact"/>
        </dgm:presLayoutVars>
      </dgm:prSet>
      <dgm:spPr/>
    </dgm:pt>
    <dgm:pt modelId="{5AA92899-754C-419F-9ACB-078D64BA2B13}" type="pres">
      <dgm:prSet presAssocID="{0AE55E53-F7E2-4248-88A5-DBD118788032}" presName="Name8" presStyleCnt="0"/>
      <dgm:spPr/>
    </dgm:pt>
    <dgm:pt modelId="{2243D238-A201-462E-9454-E306FF794025}" type="pres">
      <dgm:prSet presAssocID="{0AE55E53-F7E2-4248-88A5-DBD118788032}" presName="level" presStyleLbl="node1" presStyleIdx="0" presStyleCnt="3" custScaleX="102240" custScaleY="101653" custLinFactNeighborX="-81" custLinFactNeighborY="609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E22D4DB-7586-4DB6-9E98-E09B1245FBE5}" type="pres">
      <dgm:prSet presAssocID="{0AE55E53-F7E2-4248-88A5-DBD1187880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4C7EC6-D7DC-45E1-A2B3-9F7B8A1A08B8}" type="pres">
      <dgm:prSet presAssocID="{C47D81ED-9192-4AAF-9813-604A971B590A}" presName="Name8" presStyleCnt="0"/>
      <dgm:spPr/>
    </dgm:pt>
    <dgm:pt modelId="{CAFE4D33-3268-4806-956E-B0803A42DCC6}" type="pres">
      <dgm:prSet presAssocID="{C47D81ED-9192-4AAF-9813-604A971B590A}" presName="level" presStyleLbl="node1" presStyleIdx="1" presStyleCnt="3" custScaleX="95991" custScaleY="65240" custLinFactNeighborX="-583" custLinFactNeighborY="405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B79A45F-D515-4E11-ADB7-4D6595FA7C7E}" type="pres">
      <dgm:prSet presAssocID="{C47D81ED-9192-4AAF-9813-604A971B59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82BAAD3-6670-4CE4-AF88-12C3474278A8}" type="pres">
      <dgm:prSet presAssocID="{60BA8E85-8CEE-4E7F-962B-A769658ECA6B}" presName="Name8" presStyleCnt="0"/>
      <dgm:spPr/>
    </dgm:pt>
    <dgm:pt modelId="{83E0314C-A6C3-4B3B-8961-81BB5AEE961A}" type="pres">
      <dgm:prSet presAssocID="{60BA8E85-8CEE-4E7F-962B-A769658ECA6B}" presName="level" presStyleLbl="node1" presStyleIdx="2" presStyleCnt="3" custScaleX="90262" custScaleY="61507" custLinFactNeighborX="-265" custLinFactNeighborY="435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3D18FE-6473-43CE-8020-A708B399090F}" type="pres">
      <dgm:prSet presAssocID="{60BA8E85-8CEE-4E7F-962B-A769658ECA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5E8EBCA-8985-43D3-9435-25B1BEDCE395}" srcId="{63568ED8-739E-44EE-A585-843DE8A1B167}" destId="{0AE55E53-F7E2-4248-88A5-DBD118788032}" srcOrd="0" destOrd="0" parTransId="{EE99A7A9-A008-4315-9DEE-98E436B80CD2}" sibTransId="{D6E21A05-15CB-4476-ADF5-070B22FABD80}"/>
    <dgm:cxn modelId="{28FB599F-DB67-4746-905C-CCEE84509274}" srcId="{63568ED8-739E-44EE-A585-843DE8A1B167}" destId="{60BA8E85-8CEE-4E7F-962B-A769658ECA6B}" srcOrd="2" destOrd="0" parTransId="{10533517-083A-4741-89B3-06E961CB25AD}" sibTransId="{D0565F16-F028-40E2-920D-91676A63585A}"/>
    <dgm:cxn modelId="{7DCC6B65-58D7-45C7-8B59-AE6969AC11A5}" type="presOf" srcId="{60BA8E85-8CEE-4E7F-962B-A769658ECA6B}" destId="{83E0314C-A6C3-4B3B-8961-81BB5AEE961A}" srcOrd="0" destOrd="0" presId="urn:microsoft.com/office/officeart/2005/8/layout/pyramid1"/>
    <dgm:cxn modelId="{8E519E87-7D86-49FF-876B-9081B0E735FB}" type="presOf" srcId="{0AE55E53-F7E2-4248-88A5-DBD118788032}" destId="{BE22D4DB-7586-4DB6-9E98-E09B1245FBE5}" srcOrd="1" destOrd="0" presId="urn:microsoft.com/office/officeart/2005/8/layout/pyramid1"/>
    <dgm:cxn modelId="{021EA3EA-D514-4AB6-AFCA-E5383A6B8FC9}" type="presOf" srcId="{C47D81ED-9192-4AAF-9813-604A971B590A}" destId="{CAFE4D33-3268-4806-956E-B0803A42DCC6}" srcOrd="0" destOrd="0" presId="urn:microsoft.com/office/officeart/2005/8/layout/pyramid1"/>
    <dgm:cxn modelId="{1598363A-47B2-479A-ABCE-A55D05F21FAD}" srcId="{63568ED8-739E-44EE-A585-843DE8A1B167}" destId="{C47D81ED-9192-4AAF-9813-604A971B590A}" srcOrd="1" destOrd="0" parTransId="{B36B090F-91B8-4234-B6A7-30CA2451644D}" sibTransId="{BB5EC05F-845D-4FD8-9A49-C6F79725A769}"/>
    <dgm:cxn modelId="{0E0E7413-026A-4B0B-A3CF-22F545DB98BE}" type="presOf" srcId="{0AE55E53-F7E2-4248-88A5-DBD118788032}" destId="{2243D238-A201-462E-9454-E306FF794025}" srcOrd="0" destOrd="0" presId="urn:microsoft.com/office/officeart/2005/8/layout/pyramid1"/>
    <dgm:cxn modelId="{1DE1F1AD-A057-4DB2-A6DE-463E92E6CF36}" type="presOf" srcId="{60BA8E85-8CEE-4E7F-962B-A769658ECA6B}" destId="{E43D18FE-6473-43CE-8020-A708B399090F}" srcOrd="1" destOrd="0" presId="urn:microsoft.com/office/officeart/2005/8/layout/pyramid1"/>
    <dgm:cxn modelId="{83475775-8694-4A0B-9D18-391D94A42FCF}" type="presOf" srcId="{63568ED8-739E-44EE-A585-843DE8A1B167}" destId="{F2CC27F0-93D9-4658-A741-6C68DE0BEC73}" srcOrd="0" destOrd="0" presId="urn:microsoft.com/office/officeart/2005/8/layout/pyramid1"/>
    <dgm:cxn modelId="{1628F972-E21E-4412-92F8-8626B388CD7E}" type="presOf" srcId="{C47D81ED-9192-4AAF-9813-604A971B590A}" destId="{DB79A45F-D515-4E11-ADB7-4D6595FA7C7E}" srcOrd="1" destOrd="0" presId="urn:microsoft.com/office/officeart/2005/8/layout/pyramid1"/>
    <dgm:cxn modelId="{A231689C-CD25-49FF-8F3B-6BF7D7B3D80B}" type="presParOf" srcId="{F2CC27F0-93D9-4658-A741-6C68DE0BEC73}" destId="{5AA92899-754C-419F-9ACB-078D64BA2B13}" srcOrd="0" destOrd="0" presId="urn:microsoft.com/office/officeart/2005/8/layout/pyramid1"/>
    <dgm:cxn modelId="{D43C7D8B-143F-4868-8FB0-3CE3B24BBE5F}" type="presParOf" srcId="{5AA92899-754C-419F-9ACB-078D64BA2B13}" destId="{2243D238-A201-462E-9454-E306FF794025}" srcOrd="0" destOrd="0" presId="urn:microsoft.com/office/officeart/2005/8/layout/pyramid1"/>
    <dgm:cxn modelId="{917BE308-332C-4146-AF7A-B5C4A6152085}" type="presParOf" srcId="{5AA92899-754C-419F-9ACB-078D64BA2B13}" destId="{BE22D4DB-7586-4DB6-9E98-E09B1245FBE5}" srcOrd="1" destOrd="0" presId="urn:microsoft.com/office/officeart/2005/8/layout/pyramid1"/>
    <dgm:cxn modelId="{D645F359-D257-4377-BCBD-85D33198E53E}" type="presParOf" srcId="{F2CC27F0-93D9-4658-A741-6C68DE0BEC73}" destId="{CF4C7EC6-D7DC-45E1-A2B3-9F7B8A1A08B8}" srcOrd="1" destOrd="0" presId="urn:microsoft.com/office/officeart/2005/8/layout/pyramid1"/>
    <dgm:cxn modelId="{68B2A648-D9CD-4C9E-9A2C-A19549449467}" type="presParOf" srcId="{CF4C7EC6-D7DC-45E1-A2B3-9F7B8A1A08B8}" destId="{CAFE4D33-3268-4806-956E-B0803A42DCC6}" srcOrd="0" destOrd="0" presId="urn:microsoft.com/office/officeart/2005/8/layout/pyramid1"/>
    <dgm:cxn modelId="{0BFBABBD-920D-4916-A32B-ABA2F4151D54}" type="presParOf" srcId="{CF4C7EC6-D7DC-45E1-A2B3-9F7B8A1A08B8}" destId="{DB79A45F-D515-4E11-ADB7-4D6595FA7C7E}" srcOrd="1" destOrd="0" presId="urn:microsoft.com/office/officeart/2005/8/layout/pyramid1"/>
    <dgm:cxn modelId="{C8B4C38A-4609-4FFB-8932-D4A5945F1A43}" type="presParOf" srcId="{F2CC27F0-93D9-4658-A741-6C68DE0BEC73}" destId="{082BAAD3-6670-4CE4-AF88-12C3474278A8}" srcOrd="2" destOrd="0" presId="urn:microsoft.com/office/officeart/2005/8/layout/pyramid1"/>
    <dgm:cxn modelId="{508AA603-1254-44E5-9285-F3469B88A9AC}" type="presParOf" srcId="{082BAAD3-6670-4CE4-AF88-12C3474278A8}" destId="{83E0314C-A6C3-4B3B-8961-81BB5AEE961A}" srcOrd="0" destOrd="0" presId="urn:microsoft.com/office/officeart/2005/8/layout/pyramid1"/>
    <dgm:cxn modelId="{484BAB65-F30A-4779-A08B-8AADA4A99693}" type="presParOf" srcId="{082BAAD3-6670-4CE4-AF88-12C3474278A8}" destId="{E43D18FE-6473-43CE-8020-A708B399090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3D238-A201-462E-9454-E306FF794025}">
      <dsp:nvSpPr>
        <dsp:cNvPr id="0" name=""/>
        <dsp:cNvSpPr/>
      </dsp:nvSpPr>
      <dsp:spPr>
        <a:xfrm>
          <a:off x="1735546" y="123328"/>
          <a:ext cx="2902135" cy="2058242"/>
        </a:xfrm>
        <a:prstGeom prst="trapezoid">
          <a:avLst>
            <a:gd name="adj" fmla="val 68956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100" kern="1200" dirty="0" smtClean="0"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100" kern="1200" dirty="0" smtClean="0"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100" kern="1200" dirty="0" smtClean="0"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100" kern="1200" dirty="0" smtClean="0"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Съвет децата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към ДАЗД</a:t>
          </a:r>
          <a:endParaRPr lang="bg-BG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35546" y="123328"/>
        <a:ext cx="2902135" cy="2058242"/>
      </dsp:txXfrm>
    </dsp:sp>
    <dsp:sp modelId="{CAFE4D33-3268-4806-956E-B0803A42DCC6}">
      <dsp:nvSpPr>
        <dsp:cNvPr id="0" name=""/>
        <dsp:cNvSpPr/>
      </dsp:nvSpPr>
      <dsp:spPr>
        <a:xfrm>
          <a:off x="925005" y="2140245"/>
          <a:ext cx="4473478" cy="1320961"/>
        </a:xfrm>
        <a:prstGeom prst="trapezoid">
          <a:avLst>
            <a:gd name="adj" fmla="val 68956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Областни избори</a:t>
          </a:r>
        </a:p>
      </dsp:txBody>
      <dsp:txXfrm>
        <a:off x="1707863" y="2140245"/>
        <a:ext cx="2907760" cy="1320961"/>
      </dsp:txXfrm>
    </dsp:sp>
    <dsp:sp modelId="{83E0314C-A6C3-4B3B-8961-81BB5AEE961A}">
      <dsp:nvSpPr>
        <dsp:cNvPr id="0" name=""/>
        <dsp:cNvSpPr/>
      </dsp:nvSpPr>
      <dsp:spPr>
        <a:xfrm>
          <a:off x="293635" y="3379204"/>
          <a:ext cx="5756755" cy="1245376"/>
        </a:xfrm>
        <a:prstGeom prst="trapezoid">
          <a:avLst>
            <a:gd name="adj" fmla="val 68956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Общински избори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b="1" kern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301067" y="3379204"/>
        <a:ext cx="3741890" cy="124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108F38-B78F-44F1-9CDB-D701281776C8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C754F-D865-4AC2-B47C-E139FB37B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5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E616E2-B91E-42BC-B498-1C5AA53CDC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B2D64D-2113-4D76-ADB7-28BE10B924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5EBEC-0BB1-48BD-9B10-F1617331B2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bg-BG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BD0CE-E3FA-49B4-9283-6EDE792BC50E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8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на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3EA4B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37388" y="5249863"/>
            <a:ext cx="476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93" y="1338490"/>
            <a:ext cx="4778828" cy="2090510"/>
          </a:xfrm>
        </p:spPr>
        <p:txBody>
          <a:bodyPr anchor="t">
            <a:normAutofit/>
          </a:bodyPr>
          <a:lstStyle>
            <a:lvl1pPr algn="l">
              <a:defRPr sz="45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393" y="3602038"/>
            <a:ext cx="4778828" cy="643392"/>
          </a:xfrm>
        </p:spPr>
        <p:txBody>
          <a:bodyPr>
            <a:normAutofit/>
          </a:bodyPr>
          <a:lstStyle>
            <a:lvl1pPr marL="0" indent="0" algn="l">
              <a:buNone/>
              <a:defRPr lang="bg-BG" sz="1800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на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3EA4B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37388" y="5249863"/>
            <a:ext cx="476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93" y="1338490"/>
            <a:ext cx="4778828" cy="2090510"/>
          </a:xfrm>
        </p:spPr>
        <p:txBody>
          <a:bodyPr anchor="t">
            <a:normAutofit/>
          </a:bodyPr>
          <a:lstStyle>
            <a:lvl1pPr algn="l">
              <a:defRPr sz="45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393" y="3602038"/>
            <a:ext cx="4778828" cy="643392"/>
          </a:xfrm>
        </p:spPr>
        <p:txBody>
          <a:bodyPr>
            <a:normAutofit/>
          </a:bodyPr>
          <a:lstStyle>
            <a:lvl1pPr marL="0" indent="0" algn="l">
              <a:buNone/>
              <a:defRPr lang="bg-BG" sz="1800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93F7-D423-40BE-A205-D28B4E1A3D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0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34F9-BB9E-4900-B2AE-D453E9A38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9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E579-DC9E-451B-9CB0-6502C76400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2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A2FA-4BEE-4C1E-9E8B-6A01F8BD34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0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6EC8-17A7-4A91-A67D-CE06F89FAF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4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4B06-895C-47C0-A797-BAD9CF5B98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9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17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01724"/>
            <a:ext cx="6172200" cy="475932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1698"/>
            <a:ext cx="3932237" cy="36972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B90E-F171-4CC9-8EB7-548A1212C1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94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B953-1A8F-4832-B703-3F03E1DC36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93F7-D423-40BE-A205-D28B4E1A3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34F9-BB9E-4900-B2AE-D453E9A3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E579-DC9E-451B-9CB0-6502C7640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A2FA-4BEE-4C1E-9E8B-6A01F8BD3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6EC8-17A7-4A91-A67D-CE06F89F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4B06-895C-47C0-A797-BAD9CF5B9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17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01724"/>
            <a:ext cx="6172200" cy="475932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1698"/>
            <a:ext cx="3932237" cy="36972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B90E-F171-4CC9-8EB7-548A1212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94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B953-1A8F-4832-B703-3F03E1DC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45097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3070225"/>
            <a:ext cx="105156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2DB139-639E-49A5-B808-FDFB9314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9875" y="228600"/>
            <a:ext cx="27257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82038" y="3070225"/>
            <a:ext cx="350996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D9B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1D9BA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D9BA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1D9BA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A6A6A6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45097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3070225"/>
            <a:ext cx="105156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2DB139-639E-49A5-B808-FDFB9314B1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9875" y="228600"/>
            <a:ext cx="27257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82038" y="3070225"/>
            <a:ext cx="350996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7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D9B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1D9BA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D9BA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1D9BA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A6A6A6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13" y="1338263"/>
            <a:ext cx="4779962" cy="2479357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Развитие на детското участие – инвестиция в бъдещето</a:t>
            </a:r>
            <a:endParaRPr lang="bg-BG" dirty="0" smtClean="0">
              <a:solidFill>
                <a:srgbClr val="F2F2F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088" y="5535613"/>
            <a:ext cx="4778375" cy="6445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b="1">
                <a:solidFill>
                  <a:schemeClr val="tx1"/>
                </a:solidFill>
              </a:rPr>
              <a:t>Офелия Кънева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b="1">
                <a:solidFill>
                  <a:schemeClr val="tx1"/>
                </a:solidFill>
              </a:rPr>
              <a:t>Председател на ДАЗД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95338" y="908050"/>
            <a:ext cx="10515600" cy="1325563"/>
          </a:xfrm>
        </p:spPr>
        <p:txBody>
          <a:bodyPr/>
          <a:lstStyle/>
          <a:p>
            <a:pPr algn="ctr"/>
            <a:r>
              <a:rPr lang="bg-BG" dirty="0" smtClean="0">
                <a:latin typeface="Arial" charset="0"/>
                <a:cs typeface="Arial" charset="0"/>
              </a:rPr>
              <a:t>Детското участие в България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88" y="2096788"/>
            <a:ext cx="5517649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262" y="2096788"/>
            <a:ext cx="58388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27088" y="865188"/>
            <a:ext cx="10515600" cy="1325562"/>
          </a:xfrm>
        </p:spPr>
        <p:txBody>
          <a:bodyPr/>
          <a:lstStyle/>
          <a:p>
            <a:pPr algn="ctr"/>
            <a:r>
              <a:rPr lang="bg-BG" smtClean="0">
                <a:latin typeface="Arial" charset="0"/>
                <a:cs typeface="Arial" charset="0"/>
              </a:rPr>
              <a:t>Съвет на децата към ДАЗД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http://sacp.government.bg/media/filer_public_thumbnails/filer_public/2016/02/09/june1.jpg__623x416_q85_crop_subject_location-300,285_subsampling-2_upsca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4451" y="2614204"/>
            <a:ext cx="4652638" cy="310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435725" y="2801938"/>
            <a:ext cx="48529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g-BG" sz="4000">
                <a:latin typeface="Calibri" pitchFamily="34" charset="0"/>
              </a:rPr>
              <a:t>Устройство</a:t>
            </a:r>
          </a:p>
          <a:p>
            <a:pPr marL="285750" indent="-285750">
              <a:buFont typeface="Arial" charset="0"/>
              <a:buChar char="•"/>
            </a:pPr>
            <a:r>
              <a:rPr lang="bg-BG" sz="4000">
                <a:latin typeface="Calibri" pitchFamily="34" charset="0"/>
              </a:rPr>
              <a:t>Мисия</a:t>
            </a:r>
          </a:p>
          <a:p>
            <a:pPr marL="285750" indent="-285750">
              <a:buFont typeface="Arial" charset="0"/>
              <a:buChar char="•"/>
            </a:pPr>
            <a:r>
              <a:rPr lang="bg-BG" sz="4000">
                <a:latin typeface="Calibri" pitchFamily="34" charset="0"/>
              </a:rPr>
              <a:t>Членове</a:t>
            </a:r>
          </a:p>
          <a:p>
            <a:pPr marL="285750" indent="-285750">
              <a:buFont typeface="Arial" charset="0"/>
              <a:buChar char="•"/>
            </a:pPr>
            <a:r>
              <a:rPr lang="bg-BG" sz="4000">
                <a:latin typeface="Calibri" pitchFamily="34" charset="0"/>
              </a:rPr>
              <a:t>Партньори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88" y="798513"/>
            <a:ext cx="11171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Реализирани дейности </a:t>
            </a:r>
            <a:r>
              <a:rPr lang="bg-BG" sz="4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Съвета на децата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879475" y="2614613"/>
            <a:ext cx="5075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>
              <a:latin typeface="Calibri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1568450"/>
            <a:ext cx="43640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4688840"/>
            <a:ext cx="472598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568450"/>
            <a:ext cx="4627563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78" y="4050626"/>
            <a:ext cx="4760913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09" y="2614613"/>
            <a:ext cx="4528755" cy="302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30846"/>
              </p:ext>
            </p:extLst>
          </p:nvPr>
        </p:nvGraphicFramePr>
        <p:xfrm>
          <a:off x="264513" y="1517427"/>
          <a:ext cx="6377828" cy="462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7834" y="2087593"/>
            <a:ext cx="5331124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 направления: </a:t>
            </a:r>
          </a:p>
          <a:p>
            <a:pPr>
              <a:lnSpc>
                <a:spcPct val="80000"/>
              </a:lnSpc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 на училищни форми за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самоуправление;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 на младежки публично-частни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партньорства;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кандидатури;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 на неправителствени организации, работещи по темата за детско участие, както и потребители/ доброволци в социални услуги. </a:t>
            </a:r>
          </a:p>
          <a:p>
            <a:pPr>
              <a:lnSpc>
                <a:spcPct val="80000"/>
              </a:lnSpc>
            </a:pPr>
            <a:endParaRPr lang="bg-BG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Предвидена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квота за деца от уязвими групи – 5 деца. </a:t>
            </a:r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0559" y="881499"/>
            <a:ext cx="7885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dirty="0">
                <a:solidFill>
                  <a:srgbClr val="1D9BA1"/>
                </a:solidFill>
              </a:rPr>
              <a:t>Как да </a:t>
            </a:r>
            <a:r>
              <a:rPr lang="bg-BG" sz="4400" dirty="0" smtClean="0">
                <a:solidFill>
                  <a:srgbClr val="1D9BA1"/>
                </a:solidFill>
              </a:rPr>
              <a:t>работим заедно</a:t>
            </a:r>
            <a:r>
              <a:rPr lang="bg-BG" sz="4400" dirty="0">
                <a:solidFill>
                  <a:srgbClr val="1D9BA1"/>
                </a:solidFill>
              </a:rPr>
              <a:t>?</a:t>
            </a:r>
            <a:endParaRPr lang="en-US" sz="4400" dirty="0">
              <a:solidFill>
                <a:srgbClr val="1D9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620" y="893725"/>
            <a:ext cx="10282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>
                <a:solidFill>
                  <a:srgbClr val="1D9BA1"/>
                </a:solidFill>
                <a:ea typeface="+mj-ea"/>
                <a:cs typeface="Arial" charset="0"/>
              </a:rPr>
              <a:t>Международно измерение на детското участие</a:t>
            </a:r>
            <a:endParaRPr lang="en-US" sz="4400" dirty="0">
              <a:solidFill>
                <a:srgbClr val="1D9BA1"/>
              </a:solidFill>
              <a:ea typeface="+mj-ea"/>
              <a:cs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2" y="2451340"/>
            <a:ext cx="554927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" y="2451340"/>
            <a:ext cx="5934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1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23560" y="2890555"/>
            <a:ext cx="10515600" cy="23198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bg-BG" sz="40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Ние сме отговорни да работим за бъдещето на България. </a:t>
            </a:r>
            <a:br>
              <a:rPr lang="bg-BG" sz="40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bg-BG" sz="40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bg-BG" sz="40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bg-BG" sz="40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Наш дълг е да инвестираме в децата! </a:t>
            </a:r>
            <a:r>
              <a:rPr lang="bg-BG" sz="40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/>
            </a:r>
            <a:br>
              <a:rPr lang="bg-BG" sz="40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bg-BG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						</a:t>
            </a:r>
            <a:r>
              <a:rPr lang="en-US" sz="40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О</a:t>
            </a:r>
            <a:r>
              <a:rPr lang="bg-BG" sz="40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фелия Кънева</a:t>
            </a:r>
            <a:br>
              <a:rPr lang="bg-BG" sz="40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bg-BG" sz="40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					 председател на ДАЗД</a:t>
            </a:r>
          </a:p>
        </p:txBody>
      </p:sp>
    </p:spTree>
    <p:extLst>
      <p:ext uri="{BB962C8B-B14F-4D97-AF65-F5344CB8AC3E}">
        <p14:creationId xmlns:p14="http://schemas.microsoft.com/office/powerpoint/2010/main" val="27497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ZD-Master-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ZD-Master-template.potx" id="{8946843A-3ADD-4767-A5D0-41F8F1C58B2C}" vid="{49CAFAEB-72B6-49AA-BD99-6321E218EFB5}"/>
    </a:ext>
  </a:extLst>
</a:theme>
</file>

<file path=ppt/theme/theme2.xml><?xml version="1.0" encoding="utf-8"?>
<a:theme xmlns:a="http://schemas.openxmlformats.org/drawingml/2006/main" name="1_DAZD-Master-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ZD-Master-template.potx" id="{8946843A-3ADD-4767-A5D0-41F8F1C58B2C}" vid="{49CAFAEB-72B6-49AA-BD99-6321E218EF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DAZD-Master-template</Template>
  <TotalTime>647</TotalTime>
  <Words>117</Words>
  <Application>Microsoft Office PowerPoint</Application>
  <PresentationFormat>Custom</PresentationFormat>
  <Paragraphs>35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DAZD-Master-template</vt:lpstr>
      <vt:lpstr>1_DAZD-Master-template</vt:lpstr>
      <vt:lpstr>Развитие на детското участие – инвестиция в бъдещето</vt:lpstr>
      <vt:lpstr>Детското участие в България</vt:lpstr>
      <vt:lpstr>Съвет на децата към ДАЗД</vt:lpstr>
      <vt:lpstr>PowerPoint Presentation</vt:lpstr>
      <vt:lpstr>PowerPoint Presentation</vt:lpstr>
      <vt:lpstr>PowerPoint Presentation</vt:lpstr>
      <vt:lpstr> Ние сме отговорни да работим за бъдещето на България.   Наш дълг е да инвестираме в децата!          Офелия Кънева       председател на ДАЗД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Tsvetelina Georgieva</dc:creator>
  <cp:lastModifiedBy>Petya Dimitrova</cp:lastModifiedBy>
  <cp:revision>60</cp:revision>
  <dcterms:created xsi:type="dcterms:W3CDTF">2015-12-17T14:04:18Z</dcterms:created>
  <dcterms:modified xsi:type="dcterms:W3CDTF">2016-10-25T06:39:48Z</dcterms:modified>
</cp:coreProperties>
</file>