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2"/>
  </p:notesMasterIdLst>
  <p:sldIdLst>
    <p:sldId id="256" r:id="rId5"/>
    <p:sldId id="328" r:id="rId6"/>
    <p:sldId id="329" r:id="rId7"/>
    <p:sldId id="257" r:id="rId8"/>
    <p:sldId id="294" r:id="rId9"/>
    <p:sldId id="296" r:id="rId10"/>
    <p:sldId id="325" r:id="rId11"/>
    <p:sldId id="326" r:id="rId12"/>
    <p:sldId id="320" r:id="rId13"/>
    <p:sldId id="322" r:id="rId14"/>
    <p:sldId id="323" r:id="rId15"/>
    <p:sldId id="324" r:id="rId16"/>
    <p:sldId id="330" r:id="rId17"/>
    <p:sldId id="331" r:id="rId18"/>
    <p:sldId id="333" r:id="rId19"/>
    <p:sldId id="332" r:id="rId20"/>
    <p:sldId id="334" r:id="rId21"/>
  </p:sldIdLst>
  <p:sldSz cx="9144000" cy="6858000" type="screen4x3"/>
  <p:notesSz cx="7010400" cy="9236075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1.001 - по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Computing and ICT</c:v>
                </c:pt>
                <c:pt idx="1">
                  <c:v>New technologies in</c:v>
                </c:pt>
                <c:pt idx="2">
                  <c:v>Mechatronics and</c:v>
                </c:pt>
                <c:pt idx="3">
                  <c:v>Industry for a healthy life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136</c:v>
                </c:pt>
                <c:pt idx="1">
                  <c:v>85</c:v>
                </c:pt>
                <c:pt idx="2">
                  <c:v>184</c:v>
                </c:pt>
                <c:pt idx="3">
                  <c:v>127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1.001 - 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Computing and ICT</c:v>
                </c:pt>
                <c:pt idx="1">
                  <c:v>New technologies in</c:v>
                </c:pt>
                <c:pt idx="2">
                  <c:v>Mechatronics and</c:v>
                </c:pt>
                <c:pt idx="3">
                  <c:v>Industry for a healthy life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19</c:v>
                </c:pt>
                <c:pt idx="1">
                  <c:v>30</c:v>
                </c:pt>
                <c:pt idx="2">
                  <c:v>50</c:v>
                </c:pt>
                <c:pt idx="3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1.002 - по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Computing and ICT</c:v>
                </c:pt>
                <c:pt idx="1">
                  <c:v>New technologies in</c:v>
                </c:pt>
                <c:pt idx="2">
                  <c:v>Mechatronics and</c:v>
                </c:pt>
                <c:pt idx="3">
                  <c:v>Industry for a healthy life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290</c:v>
                </c:pt>
                <c:pt idx="1">
                  <c:v>162</c:v>
                </c:pt>
                <c:pt idx="2">
                  <c:v>235</c:v>
                </c:pt>
                <c:pt idx="3">
                  <c:v>157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1.002-од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Computing and ICT</c:v>
                </c:pt>
                <c:pt idx="1">
                  <c:v>New technologies in</c:v>
                </c:pt>
                <c:pt idx="2">
                  <c:v>Mechatronics and</c:v>
                </c:pt>
                <c:pt idx="3">
                  <c:v>Industry for a healthy life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</c:v>
                </c:pt>
                <c:pt idx="1">
                  <c:v>15</c:v>
                </c:pt>
                <c:pt idx="2">
                  <c:v>26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921216"/>
        <c:axId val="86922752"/>
      </c:barChart>
      <c:catAx>
        <c:axId val="86921216"/>
        <c:scaling>
          <c:orientation val="minMax"/>
        </c:scaling>
        <c:delete val="0"/>
        <c:axPos val="b"/>
        <c:majorTickMark val="out"/>
        <c:minorTickMark val="none"/>
        <c:tickLblPos val="nextTo"/>
        <c:crossAx val="86922752"/>
        <c:crosses val="autoZero"/>
        <c:auto val="1"/>
        <c:lblAlgn val="ctr"/>
        <c:lblOffset val="100"/>
        <c:noMultiLvlLbl val="0"/>
      </c:catAx>
      <c:valAx>
        <c:axId val="869227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86921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56775873751765E-2"/>
          <c:y val="3.437500000000001E-2"/>
          <c:w val="0.77407540303329714"/>
          <c:h val="0.6378646653543307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844160"/>
        <c:axId val="86845696"/>
      </c:barChart>
      <c:catAx>
        <c:axId val="86844160"/>
        <c:scaling>
          <c:orientation val="minMax"/>
        </c:scaling>
        <c:delete val="1"/>
        <c:axPos val="b"/>
        <c:majorTickMark val="out"/>
        <c:minorTickMark val="none"/>
        <c:tickLblPos val="nextTo"/>
        <c:crossAx val="86845696"/>
        <c:crosses val="autoZero"/>
        <c:auto val="1"/>
        <c:lblAlgn val="ctr"/>
        <c:lblOffset val="100"/>
        <c:noMultiLvlLbl val="0"/>
      </c:catAx>
      <c:valAx>
        <c:axId val="86845696"/>
        <c:scaling>
          <c:orientation val="minMax"/>
        </c:scaling>
        <c:delete val="1"/>
        <c:axPos val="l"/>
        <c:majorGridlines/>
        <c:numFmt formatCode="0.00%" sourceLinked="1"/>
        <c:majorTickMark val="out"/>
        <c:minorTickMark val="none"/>
        <c:tickLblPos val="none"/>
        <c:crossAx val="86844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43841546162576"/>
          <c:y val="0.38738607283464604"/>
          <c:w val="0.13398436209790504"/>
          <c:h val="0.2761555118110236"/>
        </c:manualLayout>
      </c:layout>
      <c:overlay val="0"/>
      <c:txPr>
        <a:bodyPr/>
        <a:lstStyle/>
        <a:p>
          <a:pPr>
            <a:defRPr sz="1400"/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СЗР</c:v>
                </c:pt>
                <c:pt idx="1">
                  <c:v>СЦР</c:v>
                </c:pt>
                <c:pt idx="2">
                  <c:v>СИР</c:v>
                </c:pt>
                <c:pt idx="3">
                  <c:v>ЮИР</c:v>
                </c:pt>
                <c:pt idx="4">
                  <c:v>ЮЦР</c:v>
                </c:pt>
                <c:pt idx="5">
                  <c:v>ЮЗР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170</c:v>
                </c:pt>
                <c:pt idx="1">
                  <c:v>36</c:v>
                </c:pt>
                <c:pt idx="2">
                  <c:v>53</c:v>
                </c:pt>
                <c:pt idx="3">
                  <c:v>44</c:v>
                </c:pt>
                <c:pt idx="4">
                  <c:v>87</c:v>
                </c:pt>
                <c:pt idx="5">
                  <c:v>167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1(од)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СЗР</c:v>
                </c:pt>
                <c:pt idx="1">
                  <c:v>СЦР</c:v>
                </c:pt>
                <c:pt idx="2">
                  <c:v>СИР</c:v>
                </c:pt>
                <c:pt idx="3">
                  <c:v>ЮИР</c:v>
                </c:pt>
                <c:pt idx="4">
                  <c:v>ЮЦР</c:v>
                </c:pt>
                <c:pt idx="5">
                  <c:v>ЮЗР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58</c:v>
                </c:pt>
                <c:pt idx="1">
                  <c:v>8</c:v>
                </c:pt>
                <c:pt idx="2">
                  <c:v>5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СЗР</c:v>
                </c:pt>
                <c:pt idx="1">
                  <c:v>СЦР</c:v>
                </c:pt>
                <c:pt idx="2">
                  <c:v>СИР</c:v>
                </c:pt>
                <c:pt idx="3">
                  <c:v>ЮИР</c:v>
                </c:pt>
                <c:pt idx="4">
                  <c:v>ЮЦР</c:v>
                </c:pt>
                <c:pt idx="5">
                  <c:v>ЮЗР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302</c:v>
                </c:pt>
                <c:pt idx="1">
                  <c:v>43</c:v>
                </c:pt>
                <c:pt idx="2">
                  <c:v>60</c:v>
                </c:pt>
                <c:pt idx="3">
                  <c:v>32</c:v>
                </c:pt>
                <c:pt idx="4">
                  <c:v>64</c:v>
                </c:pt>
                <c:pt idx="5">
                  <c:v>343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364800"/>
        <c:axId val="74366336"/>
      </c:barChart>
      <c:catAx>
        <c:axId val="74364800"/>
        <c:scaling>
          <c:orientation val="minMax"/>
        </c:scaling>
        <c:delete val="0"/>
        <c:axPos val="b"/>
        <c:majorTickMark val="out"/>
        <c:minorTickMark val="none"/>
        <c:tickLblPos val="nextTo"/>
        <c:crossAx val="74366336"/>
        <c:crosses val="autoZero"/>
        <c:auto val="1"/>
        <c:lblAlgn val="ctr"/>
        <c:lblOffset val="100"/>
        <c:noMultiLvlLbl val="0"/>
      </c:catAx>
      <c:valAx>
        <c:axId val="74366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364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56003534621271"/>
          <c:y val="0.3925588129096767"/>
          <c:w val="5.8572119167659066E-2"/>
          <c:h val="0.1446271594822797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Нови технологии в креативните и рекреативните индустрии</c:v>
                </c:pt>
                <c:pt idx="1">
                  <c:v>ИКТ и информатика</c:v>
                </c:pt>
                <c:pt idx="2">
                  <c:v>Mехатроника и чисти технологии</c:v>
                </c:pt>
                <c:pt idx="3">
                  <c:v>Индустрия за здравословен живот и биотехнологии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45435978</c:v>
                </c:pt>
                <c:pt idx="1">
                  <c:v>79714539</c:v>
                </c:pt>
                <c:pt idx="2">
                  <c:v>109338798</c:v>
                </c:pt>
                <c:pt idx="3">
                  <c:v>78180189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 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Нови технологии в креативните и рекреативните индустрии</c:v>
                </c:pt>
                <c:pt idx="1">
                  <c:v>ИКТ и информатика</c:v>
                </c:pt>
                <c:pt idx="2">
                  <c:v>Mехатроника и чисти технологии</c:v>
                </c:pt>
                <c:pt idx="3">
                  <c:v>Индустрия за здравословен живот и биотехнологии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20029158</c:v>
                </c:pt>
                <c:pt idx="1">
                  <c:v>11841956</c:v>
                </c:pt>
                <c:pt idx="2">
                  <c:v>47485723</c:v>
                </c:pt>
                <c:pt idx="3">
                  <c:v>16501996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Нови технологии в креативните и рекреативните индустрии</c:v>
                </c:pt>
                <c:pt idx="1">
                  <c:v>ИКТ и информатика</c:v>
                </c:pt>
                <c:pt idx="2">
                  <c:v>Mехатроника и чисти технологии</c:v>
                </c:pt>
                <c:pt idx="3">
                  <c:v>Индустрия за здравословен живот и биотехнологии</c:v>
                </c:pt>
              </c:strCache>
            </c:strRef>
          </c:cat>
          <c:val>
            <c:numRef>
              <c:f>Sheet1!$D$2:$D$5</c:f>
              <c:numCache>
                <c:formatCode>#,##0</c:formatCode>
                <c:ptCount val="4"/>
                <c:pt idx="0">
                  <c:v>49004807</c:v>
                </c:pt>
                <c:pt idx="1">
                  <c:v>83142774</c:v>
                </c:pt>
                <c:pt idx="2">
                  <c:v>75848089</c:v>
                </c:pt>
                <c:pt idx="3">
                  <c:v>49055797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 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Нови технологии в креативните и рекреативните индустрии</c:v>
                </c:pt>
                <c:pt idx="1">
                  <c:v>ИКТ и информатика</c:v>
                </c:pt>
                <c:pt idx="2">
                  <c:v>Mехатроника и чисти технологии</c:v>
                </c:pt>
                <c:pt idx="3">
                  <c:v>Индустрия за здравословен живот и биотехнологии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 formatCode="#,##0">
                  <c:v>5758142</c:v>
                </c:pt>
                <c:pt idx="1">
                  <c:v>0</c:v>
                </c:pt>
                <c:pt idx="2" formatCode="#,##0">
                  <c:v>9767178</c:v>
                </c:pt>
                <c:pt idx="3" formatCode="#,##0">
                  <c:v>3920833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441088"/>
        <c:axId val="74442624"/>
      </c:barChart>
      <c:catAx>
        <c:axId val="74441088"/>
        <c:scaling>
          <c:orientation val="minMax"/>
        </c:scaling>
        <c:delete val="0"/>
        <c:axPos val="l"/>
        <c:majorTickMark val="out"/>
        <c:minorTickMark val="none"/>
        <c:tickLblPos val="nextTo"/>
        <c:crossAx val="74442624"/>
        <c:crosses val="autoZero"/>
        <c:auto val="1"/>
        <c:lblAlgn val="ctr"/>
        <c:lblOffset val="100"/>
        <c:noMultiLvlLbl val="0"/>
      </c:catAx>
      <c:valAx>
        <c:axId val="74442624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74441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подадени - 1.001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ИКТ и Информатика</c:v>
                </c:pt>
                <c:pt idx="1">
                  <c:v>Индустрия за здравословен живот и биотехнологии</c:v>
                </c:pt>
                <c:pt idx="2">
                  <c:v>Мехатроника и чисти технологии</c:v>
                </c:pt>
                <c:pt idx="3">
                  <c:v>Нови технологии в креативните и рекреативните индустрии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22</c:v>
                </c:pt>
                <c:pt idx="2">
                  <c:v>20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одобрени - 1.001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ИКТ и Информатика</c:v>
                </c:pt>
                <c:pt idx="1">
                  <c:v>Индустрия за здравословен живот и биотехнологии</c:v>
                </c:pt>
                <c:pt idx="2">
                  <c:v>Мехатроника и чисти технологии</c:v>
                </c:pt>
                <c:pt idx="3">
                  <c:v>Нови технологии в креативните и рекреативните индустрии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подадени - 1.002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ИКТ и Информатика</c:v>
                </c:pt>
                <c:pt idx="1">
                  <c:v>Индустрия за здравословен живот и биотехнологии</c:v>
                </c:pt>
                <c:pt idx="2">
                  <c:v>Мехатроника и чисти технологии</c:v>
                </c:pt>
                <c:pt idx="3">
                  <c:v>Нови технологии в креативните и рекреативните индустрии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14</c:v>
                </c:pt>
                <c:pt idx="1">
                  <c:v>9</c:v>
                </c:pt>
                <c:pt idx="2">
                  <c:v>22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391936"/>
        <c:axId val="96393472"/>
      </c:barChart>
      <c:catAx>
        <c:axId val="96391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bg-BG"/>
          </a:p>
        </c:txPr>
        <c:crossAx val="96393472"/>
        <c:crosses val="autoZero"/>
        <c:auto val="1"/>
        <c:lblAlgn val="ctr"/>
        <c:lblOffset val="100"/>
        <c:noMultiLvlLbl val="0"/>
      </c:catAx>
      <c:valAx>
        <c:axId val="96393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39193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bg-BG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bg-BG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bg-BG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0.05405</cdr:x>
      <cdr:y>0.7619</cdr:y>
    </cdr:from>
    <cdr:to>
      <cdr:x>0.81982</cdr:x>
      <cdr:y>0.97452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3096344"/>
          <a:ext cx="6120680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bg-BG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9C3189A2-F55B-452E-8AF3-C0F5C02650C3}" type="datetimeFigureOut">
              <a:rPr lang="bg-BG" smtClean="0"/>
              <a:pPr/>
              <a:t>27.4.2017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04C82C2-5032-4700-8659-C1FFDC8AB81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0949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3527-8418-4418-887A-53D68217BD7E}" type="slidenum">
              <a:rPr lang="bg-BG" smtClean="0">
                <a:solidFill>
                  <a:prstClr val="black"/>
                </a:solidFill>
              </a:rPr>
              <a:pPr/>
              <a:t>1</a:t>
            </a:fld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55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C82C2-5032-4700-8659-C1FFDC8AB81E}" type="slidenum">
              <a:rPr lang="bg-BG" smtClean="0"/>
              <a:pPr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2397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D46-61CE-4BBF-B83B-71E4A9636A77}" type="datetimeFigureOut">
              <a:rPr lang="bg-BG" smtClean="0"/>
              <a:pPr/>
              <a:t>27.4.2017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2CF5-7174-44AC-BDA0-4275B28B153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2388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D46-61CE-4BBF-B83B-71E4A9636A77}" type="datetimeFigureOut">
              <a:rPr lang="bg-BG" smtClean="0"/>
              <a:pPr/>
              <a:t>27.4.2017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2CF5-7174-44AC-BDA0-4275B28B153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675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D46-61CE-4BBF-B83B-71E4A9636A77}" type="datetimeFigureOut">
              <a:rPr lang="bg-BG" smtClean="0"/>
              <a:pPr/>
              <a:t>27.4.2017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2CF5-7174-44AC-BDA0-4275B28B153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14286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12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485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114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81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9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94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7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35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D46-61CE-4BBF-B83B-71E4A9636A77}" type="datetimeFigureOut">
              <a:rPr lang="bg-BG" smtClean="0"/>
              <a:pPr/>
              <a:t>27.4.2017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2CF5-7174-44AC-BDA0-4275B28B153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2889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89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92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528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165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448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2157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121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300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144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31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D46-61CE-4BBF-B83B-71E4A9636A77}" type="datetimeFigureOut">
              <a:rPr lang="bg-BG" smtClean="0"/>
              <a:pPr/>
              <a:t>27.4.2017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2CF5-7174-44AC-BDA0-4275B28B153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27948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157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875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332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917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8650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643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41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941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375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25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D46-61CE-4BBF-B83B-71E4A9636A77}" type="datetimeFigureOut">
              <a:rPr lang="bg-BG" smtClean="0"/>
              <a:pPr/>
              <a:t>27.4.2017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2CF5-7174-44AC-BDA0-4275B28B153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834644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850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8146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896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8665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300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D46-61CE-4BBF-B83B-71E4A9636A77}" type="datetimeFigureOut">
              <a:rPr lang="bg-BG" smtClean="0"/>
              <a:pPr/>
              <a:t>27.4.2017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2CF5-7174-44AC-BDA0-4275B28B153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533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D46-61CE-4BBF-B83B-71E4A9636A77}" type="datetimeFigureOut">
              <a:rPr lang="bg-BG" smtClean="0"/>
              <a:pPr/>
              <a:t>27.4.2017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2CF5-7174-44AC-BDA0-4275B28B153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188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D46-61CE-4BBF-B83B-71E4A9636A77}" type="datetimeFigureOut">
              <a:rPr lang="bg-BG" smtClean="0"/>
              <a:pPr/>
              <a:t>27.4.2017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2CF5-7174-44AC-BDA0-4275B28B153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953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D46-61CE-4BBF-B83B-71E4A9636A77}" type="datetimeFigureOut">
              <a:rPr lang="bg-BG" smtClean="0"/>
              <a:pPr/>
              <a:t>27.4.2017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2CF5-7174-44AC-BDA0-4275B28B153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775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AD46-61CE-4BBF-B83B-71E4A9636A77}" type="datetimeFigureOut">
              <a:rPr lang="bg-BG" smtClean="0"/>
              <a:pPr/>
              <a:t>27.4.2017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2CF5-7174-44AC-BDA0-4275B28B153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94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DAD46-61CE-4BBF-B83B-71E4A9636A77}" type="datetimeFigureOut">
              <a:rPr lang="bg-BG" smtClean="0"/>
              <a:pPr/>
              <a:t>27.4.2017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12CF5-7174-44AC-BDA0-4275B28B153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4223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28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bg-BG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12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27.4.2017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bg-BG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21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00808"/>
            <a:ext cx="9144000" cy="1096080"/>
          </a:xfrm>
        </p:spPr>
        <p:txBody>
          <a:bodyPr/>
          <a:lstStyle/>
          <a:p>
            <a:pPr marL="182880" indent="0" algn="ctr">
              <a:buNone/>
            </a:pPr>
            <a:r>
              <a:rPr lang="bg-BG" sz="3200" dirty="0" smtClean="0">
                <a:solidFill>
                  <a:srgbClr val="002060"/>
                </a:solidFill>
              </a:rPr>
              <a:t/>
            </a:r>
            <a:br>
              <a:rPr lang="bg-BG" sz="3200" dirty="0" smtClean="0">
                <a:solidFill>
                  <a:srgbClr val="002060"/>
                </a:solidFill>
              </a:rPr>
            </a:br>
            <a:r>
              <a:rPr lang="bg-BG" sz="2800" dirty="0" smtClean="0">
                <a:solidFill>
                  <a:srgbClr val="002060"/>
                </a:solidFill>
              </a:rPr>
              <a:t>Анализ на подадените и одобрените проектни предложения по процедури </a:t>
            </a:r>
            <a:r>
              <a:rPr lang="bg-BG" sz="2800" dirty="0" smtClean="0">
                <a:solidFill>
                  <a:srgbClr val="002060"/>
                </a:solidFill>
              </a:rPr>
              <a:t/>
            </a:r>
            <a:br>
              <a:rPr lang="bg-BG" sz="2800" dirty="0" smtClean="0">
                <a:solidFill>
                  <a:srgbClr val="002060"/>
                </a:solidFill>
              </a:rPr>
            </a:br>
            <a:r>
              <a:rPr lang="bg-BG" sz="2800" dirty="0" smtClean="0">
                <a:solidFill>
                  <a:srgbClr val="002060"/>
                </a:solidFill>
              </a:rPr>
              <a:t>“</a:t>
            </a:r>
            <a:r>
              <a:rPr lang="bg-BG" sz="2800" dirty="0" smtClean="0">
                <a:solidFill>
                  <a:srgbClr val="002060"/>
                </a:solidFill>
              </a:rPr>
              <a:t>Внедряване на иновации” и </a:t>
            </a:r>
            <a:r>
              <a:rPr lang="bg-BG" sz="2800" dirty="0" smtClean="0">
                <a:solidFill>
                  <a:srgbClr val="002060"/>
                </a:solidFill>
              </a:rPr>
              <a:t>“</a:t>
            </a:r>
            <a:r>
              <a:rPr lang="bg-BG" sz="2800" dirty="0" smtClean="0">
                <a:solidFill>
                  <a:srgbClr val="002060"/>
                </a:solidFill>
              </a:rPr>
              <a:t>Разработване на иновации от стартиращи предприятия”</a:t>
            </a:r>
            <a:r>
              <a:rPr lang="bg-BG" sz="3200" dirty="0" smtClean="0">
                <a:effectLst/>
              </a:rPr>
              <a:t/>
            </a:r>
            <a:br>
              <a:rPr lang="bg-BG" sz="3200" dirty="0" smtClean="0">
                <a:effectLst/>
              </a:rPr>
            </a:br>
            <a:r>
              <a:rPr lang="bg-BG" sz="3200" dirty="0" smtClean="0">
                <a:effectLst/>
              </a:rPr>
              <a:t/>
            </a:r>
            <a:br>
              <a:rPr lang="bg-BG" sz="3200" dirty="0" smtClean="0">
                <a:effectLst/>
              </a:rPr>
            </a:br>
            <a:r>
              <a:rPr lang="bg-BG" sz="2400" dirty="0" smtClean="0">
                <a:effectLst/>
              </a:rPr>
              <a:t>с фокус върху разпределението по тематичните области на ИСИС</a:t>
            </a:r>
            <a:endParaRPr lang="bg-BG" sz="2400" dirty="0">
              <a:effectLst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43608" y="476672"/>
            <a:ext cx="6798281" cy="1512000"/>
            <a:chOff x="1428728" y="5143512"/>
            <a:chExt cx="6798281" cy="1512000"/>
          </a:xfrm>
        </p:grpSpPr>
        <p:pic>
          <p:nvPicPr>
            <p:cNvPr id="7" name="Picture 6" descr="OPIC1BG_COLOR_DOWN.f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5074" y="5143512"/>
              <a:ext cx="2011935" cy="1512000"/>
            </a:xfrm>
            <a:prstGeom prst="rect">
              <a:avLst/>
            </a:prstGeom>
          </p:spPr>
        </p:pic>
        <p:pic>
          <p:nvPicPr>
            <p:cNvPr id="8" name="Picture 7" descr="textEU+LOGO.fw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28728" y="5143512"/>
              <a:ext cx="1426950" cy="151200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0" y="578645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03 – 04</a:t>
            </a:r>
            <a:r>
              <a:rPr lang="en-US" sz="20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bg-BG" sz="20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май</a:t>
            </a:r>
            <a:r>
              <a:rPr lang="bg-BG" sz="20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2017 г. </a:t>
            </a:r>
            <a:endParaRPr lang="bg-BG" sz="20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5" y="4293096"/>
            <a:ext cx="8645525" cy="5794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6920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Анализ на проектните предложения 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(</a:t>
            </a: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5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)</a:t>
            </a:r>
            <a:endParaRPr lang="bg-BG" sz="2800" b="1" kern="1200" dirty="0">
              <a:solidFill>
                <a:schemeClr val="tx2"/>
              </a:solidFill>
              <a:latin typeface="Garamond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467544" y="692696"/>
            <a:ext cx="8208912" cy="60486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" indent="0"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927308"/>
              </p:ext>
            </p:extLst>
          </p:nvPr>
        </p:nvGraphicFramePr>
        <p:xfrm>
          <a:off x="323528" y="1412776"/>
          <a:ext cx="8572560" cy="471715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528333"/>
                <a:gridCol w="606768"/>
                <a:gridCol w="798633"/>
                <a:gridCol w="819413"/>
                <a:gridCol w="819413"/>
              </a:tblGrid>
              <a:tr h="16287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Мехатроника</a:t>
                      </a:r>
                      <a:r>
                        <a:rPr lang="bg-BG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чисти технологии</a:t>
                      </a:r>
                      <a:endParaRPr lang="en-US" sz="18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u="none" strike="noStrike">
                          <a:latin typeface="Garamond" pitchFamily="18" charset="0"/>
                        </a:rPr>
                        <a:t>1.001</a:t>
                      </a:r>
                      <a:endParaRPr lang="bg-BG" sz="1800" b="1" i="0" u="none" strike="noStrike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latin typeface="Garamond" pitchFamily="18" charset="0"/>
                        </a:rPr>
                        <a:t>1.001 </a:t>
                      </a:r>
                      <a:r>
                        <a:rPr lang="en-US" sz="1800" b="1" u="none" strike="noStrike" dirty="0" smtClean="0">
                          <a:latin typeface="Garamond" pitchFamily="18" charset="0"/>
                        </a:rPr>
                        <a:t>(</a:t>
                      </a:r>
                      <a:r>
                        <a:rPr lang="bg-BG" sz="1800" b="1" u="none" strike="noStrike" dirty="0" err="1" smtClean="0">
                          <a:latin typeface="Garamond" pitchFamily="18" charset="0"/>
                        </a:rPr>
                        <a:t>од</a:t>
                      </a:r>
                      <a:r>
                        <a:rPr lang="en-US" sz="1800" b="1" u="none" strike="noStrike" dirty="0" smtClean="0">
                          <a:latin typeface="Garamond" pitchFamily="18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u="none" strike="noStrike" dirty="0">
                          <a:latin typeface="Garamond" pitchFamily="18" charset="0"/>
                        </a:rPr>
                        <a:t>1.002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i="0" u="none" strike="noStrike" dirty="0" smtClean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1.002</a:t>
                      </a:r>
                      <a:r>
                        <a:rPr lang="bg-BG" sz="1800" b="1" i="0" u="none" strike="noStrike" baseline="0" dirty="0" smtClean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 (</a:t>
                      </a:r>
                      <a:r>
                        <a:rPr lang="bg-BG" sz="1800" b="1" i="0" u="none" strike="noStrike" baseline="0" dirty="0" err="1" smtClean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од</a:t>
                      </a:r>
                      <a:r>
                        <a:rPr lang="bg-BG" sz="1800" b="1" i="0" u="none" strike="noStrike" baseline="0" dirty="0" smtClean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)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7756" marR="7756" marT="7756" marB="0" anchor="b"/>
                </a:tc>
              </a:tr>
              <a:tr h="3179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производство на базови елементи, детайли, възли и оборудване, вграждани като част от мехатронен агрегат или самостоятелно съставляващи такъв агрегат;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3257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машиностроене и уредостроене, вкл. части, компоненти и системи, с акцент върху транспорта и енергетиката;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3257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инженеринг, реинженеринг и продължаване на жизнения цикъл на индустриални машини, уреди и системи;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3257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/>
                        <a:t>системи</a:t>
                      </a:r>
                      <a:r>
                        <a:rPr lang="ru-RU" sz="1100" u="none" strike="noStrike" dirty="0"/>
                        <a:t> за </a:t>
                      </a:r>
                      <a:r>
                        <a:rPr lang="ru-RU" sz="1100" u="none" strike="noStrike" dirty="0" err="1"/>
                        <a:t>автоматизирано</a:t>
                      </a:r>
                      <a:r>
                        <a:rPr lang="ru-RU" sz="1100" u="none" strike="noStrike" dirty="0"/>
                        <a:t> и </a:t>
                      </a:r>
                      <a:r>
                        <a:rPr lang="ru-RU" sz="1100" u="none" strike="noStrike" dirty="0" err="1"/>
                        <a:t>софтуерно</a:t>
                      </a:r>
                      <a:r>
                        <a:rPr lang="ru-RU" sz="1100" u="none" strike="noStrike" dirty="0"/>
                        <a:t> </a:t>
                      </a:r>
                      <a:r>
                        <a:rPr lang="ru-RU" sz="1100" u="none" strike="noStrike" dirty="0" err="1"/>
                        <a:t>подпомагано</a:t>
                      </a:r>
                      <a:r>
                        <a:rPr lang="ru-RU" sz="1100" u="none" strike="noStrike" dirty="0"/>
                        <a:t> управление с приложение в </a:t>
                      </a:r>
                      <a:r>
                        <a:rPr lang="ru-RU" sz="1100" u="none" strike="noStrike" dirty="0" err="1"/>
                        <a:t>производството</a:t>
                      </a:r>
                      <a:r>
                        <a:rPr lang="ru-RU" sz="1100" u="none" strike="noStrike" dirty="0"/>
                        <a:t>;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162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вграждане на ВЕИ в роботизирани системи с изкуствен интелект;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3257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създаване на съвременни информационни комплекси за автономни енергийни системи;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3257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/>
                        <a:t>роботика</a:t>
                      </a:r>
                      <a:r>
                        <a:rPr lang="ru-RU" sz="1100" u="none" strike="noStrike" dirty="0"/>
                        <a:t> и автоматизация на </a:t>
                      </a:r>
                      <a:r>
                        <a:rPr lang="ru-RU" sz="1100" u="none" strike="noStrike" dirty="0" err="1"/>
                        <a:t>процеси</a:t>
                      </a:r>
                      <a:r>
                        <a:rPr lang="ru-RU" sz="1100" u="none" strike="noStrike" dirty="0"/>
                        <a:t>, в </a:t>
                      </a:r>
                      <a:r>
                        <a:rPr lang="ru-RU" sz="1100" u="none" strike="noStrike" dirty="0" err="1"/>
                        <a:t>т.ч</a:t>
                      </a:r>
                      <a:r>
                        <a:rPr lang="ru-RU" sz="1100" u="none" strike="noStrike" dirty="0"/>
                        <a:t>. 3-D </a:t>
                      </a:r>
                      <a:r>
                        <a:rPr lang="ru-RU" sz="1100" u="none" strike="noStrike" dirty="0" err="1"/>
                        <a:t>моделиране</a:t>
                      </a:r>
                      <a:r>
                        <a:rPr lang="ru-RU" sz="1100" u="none" strike="noStrike" dirty="0"/>
                        <a:t> на </a:t>
                      </a:r>
                      <a:r>
                        <a:rPr lang="ru-RU" sz="1100" u="none" strike="noStrike" dirty="0" err="1"/>
                        <a:t>роботизирани</a:t>
                      </a:r>
                      <a:r>
                        <a:rPr lang="ru-RU" sz="1100" u="none" strike="noStrike" dirty="0"/>
                        <a:t> </a:t>
                      </a:r>
                      <a:r>
                        <a:rPr lang="ru-RU" sz="1100" u="none" strike="noStrike" dirty="0" err="1"/>
                        <a:t>автоматизирани</a:t>
                      </a:r>
                      <a:r>
                        <a:rPr lang="ru-RU" sz="1100" u="none" strike="noStrike" dirty="0"/>
                        <a:t> </a:t>
                      </a:r>
                      <a:r>
                        <a:rPr lang="ru-RU" sz="1100" u="none" strike="noStrike" dirty="0" err="1"/>
                        <a:t>системи</a:t>
                      </a:r>
                      <a:r>
                        <a:rPr lang="ru-RU" sz="1100" u="none" strike="noStrike" dirty="0"/>
                        <a:t>;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48861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u="none" strike="noStrike"/>
                        <a:t>проектиране и производство на високо-технологични продукти и/или участие в над-национална производствена верига, вкл. в аеро-космическата индустрия;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162870">
                <a:tc>
                  <a:txBody>
                    <a:bodyPr/>
                    <a:lstStyle/>
                    <a:p>
                      <a:pPr algn="just" fontAlgn="b"/>
                      <a:r>
                        <a:rPr lang="bg-BG" sz="1100" u="none" strike="noStrike"/>
                        <a:t>био-мехатроника;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3257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интелигентни системи и уреди, „интелигентни домове“ – „интелигентни градове“;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8143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чисти технологии с акцент </a:t>
                      </a:r>
                      <a:r>
                        <a:rPr lang="ru-RU" sz="1100" u="none" strike="noStrike" dirty="0" err="1"/>
                        <a:t>върху</a:t>
                      </a:r>
                      <a:r>
                        <a:rPr lang="ru-RU" sz="1100" u="none" strike="noStrike" dirty="0"/>
                        <a:t> транспорта и </a:t>
                      </a:r>
                      <a:r>
                        <a:rPr lang="ru-RU" sz="1100" u="none" strike="noStrike" dirty="0" err="1"/>
                        <a:t>енергетиката</a:t>
                      </a:r>
                      <a:r>
                        <a:rPr lang="ru-RU" sz="1100" u="none" strike="noStrike" dirty="0"/>
                        <a:t> (</a:t>
                      </a:r>
                      <a:r>
                        <a:rPr lang="ru-RU" sz="1100" u="none" strike="noStrike" dirty="0" err="1"/>
                        <a:t>съхранение</a:t>
                      </a:r>
                      <a:r>
                        <a:rPr lang="ru-RU" sz="1100" u="none" strike="noStrike" dirty="0"/>
                        <a:t>, </a:t>
                      </a:r>
                      <a:r>
                        <a:rPr lang="ru-RU" sz="1100" u="none" strike="noStrike" dirty="0" err="1"/>
                        <a:t>спестяване</a:t>
                      </a:r>
                      <a:r>
                        <a:rPr lang="ru-RU" sz="1100" u="none" strike="noStrike" dirty="0"/>
                        <a:t> и </a:t>
                      </a:r>
                      <a:r>
                        <a:rPr lang="ru-RU" sz="1100" u="none" strike="noStrike" dirty="0" err="1"/>
                        <a:t>ефективно</a:t>
                      </a:r>
                      <a:r>
                        <a:rPr lang="ru-RU" sz="1100" u="none" strike="noStrike" dirty="0"/>
                        <a:t> </a:t>
                      </a:r>
                      <a:r>
                        <a:rPr lang="ru-RU" sz="1100" u="none" strike="noStrike" dirty="0" err="1"/>
                        <a:t>разпределение</a:t>
                      </a:r>
                      <a:r>
                        <a:rPr lang="ru-RU" sz="1100" u="none" strike="noStrike" dirty="0"/>
                        <a:t> на </a:t>
                      </a:r>
                      <a:r>
                        <a:rPr lang="ru-RU" sz="1100" u="none" strike="noStrike" dirty="0" err="1"/>
                        <a:t>енергия</a:t>
                      </a:r>
                      <a:r>
                        <a:rPr lang="ru-RU" sz="1100" u="none" strike="noStrike" dirty="0"/>
                        <a:t>, </a:t>
                      </a:r>
                      <a:r>
                        <a:rPr lang="ru-RU" sz="1100" u="none" strike="noStrike" dirty="0" err="1"/>
                        <a:t>електрически</a:t>
                      </a:r>
                      <a:r>
                        <a:rPr lang="ru-RU" sz="1100" u="none" strike="noStrike" dirty="0"/>
                        <a:t> </a:t>
                      </a:r>
                      <a:r>
                        <a:rPr lang="ru-RU" sz="1100" u="none" strike="noStrike" dirty="0" err="1"/>
                        <a:t>превозни</a:t>
                      </a:r>
                      <a:r>
                        <a:rPr lang="ru-RU" sz="1100" u="none" strike="noStrike" dirty="0"/>
                        <a:t> средства и </a:t>
                      </a:r>
                      <a:r>
                        <a:rPr lang="ru-RU" sz="1100" u="none" strike="noStrike" dirty="0" err="1"/>
                        <a:t>еко-мобилност</a:t>
                      </a:r>
                      <a:r>
                        <a:rPr lang="ru-RU" sz="1100" u="none" strike="noStrike" dirty="0"/>
                        <a:t>, водород-</a:t>
                      </a:r>
                      <a:r>
                        <a:rPr lang="ru-RU" sz="1100" u="none" strike="noStrike" dirty="0" err="1"/>
                        <a:t>базирани</a:t>
                      </a:r>
                      <a:r>
                        <a:rPr lang="ru-RU" sz="1100" u="none" strike="noStrike" dirty="0"/>
                        <a:t> модели и технологии, </a:t>
                      </a:r>
                      <a:r>
                        <a:rPr lang="ru-RU" sz="1100" u="none" strike="noStrike" dirty="0" err="1"/>
                        <a:t>безотпадни</a:t>
                      </a:r>
                      <a:r>
                        <a:rPr lang="ru-RU" sz="1100" u="none" strike="noStrike" dirty="0"/>
                        <a:t> технологии, технологии и </a:t>
                      </a:r>
                      <a:r>
                        <a:rPr lang="ru-RU" sz="1100" u="none" strike="noStrike" dirty="0" err="1"/>
                        <a:t>методи</a:t>
                      </a:r>
                      <a:r>
                        <a:rPr lang="ru-RU" sz="1100" u="none" strike="noStrike" dirty="0"/>
                        <a:t> за </a:t>
                      </a:r>
                      <a:r>
                        <a:rPr lang="ru-RU" sz="1100" u="none" strike="noStrike" dirty="0" err="1"/>
                        <a:t>включване</a:t>
                      </a:r>
                      <a:r>
                        <a:rPr lang="ru-RU" sz="1100" u="none" strike="noStrike" dirty="0"/>
                        <a:t> на </a:t>
                      </a:r>
                      <a:r>
                        <a:rPr lang="ru-RU" sz="1100" u="none" strike="noStrike" dirty="0" err="1"/>
                        <a:t>отпадъчни</a:t>
                      </a:r>
                      <a:r>
                        <a:rPr lang="ru-RU" sz="1100" u="none" strike="noStrike" dirty="0"/>
                        <a:t> </a:t>
                      </a:r>
                      <a:r>
                        <a:rPr lang="ru-RU" sz="1100" u="none" strike="noStrike" dirty="0" err="1"/>
                        <a:t>продукти</a:t>
                      </a:r>
                      <a:r>
                        <a:rPr lang="ru-RU" sz="1100" u="none" strike="noStrike" dirty="0"/>
                        <a:t> и </a:t>
                      </a:r>
                      <a:r>
                        <a:rPr lang="ru-RU" sz="1100" u="none" strike="noStrike" dirty="0" err="1"/>
                        <a:t>материали</a:t>
                      </a:r>
                      <a:r>
                        <a:rPr lang="ru-RU" sz="1100" u="none" strike="noStrike" dirty="0"/>
                        <a:t> от производства в </a:t>
                      </a:r>
                      <a:r>
                        <a:rPr lang="ru-RU" sz="1100" u="none" strike="noStrike" dirty="0" err="1"/>
                        <a:t>други</a:t>
                      </a:r>
                      <a:r>
                        <a:rPr lang="ru-RU" sz="1100" u="none" strike="noStrike" dirty="0"/>
                        <a:t> производства).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bg-BG" sz="14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59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</a:t>
                      </a:r>
                      <a:endParaRPr lang="bg-BG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4268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Анализ на проектните предложения 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(</a:t>
            </a: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6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)</a:t>
            </a:r>
            <a:endParaRPr lang="bg-BG" sz="2800" b="1" kern="1200" dirty="0">
              <a:solidFill>
                <a:schemeClr val="tx2"/>
              </a:solidFill>
              <a:latin typeface="Garamond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467544" y="692696"/>
            <a:ext cx="8208912" cy="60486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" indent="0"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231470"/>
              </p:ext>
            </p:extLst>
          </p:nvPr>
        </p:nvGraphicFramePr>
        <p:xfrm>
          <a:off x="323528" y="1412776"/>
          <a:ext cx="8572560" cy="431595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294962"/>
                <a:gridCol w="576064"/>
                <a:gridCol w="936104"/>
                <a:gridCol w="792088"/>
                <a:gridCol w="973342"/>
              </a:tblGrid>
              <a:tr h="33170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Индустрия за </a:t>
                      </a:r>
                      <a:r>
                        <a:rPr lang="ru-RU" sz="180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здравословен</a:t>
                      </a:r>
                      <a:r>
                        <a:rPr lang="ru-RU" sz="180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живот и биотехнологии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u="none" strike="noStrike" dirty="0">
                          <a:latin typeface="Garamond" pitchFamily="18" charset="0"/>
                        </a:rPr>
                        <a:t>1.001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latin typeface="Garamond" pitchFamily="18" charset="0"/>
                        </a:rPr>
                        <a:t>1.001 </a:t>
                      </a:r>
                      <a:r>
                        <a:rPr lang="en-US" sz="1800" b="1" u="none" strike="noStrike" dirty="0" smtClean="0">
                          <a:latin typeface="Garamond" pitchFamily="18" charset="0"/>
                        </a:rPr>
                        <a:t>(</a:t>
                      </a:r>
                      <a:r>
                        <a:rPr lang="bg-BG" sz="1800" b="1" u="none" strike="noStrike" dirty="0" err="1" smtClean="0">
                          <a:latin typeface="Garamond" pitchFamily="18" charset="0"/>
                        </a:rPr>
                        <a:t>од</a:t>
                      </a:r>
                      <a:r>
                        <a:rPr lang="en-US" sz="1800" b="1" u="none" strike="noStrike" dirty="0" smtClean="0">
                          <a:latin typeface="Garamond" pitchFamily="18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u="none" strike="noStrike" dirty="0">
                          <a:latin typeface="Garamond" pitchFamily="18" charset="0"/>
                        </a:rPr>
                        <a:t>1.002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1.002 (</a:t>
                      </a:r>
                      <a:r>
                        <a:rPr lang="bg-BG" sz="1800" b="1" i="0" u="none" strike="noStrike" dirty="0" err="1" smtClean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од</a:t>
                      </a:r>
                      <a:r>
                        <a:rPr lang="bg-BG" sz="1800" b="1" i="0" u="none" strike="noStrike" dirty="0" smtClean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)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7756" marR="7756" marT="7756" marB="0" anchor="b"/>
                </a:tc>
              </a:tr>
              <a:tr h="54884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 чисто производство,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съхранение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преработка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достигане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крайния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потребител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специфични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български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съставки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средства и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(вкл.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кисело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мляко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мед и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пчелни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хляб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вино,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млечни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месни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етерични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масла,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бира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билки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билк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22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44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22633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на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специализирани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храни и напитки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38305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на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инструменти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оборудване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консумативи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медицинска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дентална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диагностика и терапия и/или участие в над-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национална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производствена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верига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19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38305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Персонална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медицина, диагностика и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индивидуална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терапия,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лечебни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лекарствени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средства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57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51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3696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Медицински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лечебен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туризъм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 акцент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върху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възможностите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 персонализация (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немасов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а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персонален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туризъм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2562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bg-BG" sz="12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Нанотехнологии в медицината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2416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Био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-технологии с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пряко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приложение за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здравословен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начин на живот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11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25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3542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bg-BG" sz="12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„сини“ технологии и</a:t>
                      </a:r>
                      <a:r>
                        <a:rPr lang="bg-BG" sz="12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прилагане на нови методи и технологии в устойчивото използване на морските и речни ресурси</a:t>
                      </a:r>
                      <a:endParaRPr lang="en-US" sz="12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2958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на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инсталации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добиване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екологично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чиста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електроенергия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200" u="none" strike="noStrik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промишлена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вода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22716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bg-BG" sz="12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Зелена икономика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13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949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Анализ на проектните предложения 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(</a:t>
            </a:r>
            <a:r>
              <a:rPr lang="bg-BG" sz="2800" dirty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7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)</a:t>
            </a:r>
            <a:endParaRPr lang="bg-BG" sz="2800" b="1" kern="1200" dirty="0">
              <a:solidFill>
                <a:schemeClr val="tx2"/>
              </a:solidFill>
              <a:latin typeface="Garamond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467544" y="692696"/>
            <a:ext cx="8208912" cy="60486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" indent="0"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333540"/>
              </p:ext>
            </p:extLst>
          </p:nvPr>
        </p:nvGraphicFramePr>
        <p:xfrm>
          <a:off x="357158" y="1785926"/>
          <a:ext cx="8572560" cy="262826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510986"/>
                <a:gridCol w="576064"/>
                <a:gridCol w="936104"/>
                <a:gridCol w="576064"/>
                <a:gridCol w="973342"/>
              </a:tblGrid>
              <a:tr h="1628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Нови технологии в </a:t>
                      </a:r>
                      <a:r>
                        <a:rPr lang="ru-RU" sz="1600" b="1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креативните</a:t>
                      </a:r>
                      <a:r>
                        <a:rPr lang="ru-RU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 и </a:t>
                      </a:r>
                      <a:r>
                        <a:rPr lang="ru-RU" sz="1600" b="1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рекреативните</a:t>
                      </a:r>
                      <a:r>
                        <a:rPr lang="ru-RU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 индустрии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u="none" strike="noStrike">
                          <a:latin typeface="Garamond" pitchFamily="18" charset="0"/>
                        </a:rPr>
                        <a:t>1.001</a:t>
                      </a:r>
                      <a:endParaRPr lang="bg-BG" sz="1800" b="1" i="0" u="none" strike="noStrike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latin typeface="Garamond" pitchFamily="18" charset="0"/>
                        </a:rPr>
                        <a:t>1.001 </a:t>
                      </a:r>
                      <a:r>
                        <a:rPr lang="en-US" sz="1800" b="1" u="none" strike="noStrike" dirty="0" smtClean="0">
                          <a:latin typeface="Garamond" pitchFamily="18" charset="0"/>
                        </a:rPr>
                        <a:t>(</a:t>
                      </a:r>
                      <a:r>
                        <a:rPr lang="bg-BG" sz="1800" b="1" u="none" strike="noStrike" dirty="0" err="1" smtClean="0">
                          <a:latin typeface="Garamond" pitchFamily="18" charset="0"/>
                        </a:rPr>
                        <a:t>од</a:t>
                      </a:r>
                      <a:r>
                        <a:rPr lang="en-US" sz="1800" b="1" u="none" strike="noStrike" dirty="0" smtClean="0">
                          <a:latin typeface="Garamond" pitchFamily="18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u="none" strike="noStrike" dirty="0">
                          <a:latin typeface="Garamond" pitchFamily="18" charset="0"/>
                        </a:rPr>
                        <a:t>1.002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i="0" u="none" strike="noStrike" dirty="0" smtClean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1.002</a:t>
                      </a:r>
                      <a:r>
                        <a:rPr lang="bg-BG" sz="1800" b="1" i="0" u="none" strike="noStrike" baseline="0" dirty="0" smtClean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 (</a:t>
                      </a:r>
                      <a:r>
                        <a:rPr lang="bg-BG" sz="1800" b="1" i="0" u="none" strike="noStrike" baseline="0" dirty="0" err="1" smtClean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од</a:t>
                      </a:r>
                      <a:r>
                        <a:rPr lang="bg-BG" sz="1800" b="1" i="0" u="none" strike="noStrike" baseline="0" dirty="0" smtClean="0">
                          <a:solidFill>
                            <a:srgbClr val="000000"/>
                          </a:solidFill>
                          <a:latin typeface="Garamond" pitchFamily="18" charset="0"/>
                        </a:rPr>
                        <a:t>)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7756" marR="7756" marT="7756" marB="0" anchor="b"/>
                </a:tc>
              </a:tr>
              <a:tr h="7129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Културните</a:t>
                      </a:r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 и </a:t>
                      </a:r>
                      <a:r>
                        <a:rPr lang="ru-RU" sz="12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творческите</a:t>
                      </a:r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 индустрии (</a:t>
                      </a:r>
                      <a:r>
                        <a:rPr lang="ru-RU" sz="12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според</a:t>
                      </a:r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 дефиниция на ЕК: архитектура, архивно дело и </a:t>
                      </a:r>
                      <a:r>
                        <a:rPr lang="ru-RU" sz="12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библиотекарство</a:t>
                      </a:r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артистични</a:t>
                      </a:r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занаятчийство</a:t>
                      </a:r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, аудио-</a:t>
                      </a:r>
                      <a:r>
                        <a:rPr lang="ru-RU" sz="12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визуални</a:t>
                      </a:r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форми</a:t>
                      </a:r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ru-RU" sz="12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филми</a:t>
                      </a:r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, ТВ, видео </a:t>
                      </a:r>
                      <a:r>
                        <a:rPr lang="ru-RU" sz="12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игри</a:t>
                      </a:r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 и </a:t>
                      </a:r>
                      <a:r>
                        <a:rPr lang="ru-RU" sz="12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мултимедия</a:t>
                      </a:r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), </a:t>
                      </a:r>
                      <a:r>
                        <a:rPr lang="ru-RU" sz="12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културно</a:t>
                      </a:r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 наследство, дизайн, вкл. моден дизайн, фестивали, </a:t>
                      </a:r>
                      <a:r>
                        <a:rPr lang="ru-RU" sz="12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музика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24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Компютърни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мобилни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приложения 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игри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образователен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маркетинг и/или развлекателен характер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29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14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84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11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Алтернативен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селски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еко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културен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фестивален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 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екстремен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туризъм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и спорт (за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стимулиране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несезонен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немасов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а постоянен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нишов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туризъм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12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21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Производство на стоки 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съоръжения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пряко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приложение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тези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сфери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(напр.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национални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регионални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носии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велосипеди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стени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за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катерене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и др. стоки за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алтернативни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екстремни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спортове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костюми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декори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материали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за исторически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възстановки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специализирана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19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756" marR="7756" marT="775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8345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Анализ на проектните предложения 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(</a:t>
            </a:r>
            <a:r>
              <a:rPr lang="bg-BG" sz="2800" dirty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8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)</a:t>
            </a:r>
            <a:endParaRPr lang="bg-BG" sz="2800" b="1" kern="1200" dirty="0">
              <a:solidFill>
                <a:schemeClr val="tx2"/>
              </a:solidFill>
              <a:latin typeface="Garamond" pitchFamily="18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035419833"/>
              </p:ext>
            </p:extLst>
          </p:nvPr>
        </p:nvGraphicFramePr>
        <p:xfrm>
          <a:off x="683568" y="1700808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99592" y="908720"/>
            <a:ext cx="7848872" cy="528976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bg-BG" sz="2000" dirty="0" smtClean="0"/>
              <a:t>Разпределение на подадените и одобрените проектни предложения в </a:t>
            </a:r>
            <a:r>
              <a:rPr lang="bg-BG" sz="2000" b="1" dirty="0" smtClean="0"/>
              <a:t>Североизточен район</a:t>
            </a:r>
            <a:endParaRPr lang="bg-BG" sz="2000" b="1" dirty="0"/>
          </a:p>
        </p:txBody>
      </p:sp>
    </p:spTree>
    <p:extLst>
      <p:ext uri="{BB962C8B-B14F-4D97-AF65-F5344CB8AC3E}">
        <p14:creationId xmlns:p14="http://schemas.microsoft.com/office/powerpoint/2010/main" val="21435721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Анализ на проектните предложения 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(</a:t>
            </a:r>
            <a:r>
              <a:rPr lang="bg-BG" sz="2800" dirty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9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)</a:t>
            </a:r>
            <a:endParaRPr lang="bg-BG" sz="2800" b="1" kern="1200" dirty="0">
              <a:solidFill>
                <a:schemeClr val="tx2"/>
              </a:solidFill>
              <a:latin typeface="Garamond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467544" y="692696"/>
            <a:ext cx="8208912" cy="60486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" indent="0" algn="ctr">
              <a:buNone/>
            </a:pP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Разпределение на подадените проектни предложения по процедура 1.002 в </a:t>
            </a: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Североизточен </a:t>
            </a: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район </a:t>
            </a: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(1</a:t>
            </a: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)</a:t>
            </a:r>
            <a:endParaRPr lang="bg-BG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endParaRPr lang="bg-BG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	</a:t>
            </a:r>
            <a:endParaRPr lang="bg-BG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489436"/>
              </p:ext>
            </p:extLst>
          </p:nvPr>
        </p:nvGraphicFramePr>
        <p:xfrm>
          <a:off x="323529" y="1397000"/>
          <a:ext cx="8640959" cy="23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5"/>
                <a:gridCol w="93610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ИКТ и информатика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14</a:t>
                      </a:r>
                      <a:r>
                        <a:rPr lang="en-US" dirty="0" smtClean="0"/>
                        <a:t> </a:t>
                      </a:r>
                      <a:r>
                        <a:rPr lang="bg-BG" dirty="0" smtClean="0"/>
                        <a:t>бр.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уеб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хибридни</a:t>
                      </a:r>
                      <a:r>
                        <a:rPr lang="ru-RU" sz="1600" dirty="0" smtClean="0"/>
                        <a:t> и "</a:t>
                      </a:r>
                      <a:r>
                        <a:rPr lang="ru-RU" sz="1600" dirty="0" err="1" smtClean="0"/>
                        <a:t>native</a:t>
                      </a:r>
                      <a:r>
                        <a:rPr lang="ru-RU" sz="1600" dirty="0" smtClean="0"/>
                        <a:t>" приложения, </a:t>
                      </a:r>
                      <a:r>
                        <a:rPr lang="ru-RU" sz="1600" dirty="0" err="1" smtClean="0"/>
                        <a:t>уеб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базирани</a:t>
                      </a:r>
                      <a:r>
                        <a:rPr lang="ru-RU" sz="1600" dirty="0" smtClean="0"/>
                        <a:t> приложения за </a:t>
                      </a:r>
                      <a:r>
                        <a:rPr lang="ru-RU" sz="1600" dirty="0" err="1" smtClean="0"/>
                        <a:t>създаване</a:t>
                      </a:r>
                      <a:r>
                        <a:rPr lang="ru-RU" sz="1600" dirty="0" smtClean="0"/>
                        <a:t> и </a:t>
                      </a:r>
                      <a:r>
                        <a:rPr lang="ru-RU" sz="1600" dirty="0" err="1" smtClean="0"/>
                        <a:t>експлоатиране</a:t>
                      </a:r>
                      <a:r>
                        <a:rPr lang="ru-RU" sz="1600" dirty="0" smtClean="0"/>
                        <a:t> на нови услуги и </a:t>
                      </a:r>
                      <a:r>
                        <a:rPr lang="ru-RU" sz="1600" dirty="0" err="1" smtClean="0"/>
                        <a:t>продукти</a:t>
                      </a:r>
                      <a:r>
                        <a:rPr lang="ru-RU" sz="16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8 </a:t>
                      </a:r>
                      <a:r>
                        <a:rPr lang="bg-BG" dirty="0" smtClean="0"/>
                        <a:t>бр.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3D </a:t>
                      </a:r>
                      <a:r>
                        <a:rPr lang="ru-RU" sz="1600" dirty="0" err="1" smtClean="0"/>
                        <a:t>дигитализация</a:t>
                      </a:r>
                      <a:r>
                        <a:rPr lang="ru-RU" sz="1600" dirty="0" smtClean="0"/>
                        <a:t>, визуализация и </a:t>
                      </a:r>
                      <a:r>
                        <a:rPr lang="ru-RU" sz="1600" dirty="0" err="1" smtClean="0"/>
                        <a:t>прототипиране</a:t>
                      </a:r>
                      <a:r>
                        <a:rPr lang="ru-RU" sz="16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 </a:t>
                      </a:r>
                      <a:r>
                        <a:rPr lang="bg-BG" dirty="0" smtClean="0"/>
                        <a:t>бр.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използване</a:t>
                      </a:r>
                      <a:r>
                        <a:rPr lang="ru-RU" sz="1600" dirty="0" smtClean="0"/>
                        <a:t> на нови </a:t>
                      </a:r>
                      <a:r>
                        <a:rPr lang="ru-RU" sz="1600" dirty="0" err="1" smtClean="0"/>
                        <a:t>възможности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във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връзка</a:t>
                      </a:r>
                      <a:r>
                        <a:rPr lang="ru-RU" sz="1600" dirty="0" smtClean="0"/>
                        <a:t> с аутсорсинг и ИКТ-</a:t>
                      </a:r>
                      <a:r>
                        <a:rPr lang="ru-RU" sz="1600" dirty="0" err="1" smtClean="0"/>
                        <a:t>базирани</a:t>
                      </a:r>
                      <a:r>
                        <a:rPr lang="ru-RU" sz="1600" dirty="0" smtClean="0"/>
                        <a:t> услуги и </a:t>
                      </a:r>
                      <a:r>
                        <a:rPr lang="ru-RU" sz="1600" dirty="0" err="1" smtClean="0"/>
                        <a:t>системи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 </a:t>
                      </a:r>
                      <a:r>
                        <a:rPr lang="bg-BG" dirty="0" smtClean="0"/>
                        <a:t>бр.</a:t>
                      </a:r>
                    </a:p>
                    <a:p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безжични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сензорни</a:t>
                      </a:r>
                      <a:r>
                        <a:rPr lang="ru-RU" sz="1600" dirty="0" smtClean="0"/>
                        <a:t> мрежи и </a:t>
                      </a:r>
                      <a:r>
                        <a:rPr lang="ru-RU" sz="1600" dirty="0" err="1" smtClean="0"/>
                        <a:t>безжична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комуникация</a:t>
                      </a:r>
                      <a:r>
                        <a:rPr lang="ru-RU" sz="1600" dirty="0" smtClean="0"/>
                        <a:t>/управление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 бр.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374066"/>
              </p:ext>
            </p:extLst>
          </p:nvPr>
        </p:nvGraphicFramePr>
        <p:xfrm>
          <a:off x="323528" y="3717032"/>
          <a:ext cx="8640960" cy="297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Индустрия за </a:t>
                      </a:r>
                      <a:r>
                        <a:rPr lang="ru-RU" sz="1800" dirty="0" err="1" smtClean="0"/>
                        <a:t>здравословен</a:t>
                      </a:r>
                      <a:r>
                        <a:rPr lang="ru-RU" sz="1800" dirty="0" smtClean="0"/>
                        <a:t> живот и биотехнологии 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9 </a:t>
                      </a:r>
                      <a:r>
                        <a:rPr lang="bg-BG" dirty="0" smtClean="0"/>
                        <a:t>бр.</a:t>
                      </a:r>
                      <a:endParaRPr lang="bg-BG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био</a:t>
                      </a:r>
                      <a:r>
                        <a:rPr lang="ru-RU" sz="1600" dirty="0" smtClean="0"/>
                        <a:t>-технологии с </a:t>
                      </a:r>
                      <a:r>
                        <a:rPr lang="ru-RU" sz="1600" dirty="0" err="1" smtClean="0"/>
                        <a:t>пряко</a:t>
                      </a:r>
                      <a:r>
                        <a:rPr lang="ru-RU" sz="1600" dirty="0" smtClean="0"/>
                        <a:t> приложение за </a:t>
                      </a:r>
                      <a:r>
                        <a:rPr lang="ru-RU" sz="1600" dirty="0" err="1" smtClean="0"/>
                        <a:t>здравословен</a:t>
                      </a:r>
                      <a:r>
                        <a:rPr lang="ru-RU" sz="1600" dirty="0" smtClean="0"/>
                        <a:t> начин на живот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3бр</a:t>
                      </a:r>
                      <a:r>
                        <a:rPr lang="bg-BG" sz="1600" dirty="0" smtClean="0"/>
                        <a:t>.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медицински</a:t>
                      </a:r>
                      <a:r>
                        <a:rPr lang="ru-RU" sz="1600" dirty="0" smtClean="0"/>
                        <a:t> и </a:t>
                      </a:r>
                      <a:r>
                        <a:rPr lang="ru-RU" sz="1600" dirty="0" err="1" smtClean="0"/>
                        <a:t>лечебен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туризъм</a:t>
                      </a:r>
                      <a:r>
                        <a:rPr lang="ru-RU" sz="1600" dirty="0" smtClean="0"/>
                        <a:t> с акцент </a:t>
                      </a:r>
                      <a:r>
                        <a:rPr lang="ru-RU" sz="1600" dirty="0" err="1" smtClean="0"/>
                        <a:t>върху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възможностите</a:t>
                      </a:r>
                      <a:r>
                        <a:rPr lang="ru-RU" sz="1600" dirty="0" smtClean="0"/>
                        <a:t> за персонализация (</a:t>
                      </a:r>
                      <a:r>
                        <a:rPr lang="ru-RU" sz="1600" dirty="0" err="1" smtClean="0"/>
                        <a:t>немасов</a:t>
                      </a:r>
                      <a:r>
                        <a:rPr lang="ru-RU" sz="1600" dirty="0" smtClean="0"/>
                        <a:t>, а </a:t>
                      </a:r>
                      <a:r>
                        <a:rPr lang="ru-RU" sz="1600" dirty="0" err="1" smtClean="0"/>
                        <a:t>персонален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туризъм</a:t>
                      </a:r>
                      <a:r>
                        <a:rPr lang="ru-RU" sz="1600" dirty="0" smtClean="0"/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 бр.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методи</a:t>
                      </a:r>
                      <a:r>
                        <a:rPr lang="ru-RU" sz="1600" dirty="0" smtClean="0"/>
                        <a:t> за чисто производство, </a:t>
                      </a:r>
                      <a:r>
                        <a:rPr lang="ru-RU" sz="1600" dirty="0" err="1" smtClean="0"/>
                        <a:t>съхранение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преработка</a:t>
                      </a:r>
                      <a:r>
                        <a:rPr lang="ru-RU" sz="1600" dirty="0" smtClean="0"/>
                        <a:t> и </a:t>
                      </a:r>
                      <a:r>
                        <a:rPr lang="ru-RU" sz="1600" dirty="0" err="1" smtClean="0"/>
                        <a:t>достигане</a:t>
                      </a:r>
                      <a:r>
                        <a:rPr lang="ru-RU" sz="1600" dirty="0" smtClean="0"/>
                        <a:t> до </a:t>
                      </a:r>
                      <a:r>
                        <a:rPr lang="ru-RU" sz="1600" dirty="0" err="1" smtClean="0"/>
                        <a:t>крайния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потребител</a:t>
                      </a:r>
                      <a:r>
                        <a:rPr lang="ru-RU" sz="1600" dirty="0" smtClean="0"/>
                        <a:t> на </a:t>
                      </a:r>
                      <a:r>
                        <a:rPr lang="ru-RU" sz="1600" dirty="0" err="1" smtClean="0"/>
                        <a:t>специфични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български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съставки</a:t>
                      </a:r>
                      <a:r>
                        <a:rPr lang="ru-RU" sz="1600" dirty="0" smtClean="0"/>
                        <a:t>, средства и </a:t>
                      </a:r>
                      <a:r>
                        <a:rPr lang="ru-RU" sz="1600" dirty="0" err="1" smtClean="0"/>
                        <a:t>продукти</a:t>
                      </a:r>
                      <a:r>
                        <a:rPr lang="ru-RU" sz="1600" dirty="0" smtClean="0"/>
                        <a:t> 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2 бр.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персонална</a:t>
                      </a:r>
                      <a:r>
                        <a:rPr lang="ru-RU" sz="1600" dirty="0" smtClean="0"/>
                        <a:t> медицина, </a:t>
                      </a:r>
                      <a:r>
                        <a:rPr lang="ru-RU" sz="1600" dirty="0" err="1" smtClean="0"/>
                        <a:t>дигностика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индивидуална</a:t>
                      </a:r>
                      <a:r>
                        <a:rPr lang="ru-RU" sz="1600" dirty="0" smtClean="0"/>
                        <a:t> терапия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 бр.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производство на </a:t>
                      </a:r>
                      <a:r>
                        <a:rPr lang="ru-RU" sz="1600" dirty="0" err="1" smtClean="0"/>
                        <a:t>специализирани</a:t>
                      </a:r>
                      <a:r>
                        <a:rPr lang="ru-RU" sz="1600" dirty="0" smtClean="0"/>
                        <a:t> храни и напитки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 бр.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зелена </a:t>
                      </a:r>
                      <a:r>
                        <a:rPr lang="ru-RU" sz="1600" dirty="0" err="1" smtClean="0"/>
                        <a:t>икономика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 бр.</a:t>
                      </a:r>
                      <a:endParaRPr lang="bg-BG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908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Анализ на проектните предложения 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(</a:t>
            </a: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10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)</a:t>
            </a:r>
            <a:endParaRPr lang="bg-BG" sz="2800" b="1" kern="1200" dirty="0">
              <a:solidFill>
                <a:schemeClr val="tx2"/>
              </a:solidFill>
              <a:latin typeface="Garamond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467544" y="836712"/>
            <a:ext cx="8208912" cy="59046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" indent="0" algn="ctr">
              <a:buNone/>
            </a:pP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Разпределение на подадените проектни предложения по процедура 1.002 в </a:t>
            </a: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Североизточен </a:t>
            </a: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район </a:t>
            </a: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(1</a:t>
            </a: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)</a:t>
            </a:r>
            <a:endParaRPr lang="bg-BG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endParaRPr lang="bg-BG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	</a:t>
            </a:r>
            <a:endParaRPr lang="bg-BG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940000"/>
              </p:ext>
            </p:extLst>
          </p:nvPr>
        </p:nvGraphicFramePr>
        <p:xfrm>
          <a:off x="467544" y="1844824"/>
          <a:ext cx="8352928" cy="375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  <a:gridCol w="936104"/>
              </a:tblGrid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Нови технологии в </a:t>
                      </a:r>
                      <a:r>
                        <a:rPr lang="ru-RU" dirty="0" err="1" smtClean="0"/>
                        <a:t>креативните</a:t>
                      </a:r>
                      <a:r>
                        <a:rPr lang="ru-RU" dirty="0" smtClean="0"/>
                        <a:t> и рекреативните индустрии 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14 </a:t>
                      </a:r>
                      <a:r>
                        <a:rPr lang="bg-BG" dirty="0" smtClean="0"/>
                        <a:t>бр.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културни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smtClean="0"/>
                        <a:t>и </a:t>
                      </a:r>
                      <a:r>
                        <a:rPr lang="ru-RU" sz="1600" dirty="0" smtClean="0"/>
                        <a:t>творчески </a:t>
                      </a:r>
                      <a:r>
                        <a:rPr lang="ru-RU" sz="1600" dirty="0" smtClean="0"/>
                        <a:t>индустрии…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5 </a:t>
                      </a:r>
                      <a:r>
                        <a:rPr lang="bg-BG" sz="1600" dirty="0" smtClean="0"/>
                        <a:t>бр.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алтернативен</a:t>
                      </a:r>
                      <a:r>
                        <a:rPr lang="ru-RU" sz="1600" dirty="0" smtClean="0"/>
                        <a:t> (</a:t>
                      </a:r>
                      <a:r>
                        <a:rPr lang="ru-RU" sz="1600" dirty="0" err="1" smtClean="0"/>
                        <a:t>селски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еко</a:t>
                      </a:r>
                      <a:r>
                        <a:rPr lang="ru-RU" sz="1600" dirty="0" smtClean="0"/>
                        <a:t>-, </a:t>
                      </a:r>
                      <a:r>
                        <a:rPr lang="ru-RU" sz="1600" dirty="0" err="1" smtClean="0"/>
                        <a:t>културен</a:t>
                      </a:r>
                      <a:r>
                        <a:rPr lang="ru-RU" sz="1600" dirty="0" smtClean="0"/>
                        <a:t> и </a:t>
                      </a:r>
                      <a:r>
                        <a:rPr lang="ru-RU" sz="1600" dirty="0" err="1" smtClean="0"/>
                        <a:t>фестивален</a:t>
                      </a:r>
                      <a:r>
                        <a:rPr lang="ru-RU" sz="1600" dirty="0" smtClean="0"/>
                        <a:t>) и </a:t>
                      </a:r>
                      <a:r>
                        <a:rPr lang="ru-RU" sz="1600" dirty="0" err="1" smtClean="0"/>
                        <a:t>екстремен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туризъм</a:t>
                      </a:r>
                      <a:r>
                        <a:rPr lang="ru-RU" sz="1600" dirty="0" smtClean="0"/>
                        <a:t> и спорт (за </a:t>
                      </a:r>
                      <a:r>
                        <a:rPr lang="ru-RU" sz="1600" dirty="0" err="1" smtClean="0"/>
                        <a:t>стимулиране</a:t>
                      </a:r>
                      <a:r>
                        <a:rPr lang="ru-RU" sz="1600" dirty="0" smtClean="0"/>
                        <a:t> на </a:t>
                      </a:r>
                      <a:r>
                        <a:rPr lang="ru-RU" sz="1600" dirty="0" err="1" smtClean="0"/>
                        <a:t>несезонен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немасов</a:t>
                      </a:r>
                      <a:r>
                        <a:rPr lang="ru-RU" sz="1600" dirty="0" smtClean="0"/>
                        <a:t>, а постоянен </a:t>
                      </a:r>
                      <a:r>
                        <a:rPr lang="ru-RU" sz="1600" dirty="0" err="1" smtClean="0"/>
                        <a:t>нишов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туризъм</a:t>
                      </a:r>
                      <a:r>
                        <a:rPr lang="ru-RU" sz="1600" dirty="0" smtClean="0"/>
                        <a:t>)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и производство на стоки и </a:t>
                      </a:r>
                      <a:r>
                        <a:rPr lang="ru-RU" sz="1600" dirty="0" err="1" smtClean="0"/>
                        <a:t>съоръжения</a:t>
                      </a:r>
                      <a:r>
                        <a:rPr lang="ru-RU" sz="1600" dirty="0" smtClean="0"/>
                        <a:t> с </a:t>
                      </a:r>
                      <a:r>
                        <a:rPr lang="ru-RU" sz="1600" dirty="0" err="1" smtClean="0"/>
                        <a:t>пряко</a:t>
                      </a:r>
                      <a:r>
                        <a:rPr lang="ru-RU" sz="1600" dirty="0" smtClean="0"/>
                        <a:t> приложение в </a:t>
                      </a:r>
                      <a:r>
                        <a:rPr lang="ru-RU" sz="1600" dirty="0" err="1" smtClean="0"/>
                        <a:t>тези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сфери</a:t>
                      </a:r>
                      <a:r>
                        <a:rPr lang="ru-RU" sz="1600" dirty="0" smtClean="0"/>
                        <a:t>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1 бр.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компютърни</a:t>
                      </a:r>
                      <a:r>
                        <a:rPr lang="ru-RU" sz="1600" dirty="0" smtClean="0"/>
                        <a:t> и </a:t>
                      </a:r>
                      <a:r>
                        <a:rPr lang="ru-RU" sz="1600" dirty="0" err="1" smtClean="0"/>
                        <a:t>мобилни</a:t>
                      </a:r>
                      <a:r>
                        <a:rPr lang="ru-RU" sz="1600" dirty="0" smtClean="0"/>
                        <a:t> приложения и </a:t>
                      </a:r>
                      <a:r>
                        <a:rPr lang="ru-RU" sz="1600" dirty="0" err="1" smtClean="0"/>
                        <a:t>игри</a:t>
                      </a:r>
                      <a:r>
                        <a:rPr lang="ru-RU" sz="1600" dirty="0" smtClean="0"/>
                        <a:t> с </a:t>
                      </a:r>
                      <a:r>
                        <a:rPr lang="ru-RU" sz="1600" dirty="0" err="1" smtClean="0"/>
                        <a:t>образователен</a:t>
                      </a:r>
                      <a:r>
                        <a:rPr lang="ru-RU" sz="1600" dirty="0" smtClean="0"/>
                        <a:t>, маркетинг и/или развлекателен характер 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5 бр.</a:t>
                      </a:r>
                      <a:endParaRPr lang="bg-B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производство на стоки и </a:t>
                      </a:r>
                      <a:r>
                        <a:rPr lang="ru-RU" sz="1600" dirty="0" err="1" smtClean="0"/>
                        <a:t>съоръжения</a:t>
                      </a:r>
                      <a:r>
                        <a:rPr lang="ru-RU" sz="1600" dirty="0" smtClean="0"/>
                        <a:t> с </a:t>
                      </a:r>
                      <a:r>
                        <a:rPr lang="ru-RU" sz="1600" dirty="0" err="1" smtClean="0"/>
                        <a:t>пряко</a:t>
                      </a:r>
                      <a:r>
                        <a:rPr lang="ru-RU" sz="1600" dirty="0" smtClean="0"/>
                        <a:t> приложение в </a:t>
                      </a:r>
                      <a:r>
                        <a:rPr lang="ru-RU" sz="1600" dirty="0" err="1" smtClean="0"/>
                        <a:t>тези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сфери</a:t>
                      </a:r>
                      <a:r>
                        <a:rPr lang="ru-RU" sz="1600" dirty="0" smtClean="0"/>
                        <a:t> (напр. </a:t>
                      </a:r>
                      <a:r>
                        <a:rPr lang="ru-RU" sz="1600" dirty="0" err="1" smtClean="0"/>
                        <a:t>национални</a:t>
                      </a:r>
                      <a:r>
                        <a:rPr lang="ru-RU" sz="1600" dirty="0" smtClean="0"/>
                        <a:t> (</a:t>
                      </a:r>
                      <a:r>
                        <a:rPr lang="ru-RU" sz="1600" dirty="0" err="1" smtClean="0"/>
                        <a:t>регионални</a:t>
                      </a:r>
                      <a:r>
                        <a:rPr lang="ru-RU" sz="1600" dirty="0" smtClean="0"/>
                        <a:t>) </a:t>
                      </a:r>
                      <a:r>
                        <a:rPr lang="ru-RU" sz="1600" dirty="0" err="1" smtClean="0"/>
                        <a:t>носии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велосипеди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стени</a:t>
                      </a:r>
                      <a:r>
                        <a:rPr lang="ru-RU" sz="1600" dirty="0" smtClean="0"/>
                        <a:t> за </a:t>
                      </a:r>
                      <a:r>
                        <a:rPr lang="ru-RU" sz="1600" dirty="0" err="1" smtClean="0"/>
                        <a:t>катерене</a:t>
                      </a:r>
                      <a:r>
                        <a:rPr lang="ru-RU" sz="1600" dirty="0" smtClean="0"/>
                        <a:t> и др. стоки за </a:t>
                      </a:r>
                      <a:r>
                        <a:rPr lang="ru-RU" sz="1600" dirty="0" err="1" smtClean="0"/>
                        <a:t>алтернативни</a:t>
                      </a:r>
                      <a:r>
                        <a:rPr lang="ru-RU" sz="1600" dirty="0" smtClean="0"/>
                        <a:t> и </a:t>
                      </a:r>
                      <a:r>
                        <a:rPr lang="ru-RU" sz="1600" dirty="0" err="1" smtClean="0"/>
                        <a:t>екстремни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спортове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костюми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декори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материали</a:t>
                      </a:r>
                      <a:r>
                        <a:rPr lang="ru-RU" sz="1600" dirty="0" smtClean="0"/>
                        <a:t> за исторически </a:t>
                      </a:r>
                      <a:r>
                        <a:rPr lang="ru-RU" sz="1600" dirty="0" err="1" smtClean="0"/>
                        <a:t>възстановки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специализирана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екипировка</a:t>
                      </a:r>
                      <a:r>
                        <a:rPr lang="ru-RU" sz="1600" dirty="0" smtClean="0"/>
                        <a:t> и </a:t>
                      </a:r>
                      <a:r>
                        <a:rPr lang="ru-RU" sz="1600" dirty="0" err="1" smtClean="0"/>
                        <a:t>оборудване</a:t>
                      </a:r>
                      <a:r>
                        <a:rPr lang="ru-RU" sz="1600" dirty="0" smtClean="0"/>
                        <a:t>, печатни издания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3 бр.</a:t>
                      </a:r>
                      <a:endParaRPr lang="bg-BG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6855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Анализ на проектните предложения 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(</a:t>
            </a: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11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)</a:t>
            </a:r>
            <a:endParaRPr lang="bg-BG" sz="2800" b="1" kern="1200" dirty="0">
              <a:solidFill>
                <a:schemeClr val="tx2"/>
              </a:solidFill>
              <a:latin typeface="Garamond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467544" y="692696"/>
            <a:ext cx="8208912" cy="60486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" indent="0" algn="ctr">
              <a:buNone/>
            </a:pP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Разпределение на подадените проектни предложения по процедура 1.002 в </a:t>
            </a: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Североизточен </a:t>
            </a: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район </a:t>
            </a: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(2</a:t>
            </a: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)</a:t>
            </a:r>
          </a:p>
          <a:p>
            <a:pPr marL="45720" indent="0" algn="ctr">
              <a:buNone/>
            </a:pPr>
            <a:endParaRPr lang="bg-BG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endParaRPr lang="bg-BG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	</a:t>
            </a:r>
            <a:endParaRPr lang="bg-BG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5720" indent="0"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207082"/>
              </p:ext>
            </p:extLst>
          </p:nvPr>
        </p:nvGraphicFramePr>
        <p:xfrm>
          <a:off x="467544" y="1772816"/>
          <a:ext cx="820891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2808"/>
                <a:gridCol w="936104"/>
              </a:tblGrid>
              <a:tr h="211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Мехатроника</a:t>
                      </a:r>
                      <a:r>
                        <a:rPr lang="ru-RU" sz="1800" baseline="0" dirty="0" smtClean="0"/>
                        <a:t> и чисти технологии:</a:t>
                      </a:r>
                      <a:endParaRPr lang="ru-RU" sz="1800" b="1" dirty="0" smtClean="0">
                        <a:solidFill>
                          <a:schemeClr val="bg1"/>
                        </a:solidFill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22</a:t>
                      </a:r>
                      <a:r>
                        <a:rPr lang="bg-BG" baseline="0" dirty="0" smtClean="0"/>
                        <a:t> </a:t>
                      </a:r>
                      <a:r>
                        <a:rPr lang="bg-BG" baseline="0" dirty="0" smtClean="0"/>
                        <a:t>бр.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производство на </a:t>
                      </a:r>
                      <a:r>
                        <a:rPr lang="ru-RU" sz="1500" dirty="0" err="1" smtClean="0"/>
                        <a:t>базови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елементи</a:t>
                      </a:r>
                      <a:r>
                        <a:rPr lang="ru-RU" sz="1500" dirty="0" smtClean="0"/>
                        <a:t>, </a:t>
                      </a:r>
                      <a:r>
                        <a:rPr lang="ru-RU" sz="1500" dirty="0" err="1" smtClean="0"/>
                        <a:t>детайли</a:t>
                      </a:r>
                      <a:r>
                        <a:rPr lang="ru-RU" sz="1500" dirty="0" smtClean="0"/>
                        <a:t>, </a:t>
                      </a:r>
                      <a:r>
                        <a:rPr lang="ru-RU" sz="1500" dirty="0" err="1" smtClean="0"/>
                        <a:t>възли</a:t>
                      </a:r>
                      <a:r>
                        <a:rPr lang="ru-RU" sz="1500" dirty="0" smtClean="0"/>
                        <a:t> и </a:t>
                      </a:r>
                      <a:r>
                        <a:rPr lang="ru-RU" sz="1500" dirty="0" err="1" smtClean="0"/>
                        <a:t>оборудване</a:t>
                      </a:r>
                      <a:r>
                        <a:rPr lang="ru-RU" sz="1500" dirty="0" smtClean="0"/>
                        <a:t>, </a:t>
                      </a:r>
                      <a:r>
                        <a:rPr lang="ru-RU" sz="1500" dirty="0" err="1" smtClean="0"/>
                        <a:t>вграждани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като</a:t>
                      </a:r>
                      <a:r>
                        <a:rPr lang="ru-RU" sz="1500" dirty="0" smtClean="0"/>
                        <a:t> част от </a:t>
                      </a:r>
                      <a:r>
                        <a:rPr lang="ru-RU" sz="1500" dirty="0" err="1" smtClean="0"/>
                        <a:t>мехатронен</a:t>
                      </a:r>
                      <a:r>
                        <a:rPr lang="ru-RU" sz="1500" dirty="0" smtClean="0"/>
                        <a:t> агрегат или </a:t>
                      </a:r>
                      <a:r>
                        <a:rPr lang="ru-RU" sz="1500" dirty="0" err="1" smtClean="0"/>
                        <a:t>самостоятелно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съставляващи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такъв</a:t>
                      </a:r>
                      <a:r>
                        <a:rPr lang="ru-RU" sz="1500" dirty="0" smtClean="0"/>
                        <a:t> агрегат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500" dirty="0" smtClean="0"/>
                        <a:t>5 </a:t>
                      </a:r>
                      <a:r>
                        <a:rPr lang="bg-BG" sz="1500" dirty="0" smtClean="0"/>
                        <a:t>бр.</a:t>
                      </a:r>
                      <a:endParaRPr lang="bg-BG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err="1" smtClean="0"/>
                        <a:t>машиностроене</a:t>
                      </a:r>
                      <a:r>
                        <a:rPr lang="ru-RU" sz="1500" dirty="0" smtClean="0"/>
                        <a:t> и </a:t>
                      </a:r>
                      <a:r>
                        <a:rPr lang="ru-RU" sz="1500" dirty="0" err="1" smtClean="0"/>
                        <a:t>уредостроене</a:t>
                      </a:r>
                      <a:r>
                        <a:rPr lang="ru-RU" sz="1500" dirty="0" smtClean="0"/>
                        <a:t>, вкл. части, </a:t>
                      </a:r>
                      <a:r>
                        <a:rPr lang="ru-RU" sz="1500" dirty="0" err="1" smtClean="0"/>
                        <a:t>компоненти</a:t>
                      </a:r>
                      <a:r>
                        <a:rPr lang="ru-RU" sz="1500" dirty="0" smtClean="0"/>
                        <a:t> и </a:t>
                      </a:r>
                      <a:r>
                        <a:rPr lang="ru-RU" sz="1500" dirty="0" err="1" smtClean="0"/>
                        <a:t>системи</a:t>
                      </a:r>
                      <a:r>
                        <a:rPr lang="ru-RU" sz="1500" dirty="0" smtClean="0"/>
                        <a:t>, с акцент </a:t>
                      </a:r>
                      <a:r>
                        <a:rPr lang="ru-RU" sz="1500" dirty="0" err="1" smtClean="0"/>
                        <a:t>върху</a:t>
                      </a:r>
                      <a:r>
                        <a:rPr lang="ru-RU" sz="1500" dirty="0" smtClean="0"/>
                        <a:t> транспорта и </a:t>
                      </a:r>
                      <a:r>
                        <a:rPr lang="ru-RU" sz="1500" dirty="0" err="1" smtClean="0"/>
                        <a:t>енергетиката</a:t>
                      </a:r>
                      <a:r>
                        <a:rPr lang="ru-RU" sz="15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500" dirty="0" smtClean="0"/>
                        <a:t>3 бр.</a:t>
                      </a:r>
                      <a:endParaRPr lang="bg-BG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err="1" smtClean="0"/>
                        <a:t>интелигентни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системи</a:t>
                      </a:r>
                      <a:r>
                        <a:rPr lang="ru-RU" sz="1500" dirty="0" smtClean="0"/>
                        <a:t> и </a:t>
                      </a:r>
                      <a:r>
                        <a:rPr lang="ru-RU" sz="1500" dirty="0" err="1" smtClean="0"/>
                        <a:t>уреди</a:t>
                      </a:r>
                      <a:r>
                        <a:rPr lang="ru-RU" sz="1500" dirty="0" smtClean="0"/>
                        <a:t>, „</a:t>
                      </a:r>
                      <a:r>
                        <a:rPr lang="ru-RU" sz="1500" dirty="0" err="1" smtClean="0"/>
                        <a:t>интелигентни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домове</a:t>
                      </a:r>
                      <a:r>
                        <a:rPr lang="ru-RU" sz="1500" dirty="0" smtClean="0"/>
                        <a:t>“ – „</a:t>
                      </a:r>
                      <a:r>
                        <a:rPr lang="ru-RU" sz="1500" dirty="0" err="1" smtClean="0"/>
                        <a:t>интелигентни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градове</a:t>
                      </a:r>
                      <a:r>
                        <a:rPr lang="ru-RU" sz="1500" dirty="0" smtClean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500" dirty="0" smtClean="0"/>
                        <a:t>2 бр.</a:t>
                      </a:r>
                    </a:p>
                    <a:p>
                      <a:endParaRPr lang="bg-BG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Чисти технологии…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500" dirty="0" smtClean="0"/>
                        <a:t>4 </a:t>
                      </a:r>
                      <a:r>
                        <a:rPr lang="bg-BG" sz="1500" dirty="0" smtClean="0"/>
                        <a:t>бр.</a:t>
                      </a:r>
                      <a:endParaRPr lang="bg-BG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err="1" smtClean="0"/>
                        <a:t>проектиране</a:t>
                      </a:r>
                      <a:r>
                        <a:rPr lang="ru-RU" sz="1500" dirty="0" smtClean="0"/>
                        <a:t> и производство на </a:t>
                      </a:r>
                      <a:r>
                        <a:rPr lang="ru-RU" sz="1500" dirty="0" err="1" smtClean="0"/>
                        <a:t>високо-технологични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продукти</a:t>
                      </a:r>
                      <a:r>
                        <a:rPr lang="ru-RU" sz="1500" dirty="0" smtClean="0"/>
                        <a:t> и/или участие в над-</a:t>
                      </a:r>
                      <a:r>
                        <a:rPr lang="ru-RU" sz="1500" dirty="0" err="1" smtClean="0"/>
                        <a:t>национална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производствена</a:t>
                      </a:r>
                      <a:r>
                        <a:rPr lang="ru-RU" sz="1500" dirty="0" smtClean="0"/>
                        <a:t> верига, вкл. в </a:t>
                      </a:r>
                      <a:r>
                        <a:rPr lang="ru-RU" sz="1500" dirty="0" err="1" smtClean="0"/>
                        <a:t>аеро-космическата</a:t>
                      </a:r>
                      <a:r>
                        <a:rPr lang="ru-RU" sz="1500" dirty="0" smtClean="0"/>
                        <a:t> индустрия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500" dirty="0" smtClean="0"/>
                        <a:t>2 бр.</a:t>
                      </a:r>
                      <a:endParaRPr lang="bg-BG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err="1" smtClean="0"/>
                        <a:t>вграждане</a:t>
                      </a:r>
                      <a:r>
                        <a:rPr lang="ru-RU" sz="1500" dirty="0" smtClean="0"/>
                        <a:t> на ВЕИ в </a:t>
                      </a:r>
                      <a:r>
                        <a:rPr lang="ru-RU" sz="1500" dirty="0" err="1" smtClean="0"/>
                        <a:t>роботизирани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системи</a:t>
                      </a:r>
                      <a:r>
                        <a:rPr lang="ru-RU" sz="1500" dirty="0" smtClean="0"/>
                        <a:t> с </a:t>
                      </a:r>
                      <a:r>
                        <a:rPr lang="ru-RU" sz="1500" dirty="0" err="1" smtClean="0"/>
                        <a:t>изкуствен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интелект</a:t>
                      </a:r>
                      <a:endParaRPr lang="ru-RU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500" dirty="0" smtClean="0"/>
                        <a:t>1 бр.</a:t>
                      </a:r>
                      <a:endParaRPr lang="bg-BG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err="1" smtClean="0"/>
                        <a:t>роботика</a:t>
                      </a:r>
                      <a:r>
                        <a:rPr lang="ru-RU" sz="1500" dirty="0" smtClean="0"/>
                        <a:t> и автоматизация на </a:t>
                      </a:r>
                      <a:r>
                        <a:rPr lang="ru-RU" sz="1500" dirty="0" err="1" smtClean="0"/>
                        <a:t>процеси</a:t>
                      </a:r>
                      <a:r>
                        <a:rPr lang="ru-RU" sz="15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500" dirty="0" smtClean="0"/>
                        <a:t>3 </a:t>
                      </a:r>
                      <a:r>
                        <a:rPr lang="bg-BG" sz="1500" dirty="0" smtClean="0"/>
                        <a:t>бр.</a:t>
                      </a:r>
                      <a:endParaRPr lang="bg-BG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err="1" smtClean="0"/>
                        <a:t>системи</a:t>
                      </a:r>
                      <a:r>
                        <a:rPr lang="ru-RU" sz="1500" dirty="0" smtClean="0"/>
                        <a:t> за </a:t>
                      </a:r>
                      <a:r>
                        <a:rPr lang="ru-RU" sz="1500" dirty="0" err="1" smtClean="0"/>
                        <a:t>автоматизирано</a:t>
                      </a:r>
                      <a:r>
                        <a:rPr lang="ru-RU" sz="1500" dirty="0" smtClean="0"/>
                        <a:t> и </a:t>
                      </a:r>
                      <a:r>
                        <a:rPr lang="ru-RU" sz="1500" dirty="0" err="1" smtClean="0"/>
                        <a:t>софтуерно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подпомагано</a:t>
                      </a:r>
                      <a:r>
                        <a:rPr lang="ru-RU" sz="1500" dirty="0" smtClean="0"/>
                        <a:t> управление с приложение в </a:t>
                      </a:r>
                      <a:r>
                        <a:rPr lang="ru-RU" sz="1500" dirty="0" err="1" smtClean="0"/>
                        <a:t>производството</a:t>
                      </a:r>
                      <a:r>
                        <a:rPr lang="ru-RU" sz="15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500" dirty="0" smtClean="0"/>
                        <a:t>2 </a:t>
                      </a:r>
                      <a:r>
                        <a:rPr lang="bg-BG" sz="1500" dirty="0" smtClean="0"/>
                        <a:t>бр.</a:t>
                      </a:r>
                      <a:endParaRPr lang="bg-BG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5467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907704" y="2060848"/>
            <a:ext cx="6264696" cy="201622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bg-BG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НОВИ</a:t>
            </a:r>
            <a:br>
              <a:rPr lang="bg-BG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bg-BG" sz="4400" dirty="0" smtClean="0">
                <a:solidFill>
                  <a:srgbClr val="002060"/>
                </a:solidFill>
              </a:rPr>
              <a:t>ВЪЗМОЖНОСТИ </a:t>
            </a:r>
          </a:p>
          <a:p>
            <a:pPr marL="18288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bg-BG" sz="4400" dirty="0">
                <a:solidFill>
                  <a:srgbClr val="002060"/>
                </a:solidFill>
              </a:rPr>
              <a:t> </a:t>
            </a:r>
            <a:r>
              <a:rPr lang="bg-BG" sz="4400" dirty="0" smtClean="0">
                <a:solidFill>
                  <a:srgbClr val="002060"/>
                </a:solidFill>
              </a:rPr>
              <a:t>         </a:t>
            </a:r>
            <a:r>
              <a:rPr lang="bg-BG" sz="4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2014 - 2020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7584" y="188641"/>
            <a:ext cx="7175351" cy="896584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228600" indent="-2286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28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  <a:defRPr/>
            </a:pPr>
            <a:r>
              <a:rPr lang="en-US" sz="2400" i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WWW.OP</a:t>
            </a:r>
            <a:r>
              <a:rPr lang="en-US" sz="2400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i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C.BG</a:t>
            </a:r>
            <a:endParaRPr lang="bg-BG" sz="2400" i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8596" y="5072074"/>
            <a:ext cx="8298479" cy="1512000"/>
            <a:chOff x="428596" y="5072074"/>
            <a:chExt cx="8298479" cy="1512000"/>
          </a:xfrm>
        </p:grpSpPr>
        <p:pic>
          <p:nvPicPr>
            <p:cNvPr id="8" name="Picture 7" descr="OPIC1BG_COLOR_DOWN.fw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15140" y="5072074"/>
              <a:ext cx="2011935" cy="1512000"/>
            </a:xfrm>
            <a:prstGeom prst="rect">
              <a:avLst/>
            </a:prstGeom>
          </p:spPr>
        </p:pic>
        <p:pic>
          <p:nvPicPr>
            <p:cNvPr id="14" name="Picture 13" descr="textEU+LOGO.f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96" y="5072074"/>
              <a:ext cx="1426950" cy="15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362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64704"/>
          </a:xfrm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„Активирани“ средства по ОПИК (1/2) </a:t>
            </a:r>
            <a:r>
              <a:rPr lang="bg-BG" sz="3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/>
            </a:r>
            <a:br>
              <a:rPr lang="bg-BG" sz="3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към </a:t>
            </a:r>
            <a:r>
              <a:rPr lang="bg-BG" sz="1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24.04.2017 </a:t>
            </a:r>
            <a:r>
              <a:rPr lang="en-US" sz="1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(</a:t>
            </a:r>
            <a:r>
              <a:rPr lang="bg-BG" sz="1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с пряко отношение към ИСИС</a:t>
            </a:r>
            <a:r>
              <a:rPr lang="en-US" sz="1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)</a:t>
            </a:r>
            <a:endParaRPr lang="bg-BG" sz="1800" b="1" kern="1200" dirty="0">
              <a:solidFill>
                <a:schemeClr val="tx2"/>
              </a:solidFill>
              <a:latin typeface="Garamond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395536" y="1340768"/>
            <a:ext cx="8208912" cy="5400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23875" lvl="0" indent="-34290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  <a:defRPr/>
            </a:pPr>
            <a:r>
              <a:rPr lang="bg-BG" sz="19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Подкрепа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за </a:t>
            </a:r>
            <a:r>
              <a:rPr lang="ru-RU" sz="2000" dirty="0" err="1">
                <a:solidFill>
                  <a:schemeClr val="tx2"/>
                </a:solidFill>
              </a:rPr>
              <a:t>внедряване</a:t>
            </a:r>
            <a:r>
              <a:rPr lang="ru-RU" sz="2000" dirty="0">
                <a:solidFill>
                  <a:schemeClr val="tx2"/>
                </a:solidFill>
              </a:rPr>
              <a:t> на </a:t>
            </a:r>
            <a:r>
              <a:rPr lang="ru-RU" sz="2000" dirty="0" err="1">
                <a:solidFill>
                  <a:schemeClr val="tx2"/>
                </a:solidFill>
              </a:rPr>
              <a:t>иновации</a:t>
            </a:r>
            <a:r>
              <a:rPr lang="ru-RU" sz="2000" dirty="0">
                <a:solidFill>
                  <a:schemeClr val="tx2"/>
                </a:solidFill>
              </a:rPr>
              <a:t> в </a:t>
            </a:r>
            <a:r>
              <a:rPr lang="ru-RU" sz="2000" dirty="0" err="1" smtClean="0">
                <a:solidFill>
                  <a:schemeClr val="tx2"/>
                </a:solidFill>
              </a:rPr>
              <a:t>предприятията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– </a:t>
            </a:r>
            <a:r>
              <a:rPr lang="ru-RU" sz="2000" dirty="0" smtClean="0">
                <a:solidFill>
                  <a:schemeClr val="tx2"/>
                </a:solidFill>
              </a:rPr>
              <a:t>бюджет </a:t>
            </a:r>
            <a:r>
              <a:rPr lang="ru-RU" sz="2000" b="1" dirty="0" smtClean="0">
                <a:solidFill>
                  <a:schemeClr val="tx2"/>
                </a:solidFill>
              </a:rPr>
              <a:t>50 </a:t>
            </a:r>
            <a:r>
              <a:rPr lang="ru-RU" sz="2000" b="1" dirty="0" smtClean="0">
                <a:solidFill>
                  <a:schemeClr val="tx2"/>
                </a:solidFill>
              </a:rPr>
              <a:t>млн. евро </a:t>
            </a:r>
            <a:r>
              <a:rPr lang="ru-RU" sz="2000" dirty="0" smtClean="0">
                <a:solidFill>
                  <a:schemeClr val="tx2"/>
                </a:solidFill>
              </a:rPr>
              <a:t>– в </a:t>
            </a:r>
            <a:r>
              <a:rPr lang="ru-RU" sz="2000" dirty="0" err="1" smtClean="0">
                <a:solidFill>
                  <a:schemeClr val="tx2"/>
                </a:solidFill>
              </a:rPr>
              <a:t>изпълнение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са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115 договора с </a:t>
            </a:r>
            <a:r>
              <a:rPr lang="ru-RU" sz="2000" dirty="0" err="1" smtClean="0">
                <a:solidFill>
                  <a:schemeClr val="tx2"/>
                </a:solidFill>
              </a:rPr>
              <a:t>авансови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плащания</a:t>
            </a:r>
            <a:r>
              <a:rPr lang="ru-RU" sz="2000" dirty="0" smtClean="0">
                <a:solidFill>
                  <a:schemeClr val="tx2"/>
                </a:solidFill>
                <a:latin typeface="Garamond" pitchFamily="18" charset="0"/>
              </a:rPr>
              <a:t>;</a:t>
            </a:r>
          </a:p>
          <a:p>
            <a:pPr marL="523875" lvl="0" indent="-34290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  <a:defRPr/>
            </a:pPr>
            <a:endParaRPr lang="ru-RU" sz="20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523875" lvl="0" indent="-34290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Подкрепа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за </a:t>
            </a:r>
            <a:r>
              <a:rPr lang="ru-RU" sz="2000" dirty="0" err="1">
                <a:solidFill>
                  <a:schemeClr val="tx2"/>
                </a:solidFill>
              </a:rPr>
              <a:t>разработване</a:t>
            </a:r>
            <a:r>
              <a:rPr lang="ru-RU" sz="2000" dirty="0">
                <a:solidFill>
                  <a:schemeClr val="tx2"/>
                </a:solidFill>
              </a:rPr>
              <a:t> на </a:t>
            </a:r>
            <a:r>
              <a:rPr lang="ru-RU" sz="2000" dirty="0" err="1">
                <a:solidFill>
                  <a:schemeClr val="tx2"/>
                </a:solidFill>
              </a:rPr>
              <a:t>иновации</a:t>
            </a:r>
            <a:r>
              <a:rPr lang="ru-RU" sz="2000" dirty="0">
                <a:solidFill>
                  <a:schemeClr val="tx2"/>
                </a:solidFill>
              </a:rPr>
              <a:t> от </a:t>
            </a:r>
            <a:r>
              <a:rPr lang="ru-RU" sz="2000" dirty="0" err="1">
                <a:solidFill>
                  <a:schemeClr val="tx2"/>
                </a:solidFill>
              </a:rPr>
              <a:t>стартиращи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предприятия </a:t>
            </a:r>
            <a:r>
              <a:rPr lang="ru-RU" sz="2000" dirty="0" smtClean="0">
                <a:solidFill>
                  <a:schemeClr val="tx2"/>
                </a:solidFill>
              </a:rPr>
              <a:t>– </a:t>
            </a:r>
            <a:r>
              <a:rPr lang="ru-RU" sz="2000" dirty="0" smtClean="0">
                <a:solidFill>
                  <a:schemeClr val="tx2"/>
                </a:solidFill>
              </a:rPr>
              <a:t>бюджет </a:t>
            </a:r>
            <a:r>
              <a:rPr lang="ru-RU" sz="2000" b="1" dirty="0" smtClean="0">
                <a:solidFill>
                  <a:schemeClr val="tx2"/>
                </a:solidFill>
              </a:rPr>
              <a:t>10 </a:t>
            </a:r>
            <a:r>
              <a:rPr lang="ru-RU" sz="2000" b="1" dirty="0" smtClean="0">
                <a:solidFill>
                  <a:schemeClr val="tx2"/>
                </a:solidFill>
              </a:rPr>
              <a:t>млн. евро </a:t>
            </a:r>
            <a:r>
              <a:rPr lang="ru-RU" sz="2000" dirty="0" smtClean="0">
                <a:solidFill>
                  <a:schemeClr val="tx2"/>
                </a:solidFill>
              </a:rPr>
              <a:t>– до края на май 2017 </a:t>
            </a:r>
            <a:r>
              <a:rPr lang="ru-RU" sz="2000" dirty="0" smtClean="0">
                <a:solidFill>
                  <a:schemeClr val="tx2"/>
                </a:solidFill>
              </a:rPr>
              <a:t>г.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предстои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подписване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на 52 договора</a:t>
            </a:r>
            <a:r>
              <a:rPr lang="ru-RU" sz="2000" dirty="0" smtClean="0">
                <a:solidFill>
                  <a:schemeClr val="tx2"/>
                </a:solidFill>
              </a:rPr>
              <a:t>;</a:t>
            </a:r>
          </a:p>
          <a:p>
            <a:pPr marL="523875" lvl="0" indent="-34290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  <a:defRPr/>
            </a:pPr>
            <a:endParaRPr lang="ru-RU" sz="2000" dirty="0" smtClean="0">
              <a:solidFill>
                <a:schemeClr val="tx2"/>
              </a:solidFill>
            </a:endParaRPr>
          </a:p>
          <a:p>
            <a:pPr marL="523875" lvl="0" indent="-34290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Развитие </a:t>
            </a:r>
            <a:r>
              <a:rPr lang="ru-RU" sz="2000" dirty="0">
                <a:solidFill>
                  <a:schemeClr val="tx2"/>
                </a:solidFill>
              </a:rPr>
              <a:t>на </a:t>
            </a:r>
            <a:r>
              <a:rPr lang="ru-RU" sz="2000" dirty="0" err="1">
                <a:solidFill>
                  <a:schemeClr val="tx2"/>
                </a:solidFill>
              </a:rPr>
              <a:t>управленския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капацитет</a:t>
            </a:r>
            <a:r>
              <a:rPr lang="ru-RU" sz="2000" dirty="0">
                <a:solidFill>
                  <a:schemeClr val="tx2"/>
                </a:solidFill>
              </a:rPr>
              <a:t> и </a:t>
            </a:r>
            <a:r>
              <a:rPr lang="ru-RU" sz="2000" dirty="0" err="1" smtClean="0">
                <a:solidFill>
                  <a:schemeClr val="tx2"/>
                </a:solidFill>
              </a:rPr>
              <a:t>растеж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на </a:t>
            </a:r>
            <a:r>
              <a:rPr lang="ru-RU" sz="2000" dirty="0" smtClean="0">
                <a:solidFill>
                  <a:schemeClr val="tx2"/>
                </a:solidFill>
              </a:rPr>
              <a:t>МСП </a:t>
            </a:r>
            <a:r>
              <a:rPr lang="ru-RU" sz="2000" dirty="0" smtClean="0">
                <a:solidFill>
                  <a:schemeClr val="tx2"/>
                </a:solidFill>
              </a:rPr>
              <a:t>– бюджет </a:t>
            </a:r>
            <a:r>
              <a:rPr lang="ru-RU" sz="2000" b="1" dirty="0" smtClean="0">
                <a:solidFill>
                  <a:schemeClr val="tx2"/>
                </a:solidFill>
              </a:rPr>
              <a:t>30 млн. </a:t>
            </a:r>
            <a:r>
              <a:rPr lang="ru-RU" sz="2000" b="1" dirty="0" smtClean="0">
                <a:solidFill>
                  <a:schemeClr val="tx2"/>
                </a:solidFill>
              </a:rPr>
              <a:t>евро </a:t>
            </a:r>
            <a:r>
              <a:rPr lang="ru-RU" sz="2000" dirty="0" smtClean="0">
                <a:solidFill>
                  <a:schemeClr val="tx2"/>
                </a:solidFill>
              </a:rPr>
              <a:t>– </a:t>
            </a:r>
            <a:r>
              <a:rPr lang="ru-RU" sz="2000" dirty="0" err="1" smtClean="0">
                <a:solidFill>
                  <a:schemeClr val="tx2"/>
                </a:solidFill>
              </a:rPr>
              <a:t>сключени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са</a:t>
            </a:r>
            <a:r>
              <a:rPr lang="ru-RU" sz="2000" dirty="0" smtClean="0">
                <a:solidFill>
                  <a:schemeClr val="tx2"/>
                </a:solidFill>
              </a:rPr>
              <a:t> 234 договора;</a:t>
            </a:r>
            <a:endParaRPr lang="ru-RU" sz="2000" dirty="0" smtClean="0">
              <a:solidFill>
                <a:schemeClr val="tx2"/>
              </a:solidFill>
            </a:endParaRPr>
          </a:p>
          <a:p>
            <a:pPr marL="180975" lvl="0" indent="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98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64704"/>
          </a:xfrm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„Активирани“ средства по ОПИК (2/</a:t>
            </a:r>
            <a:r>
              <a:rPr lang="bg-BG" sz="2800" dirty="0" err="1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2</a:t>
            </a: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) </a:t>
            </a:r>
            <a:r>
              <a:rPr lang="bg-BG" sz="3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/>
            </a:r>
            <a:br>
              <a:rPr lang="bg-BG" sz="3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към 24.04.2017 </a:t>
            </a:r>
            <a:r>
              <a:rPr lang="en-US" sz="1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(</a:t>
            </a:r>
            <a:r>
              <a:rPr lang="bg-BG" sz="1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с пряко отношение към ИСИС</a:t>
            </a:r>
            <a:r>
              <a:rPr lang="en-US" sz="1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)</a:t>
            </a:r>
            <a:endParaRPr lang="bg-BG" sz="1800" b="1" kern="1200" dirty="0">
              <a:solidFill>
                <a:schemeClr val="tx2"/>
              </a:solidFill>
              <a:latin typeface="Garamond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251520" y="1124744"/>
            <a:ext cx="8568952" cy="561662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23875" lvl="0" indent="-34290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ru-RU" sz="1800" dirty="0">
                <a:solidFill>
                  <a:srgbClr val="212745"/>
                </a:solidFill>
              </a:rPr>
              <a:t>Фаза 2 на проект „</a:t>
            </a:r>
            <a:r>
              <a:rPr lang="ru-RU" sz="1800" dirty="0" err="1">
                <a:solidFill>
                  <a:srgbClr val="212745"/>
                </a:solidFill>
              </a:rPr>
              <a:t>Създаване</a:t>
            </a:r>
            <a:r>
              <a:rPr lang="ru-RU" sz="1800" dirty="0">
                <a:solidFill>
                  <a:srgbClr val="212745"/>
                </a:solidFill>
              </a:rPr>
              <a:t> на научно-технологичен парк” – бюджет </a:t>
            </a:r>
            <a:r>
              <a:rPr lang="ru-RU" sz="1800" b="1" dirty="0">
                <a:solidFill>
                  <a:srgbClr val="212745"/>
                </a:solidFill>
              </a:rPr>
              <a:t>6.3 млн. евро </a:t>
            </a:r>
            <a:r>
              <a:rPr lang="ru-RU" sz="1800" dirty="0">
                <a:solidFill>
                  <a:srgbClr val="212745"/>
                </a:solidFill>
              </a:rPr>
              <a:t>– подписан </a:t>
            </a:r>
            <a:r>
              <a:rPr lang="ru-RU" sz="1800" dirty="0" err="1" smtClean="0">
                <a:solidFill>
                  <a:srgbClr val="212745"/>
                </a:solidFill>
              </a:rPr>
              <a:t>догвор</a:t>
            </a:r>
            <a:r>
              <a:rPr lang="ru-RU" sz="1800" dirty="0" smtClean="0">
                <a:solidFill>
                  <a:srgbClr val="212745"/>
                </a:solidFill>
              </a:rPr>
              <a:t> </a:t>
            </a:r>
            <a:r>
              <a:rPr lang="ru-RU" sz="1800" dirty="0" err="1" smtClean="0">
                <a:solidFill>
                  <a:srgbClr val="212745"/>
                </a:solidFill>
              </a:rPr>
              <a:t>през</a:t>
            </a:r>
            <a:r>
              <a:rPr lang="ru-RU" sz="1800" dirty="0" smtClean="0">
                <a:solidFill>
                  <a:srgbClr val="212745"/>
                </a:solidFill>
              </a:rPr>
              <a:t> </a:t>
            </a:r>
            <a:r>
              <a:rPr lang="ru-RU" sz="1800" dirty="0" err="1">
                <a:solidFill>
                  <a:srgbClr val="212745"/>
                </a:solidFill>
              </a:rPr>
              <a:t>април</a:t>
            </a:r>
            <a:r>
              <a:rPr lang="ru-RU" sz="1800" dirty="0">
                <a:solidFill>
                  <a:srgbClr val="212745"/>
                </a:solidFill>
              </a:rPr>
              <a:t> 2017 </a:t>
            </a:r>
            <a:r>
              <a:rPr lang="ru-RU" sz="1800" dirty="0" smtClean="0">
                <a:solidFill>
                  <a:srgbClr val="212745"/>
                </a:solidFill>
              </a:rPr>
              <a:t>г.</a:t>
            </a:r>
          </a:p>
          <a:p>
            <a:pPr marL="523875" lvl="0" indent="-34290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  <a:defRPr/>
            </a:pPr>
            <a:endParaRPr lang="ru-RU" sz="1000" dirty="0">
              <a:solidFill>
                <a:srgbClr val="212745"/>
              </a:solidFill>
            </a:endParaRPr>
          </a:p>
          <a:p>
            <a:pPr marL="523875" lvl="0" indent="-34290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212745"/>
                </a:solidFill>
              </a:rPr>
              <a:t> </a:t>
            </a:r>
            <a:r>
              <a:rPr lang="ru-RU" sz="1800" dirty="0" err="1" smtClean="0">
                <a:solidFill>
                  <a:srgbClr val="212745"/>
                </a:solidFill>
              </a:rPr>
              <a:t>Разработване</a:t>
            </a:r>
            <a:r>
              <a:rPr lang="ru-RU" sz="1800" dirty="0" smtClean="0">
                <a:solidFill>
                  <a:srgbClr val="212745"/>
                </a:solidFill>
              </a:rPr>
              <a:t> </a:t>
            </a:r>
            <a:r>
              <a:rPr lang="ru-RU" sz="1800" dirty="0">
                <a:solidFill>
                  <a:srgbClr val="212745"/>
                </a:solidFill>
              </a:rPr>
              <a:t>на </a:t>
            </a:r>
            <a:r>
              <a:rPr lang="ru-RU" sz="1800" dirty="0" err="1" smtClean="0">
                <a:solidFill>
                  <a:srgbClr val="212745"/>
                </a:solidFill>
              </a:rPr>
              <a:t>продуктови</a:t>
            </a:r>
            <a:r>
              <a:rPr lang="ru-RU" sz="1800" dirty="0" smtClean="0">
                <a:solidFill>
                  <a:srgbClr val="212745"/>
                </a:solidFill>
              </a:rPr>
              <a:t> и </a:t>
            </a:r>
            <a:r>
              <a:rPr lang="ru-RU" sz="1800" dirty="0" err="1" smtClean="0">
                <a:solidFill>
                  <a:srgbClr val="212745"/>
                </a:solidFill>
              </a:rPr>
              <a:t>производствени</a:t>
            </a:r>
            <a:r>
              <a:rPr lang="ru-RU" sz="1800" dirty="0" smtClean="0">
                <a:solidFill>
                  <a:srgbClr val="212745"/>
                </a:solidFill>
              </a:rPr>
              <a:t> </a:t>
            </a:r>
            <a:r>
              <a:rPr lang="ru-RU" sz="1800" dirty="0" err="1" smtClean="0">
                <a:solidFill>
                  <a:srgbClr val="212745"/>
                </a:solidFill>
              </a:rPr>
              <a:t>иновации</a:t>
            </a:r>
            <a:r>
              <a:rPr lang="ru-RU" sz="1800" dirty="0" smtClean="0">
                <a:solidFill>
                  <a:srgbClr val="212745"/>
                </a:solidFill>
              </a:rPr>
              <a:t> </a:t>
            </a:r>
            <a:r>
              <a:rPr lang="ru-RU" sz="1800" dirty="0">
                <a:solidFill>
                  <a:srgbClr val="212745"/>
                </a:solidFill>
              </a:rPr>
              <a:t>– </a:t>
            </a:r>
            <a:r>
              <a:rPr lang="ru-RU" sz="1800" dirty="0" err="1">
                <a:solidFill>
                  <a:srgbClr val="212745"/>
                </a:solidFill>
              </a:rPr>
              <a:t>процедурата</a:t>
            </a:r>
            <a:r>
              <a:rPr lang="ru-RU" sz="1800" dirty="0">
                <a:solidFill>
                  <a:srgbClr val="212745"/>
                </a:solidFill>
              </a:rPr>
              <a:t> </a:t>
            </a:r>
            <a:r>
              <a:rPr lang="ru-RU" sz="1800" dirty="0" err="1">
                <a:solidFill>
                  <a:srgbClr val="212745"/>
                </a:solidFill>
              </a:rPr>
              <a:t>ще</a:t>
            </a:r>
            <a:r>
              <a:rPr lang="ru-RU" sz="1800" dirty="0">
                <a:solidFill>
                  <a:srgbClr val="212745"/>
                </a:solidFill>
              </a:rPr>
              <a:t> </a:t>
            </a:r>
            <a:r>
              <a:rPr lang="ru-RU" sz="1800" dirty="0" err="1">
                <a:solidFill>
                  <a:srgbClr val="212745"/>
                </a:solidFill>
              </a:rPr>
              <a:t>бъде</a:t>
            </a:r>
            <a:r>
              <a:rPr lang="ru-RU" sz="1800" dirty="0">
                <a:solidFill>
                  <a:srgbClr val="212745"/>
                </a:solidFill>
              </a:rPr>
              <a:t> </a:t>
            </a:r>
            <a:r>
              <a:rPr lang="ru-RU" sz="1800" dirty="0" err="1">
                <a:solidFill>
                  <a:srgbClr val="212745"/>
                </a:solidFill>
              </a:rPr>
              <a:t>обявена</a:t>
            </a:r>
            <a:r>
              <a:rPr lang="ru-RU" sz="1800" dirty="0">
                <a:solidFill>
                  <a:srgbClr val="212745"/>
                </a:solidFill>
              </a:rPr>
              <a:t> до края на </a:t>
            </a:r>
            <a:r>
              <a:rPr lang="ru-RU" sz="1800" dirty="0" err="1">
                <a:solidFill>
                  <a:srgbClr val="212745"/>
                </a:solidFill>
              </a:rPr>
              <a:t>месец</a:t>
            </a:r>
            <a:r>
              <a:rPr lang="ru-RU" sz="1800" dirty="0">
                <a:solidFill>
                  <a:srgbClr val="212745"/>
                </a:solidFill>
              </a:rPr>
              <a:t> май 2017 </a:t>
            </a:r>
            <a:r>
              <a:rPr lang="ru-RU" sz="1800" dirty="0" smtClean="0">
                <a:solidFill>
                  <a:srgbClr val="212745"/>
                </a:solidFill>
              </a:rPr>
              <a:t>г. </a:t>
            </a:r>
            <a:r>
              <a:rPr lang="ru-RU" sz="1800" dirty="0">
                <a:solidFill>
                  <a:srgbClr val="212745"/>
                </a:solidFill>
              </a:rPr>
              <a:t>с бюджет от </a:t>
            </a:r>
            <a:r>
              <a:rPr lang="ru-RU" sz="1800" b="1" dirty="0">
                <a:solidFill>
                  <a:srgbClr val="212745"/>
                </a:solidFill>
              </a:rPr>
              <a:t>35 млн. евро</a:t>
            </a:r>
            <a:r>
              <a:rPr lang="ru-RU" sz="1800" dirty="0">
                <a:solidFill>
                  <a:srgbClr val="212745"/>
                </a:solidFill>
              </a:rPr>
              <a:t>; </a:t>
            </a:r>
            <a:endParaRPr lang="ru-RU" sz="1800" dirty="0" smtClean="0">
              <a:solidFill>
                <a:srgbClr val="212745"/>
              </a:solidFill>
            </a:endParaRPr>
          </a:p>
          <a:p>
            <a:pPr marL="523875" lvl="0" indent="-34290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  <a:defRPr/>
            </a:pPr>
            <a:endParaRPr lang="ru-RU" sz="1000" dirty="0">
              <a:solidFill>
                <a:srgbClr val="212745"/>
              </a:solidFill>
            </a:endParaRPr>
          </a:p>
          <a:p>
            <a:pPr marL="523875" lvl="0" indent="-34290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schemeClr val="tx2"/>
                </a:solidFill>
              </a:rPr>
              <a:t>Ресурсна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ефективност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smtClean="0">
                <a:solidFill>
                  <a:schemeClr val="tx2"/>
                </a:solidFill>
              </a:rPr>
              <a:t>– </a:t>
            </a:r>
            <a:r>
              <a:rPr lang="ru-RU" sz="1800" dirty="0" err="1" smtClean="0">
                <a:solidFill>
                  <a:schemeClr val="tx2"/>
                </a:solidFill>
              </a:rPr>
              <a:t>процедурата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ще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бъде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обявена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през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септември</a:t>
            </a:r>
            <a:r>
              <a:rPr lang="ru-RU" sz="1800" dirty="0" smtClean="0">
                <a:solidFill>
                  <a:schemeClr val="tx2"/>
                </a:solidFill>
              </a:rPr>
              <a:t> 2017 г</a:t>
            </a:r>
            <a:r>
              <a:rPr lang="ru-RU" sz="1800" dirty="0" smtClean="0">
                <a:solidFill>
                  <a:schemeClr val="tx2"/>
                </a:solidFill>
              </a:rPr>
              <a:t>. </a:t>
            </a:r>
            <a:r>
              <a:rPr lang="ru-RU" sz="1800" dirty="0">
                <a:solidFill>
                  <a:schemeClr val="tx2"/>
                </a:solidFill>
              </a:rPr>
              <a:t>с</a:t>
            </a:r>
            <a:r>
              <a:rPr lang="ru-RU" sz="1800" dirty="0" smtClean="0">
                <a:solidFill>
                  <a:schemeClr val="tx2"/>
                </a:solidFill>
              </a:rPr>
              <a:t> бюджет от </a:t>
            </a:r>
            <a:r>
              <a:rPr lang="ru-RU" sz="1800" b="1" dirty="0" smtClean="0">
                <a:solidFill>
                  <a:schemeClr val="tx2"/>
                </a:solidFill>
              </a:rPr>
              <a:t>36.6 млн. евро</a:t>
            </a:r>
            <a:r>
              <a:rPr lang="ru-RU" sz="1800" dirty="0" smtClean="0">
                <a:solidFill>
                  <a:schemeClr val="tx2"/>
                </a:solidFill>
              </a:rPr>
              <a:t>;</a:t>
            </a:r>
          </a:p>
          <a:p>
            <a:pPr marL="523875" lvl="0" indent="-34290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  <a:defRPr/>
            </a:pPr>
            <a:endParaRPr lang="ru-RU" sz="1000" dirty="0" smtClean="0">
              <a:solidFill>
                <a:schemeClr val="tx2"/>
              </a:solidFill>
            </a:endParaRPr>
          </a:p>
          <a:p>
            <a:pPr marL="523875" lvl="0" indent="-34290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chemeClr val="tx2"/>
                </a:solidFill>
              </a:rPr>
              <a:t>Финансов </a:t>
            </a:r>
            <a:r>
              <a:rPr lang="ru-RU" sz="1800" dirty="0" smtClean="0">
                <a:solidFill>
                  <a:schemeClr val="tx2"/>
                </a:solidFill>
              </a:rPr>
              <a:t>инструмент – Фонд за технологичен трансфер </a:t>
            </a:r>
            <a:r>
              <a:rPr lang="ru-RU" sz="1800" dirty="0" smtClean="0">
                <a:solidFill>
                  <a:schemeClr val="tx2"/>
                </a:solidFill>
              </a:rPr>
              <a:t>– бюджет </a:t>
            </a:r>
            <a:r>
              <a:rPr lang="ru-RU" sz="1800" dirty="0" smtClean="0">
                <a:solidFill>
                  <a:schemeClr val="tx2"/>
                </a:solidFill>
              </a:rPr>
              <a:t>на инструмента </a:t>
            </a:r>
            <a:r>
              <a:rPr lang="ru-RU" sz="1800" b="1" dirty="0" smtClean="0">
                <a:solidFill>
                  <a:schemeClr val="tx2"/>
                </a:solidFill>
              </a:rPr>
              <a:t>30 млн. евро</a:t>
            </a:r>
            <a:r>
              <a:rPr lang="ru-RU" sz="1800" dirty="0" smtClean="0">
                <a:solidFill>
                  <a:schemeClr val="tx2"/>
                </a:solidFill>
              </a:rPr>
              <a:t>. </a:t>
            </a:r>
            <a:r>
              <a:rPr lang="ru-RU" sz="1800" dirty="0" err="1" smtClean="0">
                <a:solidFill>
                  <a:schemeClr val="tx2"/>
                </a:solidFill>
              </a:rPr>
              <a:t>През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юни</a:t>
            </a:r>
            <a:r>
              <a:rPr lang="ru-RU" sz="1800" dirty="0" smtClean="0">
                <a:solidFill>
                  <a:schemeClr val="tx2"/>
                </a:solidFill>
              </a:rPr>
              <a:t> 2017 </a:t>
            </a:r>
            <a:r>
              <a:rPr lang="ru-RU" sz="1800" dirty="0" smtClean="0">
                <a:solidFill>
                  <a:schemeClr val="tx2"/>
                </a:solidFill>
              </a:rPr>
              <a:t>г. </a:t>
            </a:r>
            <a:r>
              <a:rPr lang="ru-RU" sz="1800" dirty="0" err="1" smtClean="0">
                <a:solidFill>
                  <a:schemeClr val="tx2"/>
                </a:solidFill>
              </a:rPr>
              <a:t>ще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бъде</a:t>
            </a:r>
            <a:r>
              <a:rPr lang="ru-RU" sz="1800" dirty="0" smtClean="0">
                <a:solidFill>
                  <a:schemeClr val="tx2"/>
                </a:solidFill>
              </a:rPr>
              <a:t> отворена процедура за </a:t>
            </a:r>
            <a:r>
              <a:rPr lang="ru-RU" sz="1800" dirty="0" err="1" smtClean="0">
                <a:solidFill>
                  <a:schemeClr val="tx2"/>
                </a:solidFill>
              </a:rPr>
              <a:t>избор</a:t>
            </a:r>
            <a:r>
              <a:rPr lang="ru-RU" sz="1800" dirty="0" smtClean="0">
                <a:solidFill>
                  <a:schemeClr val="tx2"/>
                </a:solidFill>
              </a:rPr>
              <a:t> на </a:t>
            </a:r>
            <a:r>
              <a:rPr lang="ru-RU" sz="1800" dirty="0" err="1" smtClean="0">
                <a:solidFill>
                  <a:schemeClr val="tx2"/>
                </a:solidFill>
              </a:rPr>
              <a:t>финансови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посредници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smtClean="0">
                <a:solidFill>
                  <a:schemeClr val="tx2"/>
                </a:solidFill>
              </a:rPr>
              <a:t>от Фонд </a:t>
            </a:r>
            <a:r>
              <a:rPr lang="ru-RU" sz="1800" dirty="0" err="1" smtClean="0">
                <a:solidFill>
                  <a:schemeClr val="tx2"/>
                </a:solidFill>
              </a:rPr>
              <a:t>мениджър</a:t>
            </a:r>
            <a:r>
              <a:rPr lang="ru-RU" sz="1800" dirty="0" smtClean="0">
                <a:solidFill>
                  <a:schemeClr val="tx2"/>
                </a:solidFill>
              </a:rPr>
              <a:t> на </a:t>
            </a:r>
            <a:r>
              <a:rPr lang="ru-RU" sz="1800" dirty="0" err="1" smtClean="0">
                <a:solidFill>
                  <a:schemeClr val="tx2"/>
                </a:solidFill>
              </a:rPr>
              <a:t>финансови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инструменти</a:t>
            </a:r>
            <a:r>
              <a:rPr lang="ru-RU" sz="1800" dirty="0" smtClean="0">
                <a:solidFill>
                  <a:schemeClr val="tx2"/>
                </a:solidFill>
              </a:rPr>
              <a:t> в </a:t>
            </a:r>
            <a:r>
              <a:rPr lang="ru-RU" sz="1800" dirty="0" err="1" smtClean="0">
                <a:solidFill>
                  <a:schemeClr val="tx2"/>
                </a:solidFill>
              </a:rPr>
              <a:t>България</a:t>
            </a:r>
            <a:r>
              <a:rPr lang="ru-RU" sz="1800" dirty="0" smtClean="0">
                <a:solidFill>
                  <a:schemeClr val="tx2"/>
                </a:solidFill>
              </a:rPr>
              <a:t>. </a:t>
            </a:r>
            <a:r>
              <a:rPr lang="ru-RU" sz="1800" dirty="0" err="1" smtClean="0">
                <a:solidFill>
                  <a:schemeClr val="tx2"/>
                </a:solidFill>
              </a:rPr>
              <a:t>Очаква</a:t>
            </a:r>
            <a:r>
              <a:rPr lang="ru-RU" sz="1800" dirty="0" smtClean="0">
                <a:solidFill>
                  <a:schemeClr val="tx2"/>
                </a:solidFill>
              </a:rPr>
              <a:t> се </a:t>
            </a:r>
            <a:r>
              <a:rPr lang="ru-RU" sz="1800" dirty="0" err="1" smtClean="0">
                <a:solidFill>
                  <a:schemeClr val="tx2"/>
                </a:solidFill>
              </a:rPr>
              <a:t>инструментът</a:t>
            </a:r>
            <a:r>
              <a:rPr lang="ru-RU" sz="1800" dirty="0" smtClean="0">
                <a:solidFill>
                  <a:schemeClr val="tx2"/>
                </a:solidFill>
              </a:rPr>
              <a:t> на </a:t>
            </a:r>
            <a:r>
              <a:rPr lang="ru-RU" sz="1800" dirty="0" err="1" smtClean="0">
                <a:solidFill>
                  <a:schemeClr val="tx2"/>
                </a:solidFill>
              </a:rPr>
              <a:t>бъде</a:t>
            </a:r>
            <a:r>
              <a:rPr lang="ru-RU" sz="1800" dirty="0" smtClean="0">
                <a:solidFill>
                  <a:schemeClr val="tx2"/>
                </a:solidFill>
              </a:rPr>
              <a:t> на </a:t>
            </a:r>
            <a:r>
              <a:rPr lang="ru-RU" sz="1800" dirty="0" err="1" smtClean="0">
                <a:solidFill>
                  <a:schemeClr val="tx2"/>
                </a:solidFill>
              </a:rPr>
              <a:t>пазара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през</a:t>
            </a:r>
            <a:r>
              <a:rPr lang="ru-RU" sz="1800" dirty="0" smtClean="0">
                <a:solidFill>
                  <a:schemeClr val="tx2"/>
                </a:solidFill>
              </a:rPr>
              <a:t> 2018 </a:t>
            </a:r>
            <a:r>
              <a:rPr lang="ru-RU" sz="1800" dirty="0" smtClean="0">
                <a:solidFill>
                  <a:schemeClr val="tx2"/>
                </a:solidFill>
              </a:rPr>
              <a:t>г.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4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bg-BG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Важни характеристики на процедурите 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1/</a:t>
            </a:r>
            <a:r>
              <a:rPr lang="bg-BG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)</a:t>
            </a:r>
            <a:endParaRPr lang="bg-BG" sz="2800" b="1" kern="1200" dirty="0">
              <a:solidFill>
                <a:schemeClr val="tx2"/>
              </a:solidFill>
              <a:latin typeface="Garamond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323528" y="692696"/>
            <a:ext cx="8606190" cy="60486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466725" lvl="0" indent="-28575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Процедури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:  </a:t>
            </a: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BG16RFOP002-1.001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&amp; </a:t>
            </a: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BG16RFOP003-1.002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66725" lvl="0" indent="-28575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Кандидати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:</a:t>
            </a:r>
          </a:p>
          <a:p>
            <a:pPr marL="786765" lvl="1" indent="-28575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bg-BG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BG16RFOP002-1.001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: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Всички категории съществуващи повече от 3 г.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786765" lvl="1" indent="-28575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BG16RFOP003-1.002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: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Всички категории съществуващи по-малко от 3 г.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66725" lvl="0" indent="-28575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ahoma" pitchFamily="34" charset="0"/>
              </a:rPr>
              <a:t> </a:t>
            </a: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  <a:cs typeface="Tahoma" pitchFamily="34" charset="0"/>
              </a:rPr>
              <a:t>Обявени бюджети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  <a:cs typeface="Tahoma" pitchFamily="34" charset="0"/>
              </a:rPr>
              <a:t>:</a:t>
            </a:r>
          </a:p>
          <a:p>
            <a:pPr marL="786765" lvl="1" indent="-28575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BG16RFOP002-1.001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: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50 млн. евро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</a:t>
            </a:r>
          </a:p>
          <a:p>
            <a:pPr marL="180975" indent="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bg-BG" sz="2100" i="1" dirty="0" err="1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микро</a:t>
            </a:r>
            <a:r>
              <a:rPr lang="bg-BG" sz="2100" i="1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и малки</a:t>
            </a:r>
            <a:r>
              <a:rPr lang="en-US" sz="2100" i="1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bg-BG" sz="2100" i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предприятия </a:t>
            </a:r>
            <a:r>
              <a:rPr lang="en-US" sz="2100" i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– </a:t>
            </a:r>
            <a:r>
              <a:rPr lang="bg-BG" sz="2100" i="1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15 млн. </a:t>
            </a:r>
            <a:r>
              <a:rPr lang="bg-BG" sz="2100" i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евро, </a:t>
            </a:r>
            <a:r>
              <a:rPr lang="bg-BG" sz="2100" i="1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средни – 15 млн. </a:t>
            </a:r>
            <a:r>
              <a:rPr lang="bg-BG" sz="2100" i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евро, г</a:t>
            </a:r>
            <a:r>
              <a:rPr lang="bg-BG" sz="2100" i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олеми </a:t>
            </a:r>
            <a:r>
              <a:rPr lang="en-US" sz="2100" i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– </a:t>
            </a:r>
            <a:r>
              <a:rPr lang="bg-BG" sz="2100" i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20 млн. </a:t>
            </a:r>
            <a:r>
              <a:rPr lang="bg-BG" sz="2100" i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евро</a:t>
            </a:r>
            <a:r>
              <a:rPr lang="en-US" sz="2100" i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 </a:t>
            </a:r>
            <a:endParaRPr lang="en-US" sz="21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786765" lvl="1" indent="-28575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BG16RFOP003-1.002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: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10 млн. евро</a:t>
            </a:r>
            <a:endParaRPr lang="en-US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ahoma" pitchFamily="34" charset="0"/>
            </a:endParaRPr>
          </a:p>
          <a:p>
            <a:pPr marL="466725" indent="-28575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  <a:cs typeface="Tahoma" pitchFamily="34" charset="0"/>
              </a:rPr>
              <a:t> </a:t>
            </a:r>
            <a:r>
              <a:rPr lang="bg-BG" sz="2000" b="1" dirty="0" smtClean="0">
                <a:solidFill>
                  <a:srgbClr val="002060"/>
                </a:solidFill>
                <a:latin typeface="Garamond" pitchFamily="18" charset="0"/>
                <a:cs typeface="Tahoma" pitchFamily="34" charset="0"/>
              </a:rPr>
              <a:t>Ограничение на бюджетите на проектните предложения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  <a:cs typeface="Tahoma" pitchFamily="34" charset="0"/>
              </a:rPr>
              <a:t>:</a:t>
            </a:r>
          </a:p>
          <a:p>
            <a:pPr marL="786765" lvl="1" indent="-285750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bg-BG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BG16RFOP002-1.001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- </a:t>
            </a:r>
            <a:r>
              <a:rPr lang="bg-BG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две категории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: </a:t>
            </a:r>
          </a:p>
          <a:p>
            <a:pPr marL="501015" lvl="1" indent="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bg-BG" sz="18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МСП между 100 000 и 1 млн. лева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 </a:t>
            </a:r>
          </a:p>
          <a:p>
            <a:pPr marL="501015" lvl="1" indent="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bg-BG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Големи </a:t>
            </a:r>
            <a:r>
              <a:rPr lang="bg-BG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предприятия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bg-BG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между 100 000  и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1.5 </a:t>
            </a:r>
            <a:r>
              <a:rPr lang="bg-BG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млн. лева</a:t>
            </a:r>
            <a:endParaRPr lang="en-US" sz="18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786765" lvl="1" indent="-285750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bg-BG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BG16RFOP002-1.00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2  </a:t>
            </a:r>
            <a:endParaRPr lang="en-US" sz="1600" b="1" dirty="0">
              <a:solidFill>
                <a:schemeClr val="tx1"/>
              </a:solidFill>
              <a:latin typeface="Garamond" pitchFamily="18" charset="0"/>
              <a:cs typeface="Tahoma" pitchFamily="34" charset="0"/>
            </a:endParaRPr>
          </a:p>
          <a:p>
            <a:pPr marL="501015" lvl="1" indent="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bg-BG" sz="19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  <a:cs typeface="Tahoma" pitchFamily="34" charset="0"/>
              </a:rPr>
              <a:t>Между </a:t>
            </a: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  <a:cs typeface="Tahoma" pitchFamily="34" charset="0"/>
              </a:rPr>
              <a:t>50 000 </a:t>
            </a:r>
            <a:r>
              <a:rPr lang="bg-BG" sz="19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  <a:cs typeface="Tahoma" pitchFamily="34" charset="0"/>
              </a:rPr>
              <a:t>и</a:t>
            </a: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  <a:cs typeface="Tahoma" pitchFamily="34" charset="0"/>
              </a:rPr>
              <a:t> 400 000 </a:t>
            </a:r>
            <a:r>
              <a:rPr lang="bg-BG" sz="19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  <a:cs typeface="Tahoma" pitchFamily="34" charset="0"/>
              </a:rPr>
              <a:t>лева</a:t>
            </a:r>
            <a:endParaRPr lang="en-US" sz="19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6492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179512" y="548680"/>
            <a:ext cx="8712968" cy="60486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66725" lvl="0" indent="-28575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Покритие на ИСИС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:  </a:t>
            </a:r>
          </a:p>
          <a:p>
            <a:pPr marL="180975" lvl="0" indent="0" algn="ctr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bg-BG" sz="2000" b="1" u="sng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Всички проектни предложения трябва да бъдат в някоя от приоритетните области на ИСИС</a:t>
            </a:r>
            <a:endParaRPr lang="en-US" sz="2000" b="1" u="sng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466725" lvl="0" indent="-28575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Критерии </a:t>
            </a: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за регионална </a:t>
            </a: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специализация и за приоритизация на СЗР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: 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marL="180975" lvl="0" indent="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BG16RFOP002-1.001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: (5% </a:t>
            </a: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тежест от общия резултат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)</a:t>
            </a:r>
          </a:p>
          <a:p>
            <a:pPr marL="180975" lvl="0" indent="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BG16RFOP003-1.002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: (4.71% </a:t>
            </a:r>
            <a:r>
              <a:rPr lang="bg-BG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тежест от общия резултат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)</a:t>
            </a:r>
          </a:p>
          <a:p>
            <a:pPr marL="180975" lvl="0" indent="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endParaRPr lang="en-US" sz="19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789027"/>
              </p:ext>
            </p:extLst>
          </p:nvPr>
        </p:nvGraphicFramePr>
        <p:xfrm>
          <a:off x="251520" y="3573016"/>
          <a:ext cx="8640960" cy="3170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04"/>
                <a:gridCol w="1497981"/>
                <a:gridCol w="1440160"/>
                <a:gridCol w="1296144"/>
                <a:gridCol w="1224136"/>
                <a:gridCol w="1224135"/>
                <a:gridCol w="1800200"/>
              </a:tblGrid>
              <a:tr h="534843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endParaRPr lang="bg-BG" sz="1400" dirty="0">
                        <a:effectLst/>
                        <a:latin typeface="Calibri"/>
                      </a:endParaRPr>
                    </a:p>
                  </a:txBody>
                  <a:tcPr marL="62447" marR="624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dirty="0" smtClean="0">
                          <a:effectLst/>
                          <a:latin typeface="+mn-lt"/>
                        </a:rPr>
                        <a:t>СЗР</a:t>
                      </a:r>
                      <a:endParaRPr lang="bg-BG" sz="1400" dirty="0">
                        <a:effectLst/>
                        <a:latin typeface="Calibri"/>
                      </a:endParaRPr>
                    </a:p>
                  </a:txBody>
                  <a:tcPr marL="62447" marR="6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dirty="0" smtClean="0">
                          <a:effectLst/>
                          <a:latin typeface="+mn-lt"/>
                        </a:rPr>
                        <a:t>СЦР</a:t>
                      </a:r>
                      <a:endParaRPr lang="bg-BG" sz="1400" dirty="0">
                        <a:effectLst/>
                        <a:latin typeface="Calibri"/>
                      </a:endParaRPr>
                    </a:p>
                  </a:txBody>
                  <a:tcPr marL="62447" marR="6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dirty="0" smtClean="0">
                          <a:effectLst/>
                          <a:latin typeface="+mn-lt"/>
                        </a:rPr>
                        <a:t>СИР</a:t>
                      </a:r>
                      <a:endParaRPr lang="bg-BG" sz="1400" dirty="0">
                        <a:effectLst/>
                        <a:latin typeface="Calibri"/>
                      </a:endParaRPr>
                    </a:p>
                  </a:txBody>
                  <a:tcPr marL="62447" marR="6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dirty="0" smtClean="0">
                          <a:effectLst/>
                          <a:latin typeface="+mn-lt"/>
                        </a:rPr>
                        <a:t>ЮЗР</a:t>
                      </a:r>
                      <a:endParaRPr lang="bg-BG" sz="1400" dirty="0">
                        <a:effectLst/>
                        <a:latin typeface="Calibri"/>
                      </a:endParaRPr>
                    </a:p>
                  </a:txBody>
                  <a:tcPr marL="62447" marR="6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dirty="0" smtClean="0">
                          <a:effectLst/>
                          <a:latin typeface="+mn-lt"/>
                        </a:rPr>
                        <a:t>ЮЦР</a:t>
                      </a:r>
                      <a:endParaRPr lang="bg-BG" sz="1400" dirty="0">
                        <a:effectLst/>
                        <a:latin typeface="Calibri"/>
                      </a:endParaRPr>
                    </a:p>
                  </a:txBody>
                  <a:tcPr marL="62447" marR="6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dirty="0" smtClean="0">
                          <a:effectLst/>
                          <a:latin typeface="+mn-lt"/>
                        </a:rPr>
                        <a:t>ЮИР</a:t>
                      </a:r>
                      <a:endParaRPr lang="bg-BG" sz="1400" dirty="0">
                        <a:effectLst/>
                        <a:latin typeface="Calibri"/>
                      </a:endParaRPr>
                    </a:p>
                  </a:txBody>
                  <a:tcPr marL="62447" marR="62447" marT="0" marB="0" anchor="ctr"/>
                </a:tc>
              </a:tr>
              <a:tr h="741408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endParaRPr lang="bg-BG" sz="1000" kern="1200" baseline="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r>
                        <a:rPr lang="bg-BG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Мехатроника и чисти технологии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r>
                        <a:rPr lang="bg-BG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Мехатроника и чисти технологии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r>
                        <a:rPr lang="bg-BG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Мехатроника и чисти технологии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bg-BG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ИКТ и информатика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bg-BG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ИКТ и информатика</a:t>
                      </a:r>
                      <a:endParaRPr lang="bg-B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Нови технологии в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креативните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рекреативните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индустрии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</a:tr>
              <a:tr h="720080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endParaRPr lang="bg-BG" sz="1000" kern="1200" baseline="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Индустрия за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здравословен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живот и биотехнологии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Индустрия за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здравословен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живот и биотехнологии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Индустрия за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здравословен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живот и биотехнологии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Нови технологии в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креативните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рекреативните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индустрии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r>
                        <a:rPr lang="bg-BG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Мехатроника и чисти технологии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r>
                        <a:rPr lang="bg-BG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Мехатроника и чисти технологии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</a:tr>
              <a:tr h="980064"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endParaRPr lang="bg-BG" sz="1000" kern="1200" baseline="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Нови технологии в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креативните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рекреативните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индустрии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bg-BG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ИКТ и информатика</a:t>
                      </a:r>
                      <a:endParaRPr lang="bg-BG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Нови технологии в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креативните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рекреативните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индустрии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Индустрия за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здравословен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живот и биотехнологии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Индустрия за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здравословен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живот и биотехнологии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Индустрия за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здравословен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живот и биотехнологии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447" marR="62447" marT="0" marB="0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Garamond" pitchFamily="18" charset="0"/>
                <a:ea typeface="Tahoma" pitchFamily="34" charset="0"/>
                <a:cs typeface="Tahoma" pitchFamily="34" charset="0"/>
              </a:rPr>
              <a:t>Важни характеристики на процедурите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Garamond" pitchFamily="18" charset="0"/>
                <a:ea typeface="Tahoma" pitchFamily="34" charset="0"/>
                <a:cs typeface="Tahoma" pitchFamily="34" charset="0"/>
              </a:rPr>
              <a:t>(</a:t>
            </a: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Garamond" pitchFamily="18" charset="0"/>
                <a:ea typeface="Tahoma" pitchFamily="34" charset="0"/>
                <a:cs typeface="Tahoma" pitchFamily="34" charset="0"/>
              </a:rPr>
              <a:t>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Garamond" pitchFamily="18" charset="0"/>
                <a:ea typeface="Tahoma" pitchFamily="34" charset="0"/>
                <a:cs typeface="Tahoma" pitchFamily="34" charset="0"/>
              </a:rPr>
              <a:t>/</a:t>
            </a: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Garamond" pitchFamily="18" charset="0"/>
                <a:ea typeface="Tahoma" pitchFamily="34" charset="0"/>
                <a:cs typeface="Tahoma" pitchFamily="34" charset="0"/>
              </a:rPr>
              <a:t>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Garamond" pitchFamily="18" charset="0"/>
                <a:ea typeface="Tahoma" pitchFamily="34" charset="0"/>
                <a:cs typeface="Tahoma" pitchFamily="34" charset="0"/>
              </a:rPr>
              <a:t>)</a:t>
            </a:r>
            <a:endParaRPr kumimoji="0" lang="bg-BG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Garamond" pitchFamily="18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3924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Анализ на проектните предложения 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(1)</a:t>
            </a:r>
            <a:endParaRPr lang="bg-BG" sz="2800" b="1" kern="1200" dirty="0">
              <a:solidFill>
                <a:schemeClr val="tx2"/>
              </a:solidFill>
              <a:latin typeface="Garamond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467544" y="836712"/>
            <a:ext cx="8208912" cy="59046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80975" lvl="0" indent="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Подадени и одобрени проектни предложения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: 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382184742"/>
              </p:ext>
            </p:extLst>
          </p:nvPr>
        </p:nvGraphicFramePr>
        <p:xfrm>
          <a:off x="827584" y="2204864"/>
          <a:ext cx="78488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0147122"/>
              </p:ext>
            </p:extLst>
          </p:nvPr>
        </p:nvGraphicFramePr>
        <p:xfrm>
          <a:off x="539552" y="1916832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5899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Анализ на проектните предложения 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(</a:t>
            </a:r>
            <a:r>
              <a:rPr lang="bg-BG" sz="2800" dirty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)</a:t>
            </a:r>
            <a:endParaRPr lang="bg-BG" sz="2800" b="1" kern="1200" dirty="0">
              <a:solidFill>
                <a:schemeClr val="tx2"/>
              </a:solidFill>
              <a:latin typeface="Garamond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467544" y="692696"/>
            <a:ext cx="8208912" cy="60486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80975" lvl="0" indent="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Разбивка по райони на планиране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56444139"/>
              </p:ext>
            </p:extLst>
          </p:nvPr>
        </p:nvGraphicFramePr>
        <p:xfrm>
          <a:off x="251520" y="1484784"/>
          <a:ext cx="871296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11670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Анализ на проектните предложения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 (</a:t>
            </a:r>
            <a:r>
              <a:rPr lang="bg-BG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)</a:t>
            </a:r>
            <a:endParaRPr lang="bg-BG" sz="2800" b="1" kern="1200" dirty="0">
              <a:solidFill>
                <a:schemeClr val="tx2"/>
              </a:solidFill>
              <a:latin typeface="Garamond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467544" y="692696"/>
            <a:ext cx="8208912" cy="60486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80975" lvl="0" indent="0" algn="just">
              <a:lnSpc>
                <a:spcPct val="150000"/>
              </a:lnSpc>
              <a:spcBef>
                <a:spcPct val="0"/>
              </a:spcBef>
              <a:buClr>
                <a:srgbClr val="F14124">
                  <a:lumMod val="75000"/>
                </a:srgbClr>
              </a:buClr>
              <a:buNone/>
              <a:defRPr/>
            </a:pPr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Разпределение на бюджета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645029403"/>
              </p:ext>
            </p:extLst>
          </p:nvPr>
        </p:nvGraphicFramePr>
        <p:xfrm>
          <a:off x="971600" y="1828800"/>
          <a:ext cx="7416824" cy="43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75225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Анализ на проектните предложения 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(</a:t>
            </a:r>
            <a:r>
              <a:rPr lang="bg-BG" sz="28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4</a:t>
            </a:r>
            <a:r>
              <a:rPr lang="en-US" sz="2800" b="1" kern="1200" dirty="0" smtClean="0">
                <a:solidFill>
                  <a:schemeClr val="tx2"/>
                </a:solidFill>
                <a:latin typeface="Garamond" pitchFamily="18" charset="0"/>
                <a:ea typeface="Tahoma" pitchFamily="34" charset="0"/>
                <a:cs typeface="Tahoma" pitchFamily="34" charset="0"/>
              </a:rPr>
              <a:t>)</a:t>
            </a:r>
            <a:endParaRPr lang="bg-BG" sz="2800" b="1" kern="1200" dirty="0">
              <a:solidFill>
                <a:schemeClr val="tx2"/>
              </a:solidFill>
              <a:latin typeface="Garamond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467544" y="692696"/>
            <a:ext cx="8208912" cy="60486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" indent="0"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271680"/>
              </p:ext>
            </p:extLst>
          </p:nvPr>
        </p:nvGraphicFramePr>
        <p:xfrm>
          <a:off x="500034" y="1714488"/>
          <a:ext cx="8392446" cy="374938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944174"/>
                <a:gridCol w="720080"/>
                <a:gridCol w="1080120"/>
                <a:gridCol w="648072"/>
              </a:tblGrid>
              <a:tr h="31686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bg-BG" sz="1800" kern="1200" dirty="0" smtClean="0">
                          <a:effectLst/>
                        </a:rPr>
                        <a:t>ИКТ и информатика</a:t>
                      </a:r>
                      <a:endParaRPr lang="bg-BG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u="none" strike="noStrike" dirty="0"/>
                        <a:t>1.001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1.001 </a:t>
                      </a:r>
                      <a:r>
                        <a:rPr lang="en-US" sz="1800" u="none" strike="noStrike" dirty="0" smtClean="0"/>
                        <a:t>(</a:t>
                      </a:r>
                      <a:r>
                        <a:rPr lang="bg-BG" sz="1800" u="none" strike="noStrike" dirty="0" err="1" smtClean="0"/>
                        <a:t>од</a:t>
                      </a:r>
                      <a:r>
                        <a:rPr lang="en-US" sz="1800" u="none" strike="noStrike" dirty="0" smtClean="0"/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u="none" strike="noStrike" dirty="0"/>
                        <a:t>1.002</a:t>
                      </a:r>
                      <a:endParaRPr lang="bg-BG" sz="1800" b="1" i="0" u="none" strike="noStrike" dirty="0">
                        <a:solidFill>
                          <a:srgbClr val="000000"/>
                        </a:solidFill>
                        <a:latin typeface="Garamond" pitchFamily="18" charset="0"/>
                      </a:endParaRPr>
                    </a:p>
                  </a:txBody>
                  <a:tcPr marL="7883" marR="7883" marT="7883" marB="0" anchor="b"/>
                </a:tc>
              </a:tr>
              <a:tr h="30680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/>
                        <a:t>производства, особено Fabless и нови подходи за дизайн и/или асемблиране;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</a:tr>
              <a:tr h="59077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u="none" strike="noStrike" dirty="0"/>
                        <a:t>ИКТ подходи в </a:t>
                      </a:r>
                      <a:r>
                        <a:rPr lang="ru-RU" sz="1200" u="none" strike="noStrike" dirty="0" err="1"/>
                        <a:t>машиностроене</a:t>
                      </a:r>
                      <a:r>
                        <a:rPr lang="ru-RU" sz="1200" u="none" strike="noStrike" dirty="0"/>
                        <a:t>, медицина и творчески индустрии (</a:t>
                      </a:r>
                      <a:r>
                        <a:rPr lang="ru-RU" sz="1200" u="none" strike="noStrike" dirty="0" err="1"/>
                        <a:t>във</a:t>
                      </a:r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err="1"/>
                        <a:t>връзка</a:t>
                      </a:r>
                      <a:r>
                        <a:rPr lang="ru-RU" sz="1200" u="none" strike="noStrike" dirty="0"/>
                        <a:t> с </a:t>
                      </a:r>
                      <a:r>
                        <a:rPr lang="ru-RU" sz="1200" u="none" strike="noStrike" dirty="0" err="1"/>
                        <a:t>другите</a:t>
                      </a:r>
                      <a:r>
                        <a:rPr lang="ru-RU" sz="1200" u="none" strike="noStrike" dirty="0"/>
                        <a:t> три </a:t>
                      </a:r>
                      <a:r>
                        <a:rPr lang="ru-RU" sz="1200" u="none" strike="noStrike" dirty="0" err="1"/>
                        <a:t>тематични</a:t>
                      </a:r>
                      <a:r>
                        <a:rPr lang="ru-RU" sz="1200" u="none" strike="noStrike" dirty="0"/>
                        <a:t> области), вкл. </a:t>
                      </a:r>
                      <a:r>
                        <a:rPr lang="ru-RU" sz="1200" u="none" strike="noStrike" dirty="0" err="1"/>
                        <a:t>дигитализация</a:t>
                      </a:r>
                      <a:r>
                        <a:rPr lang="ru-RU" sz="1200" u="none" strike="noStrike" dirty="0"/>
                        <a:t> на </a:t>
                      </a:r>
                      <a:r>
                        <a:rPr lang="ru-RU" sz="1200" u="none" strike="noStrike" dirty="0" err="1"/>
                        <a:t>културно-историческо</a:t>
                      </a:r>
                      <a:r>
                        <a:rPr lang="ru-RU" sz="1200" u="none" strike="noStrike" dirty="0"/>
                        <a:t> наследство, </a:t>
                      </a:r>
                      <a:r>
                        <a:rPr lang="ru-RU" sz="1200" u="none" strike="noStrike" dirty="0" err="1"/>
                        <a:t>развлекателни</a:t>
                      </a:r>
                      <a:r>
                        <a:rPr lang="ru-RU" sz="1200" u="none" strike="noStrike" dirty="0"/>
                        <a:t> и </a:t>
                      </a:r>
                      <a:r>
                        <a:rPr lang="ru-RU" sz="1200" u="none" strike="noStrike" dirty="0" err="1"/>
                        <a:t>образователни</a:t>
                      </a:r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err="1"/>
                        <a:t>игри</a:t>
                      </a:r>
                      <a:r>
                        <a:rPr lang="ru-RU" sz="1200" u="none" strike="noStrike" dirty="0"/>
                        <a:t>, „</a:t>
                      </a:r>
                      <a:r>
                        <a:rPr lang="ru-RU" sz="1200" u="none" strike="noStrike" dirty="0" err="1"/>
                        <a:t>инбедид</a:t>
                      </a:r>
                      <a:r>
                        <a:rPr lang="ru-RU" sz="1200" u="none" strike="noStrike" dirty="0"/>
                        <a:t>“ </a:t>
                      </a:r>
                      <a:r>
                        <a:rPr lang="ru-RU" sz="1200" u="none" strike="noStrike" dirty="0" err="1"/>
                        <a:t>софтуер</a:t>
                      </a:r>
                      <a:r>
                        <a:rPr lang="ru-RU" sz="1200" u="none" strike="noStrike" dirty="0"/>
                        <a:t>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</a:tr>
              <a:tr h="3168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/>
                        <a:t>3D </a:t>
                      </a:r>
                      <a:r>
                        <a:rPr lang="ru-RU" sz="1200" u="none" strike="noStrike" dirty="0" err="1"/>
                        <a:t>дигитализация</a:t>
                      </a:r>
                      <a:r>
                        <a:rPr lang="ru-RU" sz="1200" u="none" strike="noStrike" dirty="0"/>
                        <a:t>, визуализация и </a:t>
                      </a:r>
                      <a:r>
                        <a:rPr lang="ru-RU" sz="1200" u="none" strike="noStrike" dirty="0" err="1"/>
                        <a:t>прототипиране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</a:tr>
              <a:tr h="316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Big Data, Grid and Cloud Technologies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</a:tr>
              <a:tr h="3168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/>
                        <a:t>безжични</a:t>
                      </a:r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err="1"/>
                        <a:t>сензорни</a:t>
                      </a:r>
                      <a:r>
                        <a:rPr lang="ru-RU" sz="1200" u="none" strike="noStrike" dirty="0"/>
                        <a:t> мрежи и </a:t>
                      </a:r>
                      <a:r>
                        <a:rPr lang="ru-RU" sz="1200" u="none" strike="noStrike" dirty="0" err="1"/>
                        <a:t>безжична</a:t>
                      </a:r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err="1"/>
                        <a:t>комуникация</a:t>
                      </a:r>
                      <a:r>
                        <a:rPr lang="ru-RU" sz="1200" u="none" strike="noStrike" dirty="0"/>
                        <a:t>/управление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</a:tr>
              <a:tr h="316867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/>
                        <a:t>езикови технологии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</a:tr>
              <a:tr h="6337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/>
                        <a:t>уеб</a:t>
                      </a:r>
                      <a:r>
                        <a:rPr lang="ru-RU" sz="1200" u="none" strike="noStrike" dirty="0"/>
                        <a:t>, </a:t>
                      </a:r>
                      <a:r>
                        <a:rPr lang="ru-RU" sz="1200" u="none" strike="noStrike" dirty="0" err="1"/>
                        <a:t>хибридни</a:t>
                      </a:r>
                      <a:r>
                        <a:rPr lang="ru-RU" sz="1200" u="none" strike="noStrike" dirty="0"/>
                        <a:t> и "</a:t>
                      </a:r>
                      <a:r>
                        <a:rPr lang="ru-RU" sz="1200" u="none" strike="noStrike" dirty="0" err="1"/>
                        <a:t>native</a:t>
                      </a:r>
                      <a:r>
                        <a:rPr lang="ru-RU" sz="1200" u="none" strike="noStrike" dirty="0"/>
                        <a:t>" приложения, </a:t>
                      </a:r>
                      <a:r>
                        <a:rPr lang="ru-RU" sz="1200" u="none" strike="noStrike" dirty="0" err="1"/>
                        <a:t>уеб</a:t>
                      </a:r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err="1"/>
                        <a:t>базирани</a:t>
                      </a:r>
                      <a:r>
                        <a:rPr lang="ru-RU" sz="1200" u="none" strike="noStrike" dirty="0"/>
                        <a:t> приложения за </a:t>
                      </a:r>
                      <a:r>
                        <a:rPr lang="ru-RU" sz="1200" u="none" strike="noStrike" dirty="0" err="1"/>
                        <a:t>създаване</a:t>
                      </a:r>
                      <a:r>
                        <a:rPr lang="ru-RU" sz="1200" u="none" strike="noStrike" dirty="0"/>
                        <a:t> и </a:t>
                      </a:r>
                      <a:r>
                        <a:rPr lang="ru-RU" sz="1200" u="none" strike="noStrike" dirty="0" err="1"/>
                        <a:t>експлоатиране</a:t>
                      </a:r>
                      <a:r>
                        <a:rPr lang="ru-RU" sz="1200" u="none" strike="noStrike" dirty="0"/>
                        <a:t> на нови услуги и </a:t>
                      </a:r>
                      <a:r>
                        <a:rPr lang="ru-RU" sz="1200" u="none" strike="noStrike" dirty="0" err="1"/>
                        <a:t>продукти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164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</a:tr>
              <a:tr h="6337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/>
                        <a:t>използване</a:t>
                      </a:r>
                      <a:r>
                        <a:rPr lang="ru-RU" sz="1200" u="none" strike="noStrike" dirty="0"/>
                        <a:t> на нови </a:t>
                      </a:r>
                      <a:r>
                        <a:rPr lang="ru-RU" sz="1200" u="none" strike="noStrike" dirty="0" err="1"/>
                        <a:t>възможности</a:t>
                      </a:r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err="1"/>
                        <a:t>във</a:t>
                      </a:r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err="1"/>
                        <a:t>връзка</a:t>
                      </a:r>
                      <a:r>
                        <a:rPr lang="ru-RU" sz="1200" u="none" strike="noStrike" dirty="0"/>
                        <a:t> с аутсорсинг и ИКТ-</a:t>
                      </a:r>
                      <a:r>
                        <a:rPr lang="ru-RU" sz="1200" u="none" strike="noStrike" dirty="0" err="1"/>
                        <a:t>базирани</a:t>
                      </a:r>
                      <a:r>
                        <a:rPr lang="ru-RU" sz="1200" u="none" strike="noStrike" dirty="0"/>
                        <a:t> услуги и </a:t>
                      </a:r>
                      <a:r>
                        <a:rPr lang="ru-RU" sz="1200" u="none" strike="noStrike" dirty="0" err="1"/>
                        <a:t>системи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bg-BG" sz="1400" b="0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883" marR="7883" marT="788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861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1_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2746</TotalTime>
  <Words>1816</Words>
  <Application>Microsoft Office PowerPoint</Application>
  <PresentationFormat>On-screen Show (4:3)</PresentationFormat>
  <Paragraphs>331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3_OPIK-Portrait_Transperant_14</vt:lpstr>
      <vt:lpstr>11_OPIK-Portrait_Transperant_14</vt:lpstr>
      <vt:lpstr>1_OPIK-Portrait_Transperant_14</vt:lpstr>
      <vt:lpstr> Анализ на подадените и одобрените проектни предложения по процедури  “Внедряване на иновации” и “Разработване на иновации от стартиращи предприятия”  с фокус върху разпределението по тематичните области на ИСИС</vt:lpstr>
      <vt:lpstr>„Активирани“ средства по ОПИК (1/2)  към 24.04.2017 (с пряко отношение към ИСИС)</vt:lpstr>
      <vt:lpstr>„Активирани“ средства по ОПИК (2/2)  към 24.04.2017 (с пряко отношение към ИСИС)</vt:lpstr>
      <vt:lpstr>Важни характеристики на процедурите (1/2)</vt:lpstr>
      <vt:lpstr>PowerPoint Presentation</vt:lpstr>
      <vt:lpstr>Анализ на проектните предложения (1)</vt:lpstr>
      <vt:lpstr>Анализ на проектните предложения (2)</vt:lpstr>
      <vt:lpstr>Анализ на проектните предложения (3)</vt:lpstr>
      <vt:lpstr>Анализ на проектните предложения (4)</vt:lpstr>
      <vt:lpstr>Анализ на проектните предложения (5)</vt:lpstr>
      <vt:lpstr>Анализ на проектните предложения (6)</vt:lpstr>
      <vt:lpstr>Анализ на проектните предложения (7)</vt:lpstr>
      <vt:lpstr>Анализ на проектните предложения (8)</vt:lpstr>
      <vt:lpstr>Анализ на проектните предложения (9)</vt:lpstr>
      <vt:lpstr>Анализ на проектните предложения (10)</vt:lpstr>
      <vt:lpstr>Анализ на проектните предложения (11)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ОПЕРАТИВНА ПРОГРАМА  “ИНОВАЦИИ И КОНКУРЕНТОСПОСОБНОСТ“  2014-2020</dc:title>
  <dc:creator>MEET</dc:creator>
  <cp:lastModifiedBy>MEET</cp:lastModifiedBy>
  <cp:revision>390</cp:revision>
  <cp:lastPrinted>2015-11-25T08:49:31Z</cp:lastPrinted>
  <dcterms:created xsi:type="dcterms:W3CDTF">2015-11-24T11:40:45Z</dcterms:created>
  <dcterms:modified xsi:type="dcterms:W3CDTF">2017-04-28T09:45:03Z</dcterms:modified>
</cp:coreProperties>
</file>