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317" r:id="rId3"/>
    <p:sldId id="318" r:id="rId4"/>
    <p:sldId id="319" r:id="rId5"/>
    <p:sldId id="345" r:id="rId6"/>
    <p:sldId id="347" r:id="rId7"/>
    <p:sldId id="346" r:id="rId8"/>
    <p:sldId id="348" r:id="rId9"/>
    <p:sldId id="351" r:id="rId10"/>
    <p:sldId id="352" r:id="rId11"/>
    <p:sldId id="374" r:id="rId12"/>
    <p:sldId id="373" r:id="rId13"/>
    <p:sldId id="349" r:id="rId14"/>
    <p:sldId id="353" r:id="rId15"/>
    <p:sldId id="320" r:id="rId16"/>
    <p:sldId id="321" r:id="rId17"/>
    <p:sldId id="323" r:id="rId18"/>
    <p:sldId id="325" r:id="rId19"/>
    <p:sldId id="326" r:id="rId20"/>
    <p:sldId id="341" r:id="rId21"/>
    <p:sldId id="365" r:id="rId22"/>
    <p:sldId id="342" r:id="rId23"/>
    <p:sldId id="354" r:id="rId24"/>
    <p:sldId id="355" r:id="rId25"/>
    <p:sldId id="356" r:id="rId26"/>
    <p:sldId id="357" r:id="rId27"/>
    <p:sldId id="358" r:id="rId28"/>
    <p:sldId id="359" r:id="rId29"/>
    <p:sldId id="360" r:id="rId30"/>
    <p:sldId id="361" r:id="rId31"/>
    <p:sldId id="362" r:id="rId32"/>
    <p:sldId id="363" r:id="rId33"/>
    <p:sldId id="364" r:id="rId34"/>
    <p:sldId id="366" r:id="rId35"/>
    <p:sldId id="368" r:id="rId36"/>
    <p:sldId id="369" r:id="rId37"/>
    <p:sldId id="370" r:id="rId38"/>
    <p:sldId id="371" r:id="rId39"/>
    <p:sldId id="372" r:id="rId40"/>
    <p:sldId id="308" r:id="rId41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CC"/>
    <a:srgbClr val="9999FF"/>
    <a:srgbClr val="FFFF99"/>
    <a:srgbClr val="6600FF"/>
    <a:srgbClr val="CCECFF"/>
    <a:srgbClr val="99FF99"/>
    <a:srgbClr val="CCFFFF"/>
    <a:srgbClr val="FFFF66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82AFA5-32CD-461E-90D8-D74E450BE508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4BFDB14B-3E20-4611-8DBE-7D6598DCD7B8}">
      <dgm:prSet phldrT="[Text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rgbClr val="FF9966"/>
        </a:soli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bg-BG" sz="2800" b="1" dirty="0" smtClean="0">
              <a:latin typeface="Arial Black" panose="020B0A04020102020204" pitchFamily="34" charset="0"/>
            </a:rPr>
            <a:t>Дейности по проекта:</a:t>
          </a:r>
          <a:endParaRPr lang="bg-BG" sz="2800" b="1" dirty="0">
            <a:latin typeface="Arial Black" panose="020B0A04020102020204" pitchFamily="34" charset="0"/>
          </a:endParaRPr>
        </a:p>
      </dgm:t>
    </dgm:pt>
    <dgm:pt modelId="{10C1A42C-4E5B-4F43-B4EC-F7CA50EFB6A6}" type="parTrans" cxnId="{16222304-8E71-4232-9A44-C61C8F24FC95}">
      <dgm:prSet/>
      <dgm:spPr/>
      <dgm:t>
        <a:bodyPr/>
        <a:lstStyle/>
        <a:p>
          <a:endParaRPr lang="bg-BG"/>
        </a:p>
      </dgm:t>
    </dgm:pt>
    <dgm:pt modelId="{F2C4F4B7-D7FB-4D9C-A400-7D377604E5AA}" type="sibTrans" cxnId="{16222304-8E71-4232-9A44-C61C8F24FC95}">
      <dgm:prSet/>
      <dgm:spPr/>
      <dgm:t>
        <a:bodyPr/>
        <a:lstStyle/>
        <a:p>
          <a:endParaRPr lang="bg-BG"/>
        </a:p>
      </dgm:t>
    </dgm:pt>
    <dgm:pt modelId="{B3EF9DE6-8F8B-4322-8CA0-D38B133B635F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bg-BG" sz="2000" dirty="0" smtClean="0">
              <a:latin typeface="Arial Black" panose="020B0A04020102020204" pitchFamily="34" charset="0"/>
            </a:rPr>
            <a:t>1.Организация и управление;</a:t>
          </a:r>
          <a:endParaRPr lang="bg-BG" sz="2000" b="1" dirty="0">
            <a:latin typeface="Arial Black" panose="020B0A04020102020204" pitchFamily="34" charset="0"/>
          </a:endParaRPr>
        </a:p>
      </dgm:t>
    </dgm:pt>
    <dgm:pt modelId="{2D1B86EF-E710-41B4-BA19-5C1E6538B5ED}" type="parTrans" cxnId="{68195455-CF8C-4F1E-BDCE-1EF770033C14}">
      <dgm:prSet/>
      <dgm:spPr/>
      <dgm:t>
        <a:bodyPr/>
        <a:lstStyle/>
        <a:p>
          <a:endParaRPr lang="bg-BG"/>
        </a:p>
      </dgm:t>
    </dgm:pt>
    <dgm:pt modelId="{FCB32BC1-E4CB-411A-A7FB-0213787F710C}" type="sibTrans" cxnId="{68195455-CF8C-4F1E-BDCE-1EF770033C14}">
      <dgm:prSet/>
      <dgm:spPr/>
      <dgm:t>
        <a:bodyPr/>
        <a:lstStyle/>
        <a:p>
          <a:endParaRPr lang="bg-BG"/>
        </a:p>
      </dgm:t>
    </dgm:pt>
    <dgm:pt modelId="{86C7090A-FF29-42F5-9FA2-F46D38B0674B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bg-BG" sz="2000" b="1" dirty="0" smtClean="0">
              <a:latin typeface="Arial Black" panose="020B0A04020102020204" pitchFamily="34" charset="0"/>
            </a:rPr>
            <a:t>3. </a:t>
          </a:r>
          <a:r>
            <a:rPr lang="ru-RU" sz="2000" dirty="0" err="1" smtClean="0">
              <a:latin typeface="Arial Black" panose="020B0A04020102020204" pitchFamily="34" charset="0"/>
            </a:rPr>
            <a:t>Закупуване</a:t>
          </a:r>
          <a:r>
            <a:rPr lang="ru-RU" sz="2000" dirty="0" smtClean="0">
              <a:latin typeface="Arial Black" panose="020B0A04020102020204" pitchFamily="34" charset="0"/>
            </a:rPr>
            <a:t> на </a:t>
          </a:r>
          <a:r>
            <a:rPr lang="ru-RU" sz="2000" dirty="0" err="1" smtClean="0">
              <a:latin typeface="Arial Black" panose="020B0A04020102020204" pitchFamily="34" charset="0"/>
            </a:rPr>
            <a:t>оборудване</a:t>
          </a:r>
          <a:r>
            <a:rPr lang="ru-RU" sz="2000" dirty="0" smtClean="0">
              <a:latin typeface="Arial Black" panose="020B0A04020102020204" pitchFamily="34" charset="0"/>
            </a:rPr>
            <a:t>, необходимо за </a:t>
          </a:r>
          <a:r>
            <a:rPr lang="ru-RU" sz="2000" dirty="0" err="1" smtClean="0">
              <a:latin typeface="Arial Black" panose="020B0A04020102020204" pitchFamily="34" charset="0"/>
            </a:rPr>
            <a:t>реализиране</a:t>
          </a:r>
          <a:r>
            <a:rPr lang="ru-RU" sz="2000" dirty="0" smtClean="0">
              <a:latin typeface="Arial Black" panose="020B0A04020102020204" pitchFamily="34" charset="0"/>
            </a:rPr>
            <a:t> на </a:t>
          </a:r>
          <a:r>
            <a:rPr lang="ru-RU" sz="2000" dirty="0" err="1" smtClean="0">
              <a:latin typeface="Arial Black" panose="020B0A04020102020204" pitchFamily="34" charset="0"/>
            </a:rPr>
            <a:t>специфичните</a:t>
          </a:r>
          <a:r>
            <a:rPr lang="ru-RU" sz="2000" dirty="0" smtClean="0">
              <a:latin typeface="Arial Black" panose="020B0A04020102020204" pitchFamily="34" charset="0"/>
            </a:rPr>
            <a:t> научно-</a:t>
          </a:r>
          <a:r>
            <a:rPr lang="ru-RU" sz="2000" dirty="0" err="1" smtClean="0">
              <a:latin typeface="Arial Black" panose="020B0A04020102020204" pitchFamily="34" charset="0"/>
            </a:rPr>
            <a:t>изследователски</a:t>
          </a:r>
          <a:r>
            <a:rPr lang="ru-RU" sz="2000" dirty="0" smtClean="0">
              <a:latin typeface="Arial Black" panose="020B0A04020102020204" pitchFamily="34" charset="0"/>
            </a:rPr>
            <a:t> и </a:t>
          </a:r>
          <a:r>
            <a:rPr lang="ru-RU" sz="2000" dirty="0" err="1" smtClean="0">
              <a:latin typeface="Arial Black" panose="020B0A04020102020204" pitchFamily="34" charset="0"/>
            </a:rPr>
            <a:t>иновационни</a:t>
          </a:r>
          <a:r>
            <a:rPr lang="ru-RU" sz="2000" dirty="0" smtClean="0">
              <a:latin typeface="Arial Black" panose="020B0A04020102020204" pitchFamily="34" charset="0"/>
            </a:rPr>
            <a:t> </a:t>
          </a:r>
          <a:r>
            <a:rPr lang="ru-RU" sz="2000" dirty="0" err="1" smtClean="0">
              <a:latin typeface="Arial Black" panose="020B0A04020102020204" pitchFamily="34" charset="0"/>
            </a:rPr>
            <a:t>програми</a:t>
          </a:r>
          <a:r>
            <a:rPr lang="ru-RU" sz="2000" dirty="0" smtClean="0">
              <a:latin typeface="Arial Black" panose="020B0A04020102020204" pitchFamily="34" charset="0"/>
            </a:rPr>
            <a:t> на </a:t>
          </a:r>
          <a:r>
            <a:rPr lang="ru-RU" sz="2000" dirty="0" err="1" smtClean="0">
              <a:latin typeface="Arial Black" panose="020B0A04020102020204" pitchFamily="34" charset="0"/>
            </a:rPr>
            <a:t>Център</a:t>
          </a:r>
          <a:r>
            <a:rPr lang="ru-RU" sz="2000" dirty="0" smtClean="0">
              <a:latin typeface="Arial Black" panose="020B0A04020102020204" pitchFamily="34" charset="0"/>
            </a:rPr>
            <a:t> за </a:t>
          </a:r>
          <a:r>
            <a:rPr lang="ru-RU" sz="2000" dirty="0" err="1" smtClean="0">
              <a:latin typeface="Arial Black" panose="020B0A04020102020204" pitchFamily="34" charset="0"/>
            </a:rPr>
            <a:t>компетентност</a:t>
          </a:r>
          <a:r>
            <a:rPr lang="ru-RU" sz="2000" dirty="0" smtClean="0">
              <a:latin typeface="Arial Black" panose="020B0A04020102020204" pitchFamily="34" charset="0"/>
            </a:rPr>
            <a:t> ИНКРЕА</a:t>
          </a:r>
          <a:r>
            <a:rPr lang="bg-BG" sz="2000" dirty="0" smtClean="0">
              <a:latin typeface="Arial Black" panose="020B0A04020102020204" pitchFamily="34" charset="0"/>
            </a:rPr>
            <a:t>;</a:t>
          </a:r>
          <a:endParaRPr lang="bg-BG" sz="2000" b="1" dirty="0">
            <a:latin typeface="Arial Black" panose="020B0A04020102020204" pitchFamily="34" charset="0"/>
          </a:endParaRPr>
        </a:p>
      </dgm:t>
    </dgm:pt>
    <dgm:pt modelId="{C5FAA9E7-FD9C-4585-B8FE-5D53D93BB3B6}" type="parTrans" cxnId="{B24B51E9-6E47-41BF-BA58-05FC074F637C}">
      <dgm:prSet/>
      <dgm:spPr/>
      <dgm:t>
        <a:bodyPr/>
        <a:lstStyle/>
        <a:p>
          <a:endParaRPr lang="bg-BG"/>
        </a:p>
      </dgm:t>
    </dgm:pt>
    <dgm:pt modelId="{2CF8E4C5-39A3-42F6-9A2D-947EC155A53A}" type="sibTrans" cxnId="{B24B51E9-6E47-41BF-BA58-05FC074F637C}">
      <dgm:prSet/>
      <dgm:spPr/>
      <dgm:t>
        <a:bodyPr/>
        <a:lstStyle/>
        <a:p>
          <a:endParaRPr lang="bg-BG"/>
        </a:p>
      </dgm:t>
    </dgm:pt>
    <dgm:pt modelId="{DFA8D7DF-3538-4972-9BBB-6DA83D0E7079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bg-BG" sz="2000" b="1" dirty="0" smtClean="0">
              <a:latin typeface="Arial Black" panose="020B0A04020102020204" pitchFamily="34" charset="0"/>
            </a:rPr>
            <a:t>2. </a:t>
          </a:r>
          <a:r>
            <a:rPr lang="ru-RU" sz="2000" dirty="0" err="1" smtClean="0">
              <a:latin typeface="Arial Black" panose="020B0A04020102020204" pitchFamily="34" charset="0"/>
            </a:rPr>
            <a:t>Изграждане</a:t>
          </a:r>
          <a:r>
            <a:rPr lang="ru-RU" sz="2000" dirty="0" smtClean="0">
              <a:latin typeface="Arial Black" panose="020B0A04020102020204" pitchFamily="34" charset="0"/>
            </a:rPr>
            <a:t> на нова </a:t>
          </a:r>
          <a:r>
            <a:rPr lang="ru-RU" sz="2000" dirty="0" err="1" smtClean="0">
              <a:latin typeface="Arial Black" panose="020B0A04020102020204" pitchFamily="34" charset="0"/>
            </a:rPr>
            <a:t>специализирана</a:t>
          </a:r>
          <a:r>
            <a:rPr lang="ru-RU" sz="2000" dirty="0" smtClean="0">
              <a:latin typeface="Arial Black" panose="020B0A04020102020204" pitchFamily="34" charset="0"/>
            </a:rPr>
            <a:t> научно-</a:t>
          </a:r>
          <a:r>
            <a:rPr lang="ru-RU" sz="2000" dirty="0" err="1" smtClean="0">
              <a:latin typeface="Arial Black" panose="020B0A04020102020204" pitchFamily="34" charset="0"/>
            </a:rPr>
            <a:t>изследователска</a:t>
          </a:r>
          <a:r>
            <a:rPr lang="ru-RU" sz="2000" dirty="0" smtClean="0">
              <a:latin typeface="Arial Black" panose="020B0A04020102020204" pitchFamily="34" charset="0"/>
            </a:rPr>
            <a:t> инфраструктура за </a:t>
          </a:r>
          <a:r>
            <a:rPr lang="ru-RU" sz="2000" dirty="0" err="1" smtClean="0">
              <a:latin typeface="Arial Black" panose="020B0A04020102020204" pitchFamily="34" charset="0"/>
            </a:rPr>
            <a:t>Център</a:t>
          </a:r>
          <a:r>
            <a:rPr lang="ru-RU" sz="2000" dirty="0" smtClean="0">
              <a:latin typeface="Arial Black" panose="020B0A04020102020204" pitchFamily="34" charset="0"/>
            </a:rPr>
            <a:t> за </a:t>
          </a:r>
          <a:r>
            <a:rPr lang="ru-RU" sz="2000" dirty="0" err="1" smtClean="0">
              <a:latin typeface="Arial Black" panose="020B0A04020102020204" pitchFamily="34" charset="0"/>
            </a:rPr>
            <a:t>компетентност</a:t>
          </a:r>
          <a:r>
            <a:rPr lang="ru-RU" sz="2000" dirty="0" smtClean="0">
              <a:latin typeface="Arial Black" panose="020B0A04020102020204" pitchFamily="34" charset="0"/>
            </a:rPr>
            <a:t> ИНКРЕА;</a:t>
          </a:r>
          <a:endParaRPr lang="bg-BG" sz="2000" b="1" dirty="0">
            <a:latin typeface="Arial Black" panose="020B0A04020102020204" pitchFamily="34" charset="0"/>
          </a:endParaRPr>
        </a:p>
      </dgm:t>
    </dgm:pt>
    <dgm:pt modelId="{7F832E76-E39E-4377-A285-68CA2550360B}" type="parTrans" cxnId="{C35AE7F6-4060-4873-A49F-FDD4BF0F6F1D}">
      <dgm:prSet/>
      <dgm:spPr/>
      <dgm:t>
        <a:bodyPr/>
        <a:lstStyle/>
        <a:p>
          <a:endParaRPr lang="bg-BG"/>
        </a:p>
      </dgm:t>
    </dgm:pt>
    <dgm:pt modelId="{E5C1A10A-1AF3-4E84-9F59-1B134319C8D9}" type="sibTrans" cxnId="{C35AE7F6-4060-4873-A49F-FDD4BF0F6F1D}">
      <dgm:prSet/>
      <dgm:spPr/>
      <dgm:t>
        <a:bodyPr/>
        <a:lstStyle/>
        <a:p>
          <a:endParaRPr lang="bg-BG"/>
        </a:p>
      </dgm:t>
    </dgm:pt>
    <dgm:pt modelId="{7464C363-FF47-41B2-AEC1-03C0E1F5DBB1}" type="pres">
      <dgm:prSet presAssocID="{6B82AFA5-32CD-461E-90D8-D74E450BE50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bg-BG"/>
        </a:p>
      </dgm:t>
    </dgm:pt>
    <dgm:pt modelId="{D74E1BEA-209F-4D4F-A0D0-735114425188}" type="pres">
      <dgm:prSet presAssocID="{4BFDB14B-3E20-4611-8DBE-7D6598DCD7B8}" presName="root" presStyleCnt="0"/>
      <dgm:spPr/>
    </dgm:pt>
    <dgm:pt modelId="{3A087F84-869B-4F3A-8BF5-1B9089ED5864}" type="pres">
      <dgm:prSet presAssocID="{4BFDB14B-3E20-4611-8DBE-7D6598DCD7B8}" presName="rootComposite" presStyleCnt="0"/>
      <dgm:spPr/>
    </dgm:pt>
    <dgm:pt modelId="{3B26355E-E38F-4B66-8C70-794E249DE253}" type="pres">
      <dgm:prSet presAssocID="{4BFDB14B-3E20-4611-8DBE-7D6598DCD7B8}" presName="rootText" presStyleLbl="node1" presStyleIdx="0" presStyleCnt="1" custScaleX="475418" custLinFactNeighborX="-4502" custLinFactNeighborY="-63862"/>
      <dgm:spPr/>
      <dgm:t>
        <a:bodyPr/>
        <a:lstStyle/>
        <a:p>
          <a:endParaRPr lang="bg-BG"/>
        </a:p>
      </dgm:t>
    </dgm:pt>
    <dgm:pt modelId="{8ECB4E6B-7680-47CD-8010-C0DAA50B8B8A}" type="pres">
      <dgm:prSet presAssocID="{4BFDB14B-3E20-4611-8DBE-7D6598DCD7B8}" presName="rootConnector" presStyleLbl="node1" presStyleIdx="0" presStyleCnt="1"/>
      <dgm:spPr/>
      <dgm:t>
        <a:bodyPr/>
        <a:lstStyle/>
        <a:p>
          <a:endParaRPr lang="bg-BG"/>
        </a:p>
      </dgm:t>
    </dgm:pt>
    <dgm:pt modelId="{7800BCA8-56F7-49BD-BB79-935F23FF21E6}" type="pres">
      <dgm:prSet presAssocID="{4BFDB14B-3E20-4611-8DBE-7D6598DCD7B8}" presName="childShape" presStyleCnt="0"/>
      <dgm:spPr/>
    </dgm:pt>
    <dgm:pt modelId="{93D08D84-DF1E-44F1-99AB-D7AD9A2B75D0}" type="pres">
      <dgm:prSet presAssocID="{2D1B86EF-E710-41B4-BA19-5C1E6538B5ED}" presName="Name13" presStyleLbl="parChTrans1D2" presStyleIdx="0" presStyleCnt="3"/>
      <dgm:spPr/>
      <dgm:t>
        <a:bodyPr/>
        <a:lstStyle/>
        <a:p>
          <a:endParaRPr lang="bg-BG"/>
        </a:p>
      </dgm:t>
    </dgm:pt>
    <dgm:pt modelId="{9357D517-D877-4249-ADB4-0B0ABF03F956}" type="pres">
      <dgm:prSet presAssocID="{B3EF9DE6-8F8B-4322-8CA0-D38B133B635F}" presName="childText" presStyleLbl="bgAcc1" presStyleIdx="0" presStyleCnt="3" custScaleX="809199" custScaleY="125788" custLinFactNeighborX="-2477" custLinFactNeighborY="-32136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8C42D1C4-8EC7-45EF-9631-19D6682212F4}" type="pres">
      <dgm:prSet presAssocID="{7F832E76-E39E-4377-A285-68CA2550360B}" presName="Name13" presStyleLbl="parChTrans1D2" presStyleIdx="1" presStyleCnt="3"/>
      <dgm:spPr/>
      <dgm:t>
        <a:bodyPr/>
        <a:lstStyle/>
        <a:p>
          <a:endParaRPr lang="bg-BG"/>
        </a:p>
      </dgm:t>
    </dgm:pt>
    <dgm:pt modelId="{642EE39B-BB26-441C-A63D-4F9371ACE88F}" type="pres">
      <dgm:prSet presAssocID="{DFA8D7DF-3538-4972-9BBB-6DA83D0E7079}" presName="childText" presStyleLbl="bgAcc1" presStyleIdx="1" presStyleCnt="3" custScaleX="808987" custScaleY="198707" custLinFactNeighborX="-2371" custLinFactNeighborY="-19185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D0C80C3B-4098-46B3-9419-512BE2299FC2}" type="pres">
      <dgm:prSet presAssocID="{C5FAA9E7-FD9C-4585-B8FE-5D53D93BB3B6}" presName="Name13" presStyleLbl="parChTrans1D2" presStyleIdx="2" presStyleCnt="3"/>
      <dgm:spPr/>
      <dgm:t>
        <a:bodyPr/>
        <a:lstStyle/>
        <a:p>
          <a:endParaRPr lang="bg-BG"/>
        </a:p>
      </dgm:t>
    </dgm:pt>
    <dgm:pt modelId="{C2419B5A-134E-4D04-B6C0-BE5EA3054DB2}" type="pres">
      <dgm:prSet presAssocID="{86C7090A-FF29-42F5-9FA2-F46D38B0674B}" presName="childText" presStyleLbl="bgAcc1" presStyleIdx="2" presStyleCnt="3" custScaleX="809086" custScaleY="198143" custLinFactNeighborX="-2421" custLinFactNeighborY="-3856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38BD9BAE-1DBF-4546-8F41-D3B8D85893CE}" type="presOf" srcId="{6B82AFA5-32CD-461E-90D8-D74E450BE508}" destId="{7464C363-FF47-41B2-AEC1-03C0E1F5DBB1}" srcOrd="0" destOrd="0" presId="urn:microsoft.com/office/officeart/2005/8/layout/hierarchy3"/>
    <dgm:cxn modelId="{0E7B5A91-5E0B-419D-A374-59EF1D74F5D1}" type="presOf" srcId="{4BFDB14B-3E20-4611-8DBE-7D6598DCD7B8}" destId="{8ECB4E6B-7680-47CD-8010-C0DAA50B8B8A}" srcOrd="1" destOrd="0" presId="urn:microsoft.com/office/officeart/2005/8/layout/hierarchy3"/>
    <dgm:cxn modelId="{68195455-CF8C-4F1E-BDCE-1EF770033C14}" srcId="{4BFDB14B-3E20-4611-8DBE-7D6598DCD7B8}" destId="{B3EF9DE6-8F8B-4322-8CA0-D38B133B635F}" srcOrd="0" destOrd="0" parTransId="{2D1B86EF-E710-41B4-BA19-5C1E6538B5ED}" sibTransId="{FCB32BC1-E4CB-411A-A7FB-0213787F710C}"/>
    <dgm:cxn modelId="{C35AE7F6-4060-4873-A49F-FDD4BF0F6F1D}" srcId="{4BFDB14B-3E20-4611-8DBE-7D6598DCD7B8}" destId="{DFA8D7DF-3538-4972-9BBB-6DA83D0E7079}" srcOrd="1" destOrd="0" parTransId="{7F832E76-E39E-4377-A285-68CA2550360B}" sibTransId="{E5C1A10A-1AF3-4E84-9F59-1B134319C8D9}"/>
    <dgm:cxn modelId="{D4D8D63E-B09A-449A-85A2-384669D23421}" type="presOf" srcId="{4BFDB14B-3E20-4611-8DBE-7D6598DCD7B8}" destId="{3B26355E-E38F-4B66-8C70-794E249DE253}" srcOrd="0" destOrd="0" presId="urn:microsoft.com/office/officeart/2005/8/layout/hierarchy3"/>
    <dgm:cxn modelId="{BA6A39EF-658B-4054-B4F6-CCBF242B41E1}" type="presOf" srcId="{DFA8D7DF-3538-4972-9BBB-6DA83D0E7079}" destId="{642EE39B-BB26-441C-A63D-4F9371ACE88F}" srcOrd="0" destOrd="0" presId="urn:microsoft.com/office/officeart/2005/8/layout/hierarchy3"/>
    <dgm:cxn modelId="{AE4CB786-7657-4CA2-BE81-97134D3C45C1}" type="presOf" srcId="{B3EF9DE6-8F8B-4322-8CA0-D38B133B635F}" destId="{9357D517-D877-4249-ADB4-0B0ABF03F956}" srcOrd="0" destOrd="0" presId="urn:microsoft.com/office/officeart/2005/8/layout/hierarchy3"/>
    <dgm:cxn modelId="{B24B51E9-6E47-41BF-BA58-05FC074F637C}" srcId="{4BFDB14B-3E20-4611-8DBE-7D6598DCD7B8}" destId="{86C7090A-FF29-42F5-9FA2-F46D38B0674B}" srcOrd="2" destOrd="0" parTransId="{C5FAA9E7-FD9C-4585-B8FE-5D53D93BB3B6}" sibTransId="{2CF8E4C5-39A3-42F6-9A2D-947EC155A53A}"/>
    <dgm:cxn modelId="{16222304-8E71-4232-9A44-C61C8F24FC95}" srcId="{6B82AFA5-32CD-461E-90D8-D74E450BE508}" destId="{4BFDB14B-3E20-4611-8DBE-7D6598DCD7B8}" srcOrd="0" destOrd="0" parTransId="{10C1A42C-4E5B-4F43-B4EC-F7CA50EFB6A6}" sibTransId="{F2C4F4B7-D7FB-4D9C-A400-7D377604E5AA}"/>
    <dgm:cxn modelId="{970A0930-A679-448F-B5F1-4342A9D31E2E}" type="presOf" srcId="{7F832E76-E39E-4377-A285-68CA2550360B}" destId="{8C42D1C4-8EC7-45EF-9631-19D6682212F4}" srcOrd="0" destOrd="0" presId="urn:microsoft.com/office/officeart/2005/8/layout/hierarchy3"/>
    <dgm:cxn modelId="{6933E301-3A60-4094-BA79-888B4B4B19F5}" type="presOf" srcId="{86C7090A-FF29-42F5-9FA2-F46D38B0674B}" destId="{C2419B5A-134E-4D04-B6C0-BE5EA3054DB2}" srcOrd="0" destOrd="0" presId="urn:microsoft.com/office/officeart/2005/8/layout/hierarchy3"/>
    <dgm:cxn modelId="{BF4B3B56-60F6-469E-8D63-B9C80590CEE6}" type="presOf" srcId="{C5FAA9E7-FD9C-4585-B8FE-5D53D93BB3B6}" destId="{D0C80C3B-4098-46B3-9419-512BE2299FC2}" srcOrd="0" destOrd="0" presId="urn:microsoft.com/office/officeart/2005/8/layout/hierarchy3"/>
    <dgm:cxn modelId="{CBC820BF-C80C-4EFA-AEA5-9FFC440766AC}" type="presOf" srcId="{2D1B86EF-E710-41B4-BA19-5C1E6538B5ED}" destId="{93D08D84-DF1E-44F1-99AB-D7AD9A2B75D0}" srcOrd="0" destOrd="0" presId="urn:microsoft.com/office/officeart/2005/8/layout/hierarchy3"/>
    <dgm:cxn modelId="{1460FF4B-AB8D-4552-846D-F994780690B9}" type="presParOf" srcId="{7464C363-FF47-41B2-AEC1-03C0E1F5DBB1}" destId="{D74E1BEA-209F-4D4F-A0D0-735114425188}" srcOrd="0" destOrd="0" presId="urn:microsoft.com/office/officeart/2005/8/layout/hierarchy3"/>
    <dgm:cxn modelId="{AA8FA482-ADD8-45E1-90BF-901473BF0D9C}" type="presParOf" srcId="{D74E1BEA-209F-4D4F-A0D0-735114425188}" destId="{3A087F84-869B-4F3A-8BF5-1B9089ED5864}" srcOrd="0" destOrd="0" presId="urn:microsoft.com/office/officeart/2005/8/layout/hierarchy3"/>
    <dgm:cxn modelId="{CCE9B4FC-1C24-4F53-9BDF-6DC66FCA0C0D}" type="presParOf" srcId="{3A087F84-869B-4F3A-8BF5-1B9089ED5864}" destId="{3B26355E-E38F-4B66-8C70-794E249DE253}" srcOrd="0" destOrd="0" presId="urn:microsoft.com/office/officeart/2005/8/layout/hierarchy3"/>
    <dgm:cxn modelId="{E0184116-64D8-45ED-AA2E-4CB764E87A02}" type="presParOf" srcId="{3A087F84-869B-4F3A-8BF5-1B9089ED5864}" destId="{8ECB4E6B-7680-47CD-8010-C0DAA50B8B8A}" srcOrd="1" destOrd="0" presId="urn:microsoft.com/office/officeart/2005/8/layout/hierarchy3"/>
    <dgm:cxn modelId="{4F81FB9B-6348-4F84-BCFC-5759A44B6D85}" type="presParOf" srcId="{D74E1BEA-209F-4D4F-A0D0-735114425188}" destId="{7800BCA8-56F7-49BD-BB79-935F23FF21E6}" srcOrd="1" destOrd="0" presId="urn:microsoft.com/office/officeart/2005/8/layout/hierarchy3"/>
    <dgm:cxn modelId="{EEA08587-7210-452B-A8B4-FAE238674823}" type="presParOf" srcId="{7800BCA8-56F7-49BD-BB79-935F23FF21E6}" destId="{93D08D84-DF1E-44F1-99AB-D7AD9A2B75D0}" srcOrd="0" destOrd="0" presId="urn:microsoft.com/office/officeart/2005/8/layout/hierarchy3"/>
    <dgm:cxn modelId="{8D5E5309-118B-49B5-87E6-E9A3AD083AF9}" type="presParOf" srcId="{7800BCA8-56F7-49BD-BB79-935F23FF21E6}" destId="{9357D517-D877-4249-ADB4-0B0ABF03F956}" srcOrd="1" destOrd="0" presId="urn:microsoft.com/office/officeart/2005/8/layout/hierarchy3"/>
    <dgm:cxn modelId="{9E210152-F1DE-4D62-8E24-43FD32F75B02}" type="presParOf" srcId="{7800BCA8-56F7-49BD-BB79-935F23FF21E6}" destId="{8C42D1C4-8EC7-45EF-9631-19D6682212F4}" srcOrd="2" destOrd="0" presId="urn:microsoft.com/office/officeart/2005/8/layout/hierarchy3"/>
    <dgm:cxn modelId="{63C7E444-8826-42FD-B908-C05B998B6680}" type="presParOf" srcId="{7800BCA8-56F7-49BD-BB79-935F23FF21E6}" destId="{642EE39B-BB26-441C-A63D-4F9371ACE88F}" srcOrd="3" destOrd="0" presId="urn:microsoft.com/office/officeart/2005/8/layout/hierarchy3"/>
    <dgm:cxn modelId="{B1122083-852D-4601-9341-F89D4B590F4C}" type="presParOf" srcId="{7800BCA8-56F7-49BD-BB79-935F23FF21E6}" destId="{D0C80C3B-4098-46B3-9419-512BE2299FC2}" srcOrd="4" destOrd="0" presId="urn:microsoft.com/office/officeart/2005/8/layout/hierarchy3"/>
    <dgm:cxn modelId="{87327727-F64B-4FC2-A8EC-3F79D691C3CB}" type="presParOf" srcId="{7800BCA8-56F7-49BD-BB79-935F23FF21E6}" destId="{C2419B5A-134E-4D04-B6C0-BE5EA3054DB2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800E698-F7AC-4CBD-89A0-2D88D7D42805}" type="doc">
      <dgm:prSet loTypeId="urn:microsoft.com/office/officeart/2005/8/layout/hierarchy3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53BFF637-4F0A-4667-9F32-B148B52F34A6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bg-BG" sz="2800" b="1" i="1" cap="none" spc="0" dirty="0" smtClean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Arial Black" panose="020B0A04020102020204" pitchFamily="34" charset="0"/>
            </a:rPr>
            <a:t>                                                                                                                                                                                               </a:t>
          </a:r>
        </a:p>
        <a:p>
          <a:r>
            <a:rPr lang="bg-BG" sz="2800" b="1" i="1" cap="none" spc="0" dirty="0" smtClean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Arial Black" panose="020B0A04020102020204" pitchFamily="34" charset="0"/>
            </a:rPr>
            <a:t>4.  ВЪВЕЖДАНЕ НА ДУАЛНА СИСТЕМА НА ОБУЧЕНИЕ (ДОМИНО 2)</a:t>
          </a:r>
        </a:p>
        <a:p>
          <a:endParaRPr lang="bg-BG" sz="2800" b="1" i="1" cap="none" spc="0" dirty="0">
            <a:ln w="12700">
              <a:solidFill>
                <a:schemeClr val="accent1"/>
              </a:solidFill>
              <a:prstDash val="solid"/>
            </a:ln>
            <a:pattFill prst="pct50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effectLst>
              <a:outerShdw dist="38100" dir="2640000" algn="bl" rotWithShape="0">
                <a:schemeClr val="accent1"/>
              </a:outerShdw>
            </a:effectLst>
            <a:latin typeface="Arial Black" panose="020B0A04020102020204" pitchFamily="34" charset="0"/>
          </a:endParaRPr>
        </a:p>
      </dgm:t>
    </dgm:pt>
    <dgm:pt modelId="{764EA2D8-7EAB-436F-847D-7F5F08BDFE95}" type="parTrans" cxnId="{41068C02-3B74-4D21-9E80-35EFDE57B30D}">
      <dgm:prSet/>
      <dgm:spPr/>
      <dgm:t>
        <a:bodyPr/>
        <a:lstStyle/>
        <a:p>
          <a:endParaRPr lang="bg-BG"/>
        </a:p>
      </dgm:t>
    </dgm:pt>
    <dgm:pt modelId="{98405E45-D450-4ADE-B946-2ADBF6D8CD3A}" type="sibTrans" cxnId="{41068C02-3B74-4D21-9E80-35EFDE57B30D}">
      <dgm:prSet/>
      <dgm:spPr/>
      <dgm:t>
        <a:bodyPr/>
        <a:lstStyle/>
        <a:p>
          <a:endParaRPr lang="bg-BG"/>
        </a:p>
      </dgm:t>
    </dgm:pt>
    <dgm:pt modelId="{C0AA5201-14D1-4B3F-BBD0-9F4447495BB2}">
      <dgm:prSet phldrT="[Text]" custT="1"/>
      <dgm:spPr>
        <a:gradFill rotWithShape="0">
          <a:gsLst>
            <a:gs pos="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</dgm:spPr>
      <dgm:t>
        <a:bodyPr/>
        <a:lstStyle/>
        <a:p>
          <a:pPr algn="ctr"/>
          <a:r>
            <a:rPr lang="bg-BG" sz="2000" i="0" dirty="0" smtClean="0">
              <a:solidFill>
                <a:schemeClr val="bg1"/>
              </a:solidFill>
              <a:latin typeface="Arial Black" panose="020B0A04020102020204" pitchFamily="34" charset="0"/>
            </a:rPr>
            <a:t>Общ размер на БФП по процедурата (в лв.) – </a:t>
          </a:r>
        </a:p>
        <a:p>
          <a:pPr algn="ctr"/>
          <a:r>
            <a:rPr lang="bg-BG" sz="2000" b="1" i="0" dirty="0" smtClean="0">
              <a:solidFill>
                <a:schemeClr val="bg1"/>
              </a:solidFill>
              <a:latin typeface="Arial Black" panose="020B0A04020102020204" pitchFamily="34" charset="0"/>
            </a:rPr>
            <a:t>14 000 000 лв. (октомври 2018 г.)</a:t>
          </a:r>
          <a:r>
            <a:rPr lang="bg-BG" sz="2000" i="0" dirty="0" smtClean="0">
              <a:solidFill>
                <a:schemeClr val="bg1"/>
              </a:solidFill>
              <a:latin typeface="Arial Black" panose="020B0A04020102020204" pitchFamily="34" charset="0"/>
            </a:rPr>
            <a:t>  </a:t>
          </a:r>
          <a:endParaRPr lang="bg-BG" sz="2000" i="0" dirty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F7F13201-8E77-4CAA-BA5D-A010E2690A51}" type="parTrans" cxnId="{6962BAEE-5D0D-4C38-8344-36113BE64AF0}">
      <dgm:prSet/>
      <dgm:spPr/>
      <dgm:t>
        <a:bodyPr/>
        <a:lstStyle/>
        <a:p>
          <a:endParaRPr lang="bg-BG"/>
        </a:p>
      </dgm:t>
    </dgm:pt>
    <dgm:pt modelId="{C2128D33-66D6-4A30-99A2-CF33E0E08A04}" type="sibTrans" cxnId="{6962BAEE-5D0D-4C38-8344-36113BE64AF0}">
      <dgm:prSet/>
      <dgm:spPr/>
      <dgm:t>
        <a:bodyPr/>
        <a:lstStyle/>
        <a:p>
          <a:endParaRPr lang="bg-BG"/>
        </a:p>
      </dgm:t>
    </dgm:pt>
    <dgm:pt modelId="{ADBB3F90-5590-4953-9762-2C69BEDBB2E6}">
      <dgm:prSet phldrT="[Text]" custT="1"/>
      <dgm:spPr>
        <a:gradFill rotWithShape="0">
          <a:gsLst>
            <a:gs pos="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</dgm:spPr>
      <dgm:t>
        <a:bodyPr/>
        <a:lstStyle/>
        <a:p>
          <a:pPr algn="ctr"/>
          <a:r>
            <a:rPr lang="bg-BG" sz="2000" u="none" dirty="0" smtClean="0">
              <a:solidFill>
                <a:schemeClr val="bg1"/>
              </a:solidFill>
              <a:latin typeface="Arial Black" panose="020B0A04020102020204" pitchFamily="34" charset="0"/>
            </a:rPr>
            <a:t>Предоставяне на БФП – </a:t>
          </a:r>
          <a:r>
            <a:rPr lang="bg-BG" sz="2000" dirty="0" smtClean="0">
              <a:latin typeface="Arial Black" panose="020B0A04020102020204" pitchFamily="34" charset="0"/>
            </a:rPr>
            <a:t>чрез подбор на проектни предложения по Раздел II чл. 25, ал. 1, т. 1 от ЗУСЕСИФ и чл. 2, т. 1 от ПМС 162/05.07.2016 г.</a:t>
          </a:r>
          <a:endParaRPr lang="bg-BG" sz="2000" u="none" dirty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249A8937-BDA8-4C8E-884A-DE7692C7CC1A}" type="parTrans" cxnId="{86A2F72E-16D4-4F24-AA08-B62F8842CEF2}">
      <dgm:prSet/>
      <dgm:spPr/>
      <dgm:t>
        <a:bodyPr/>
        <a:lstStyle/>
        <a:p>
          <a:endParaRPr lang="bg-BG"/>
        </a:p>
      </dgm:t>
    </dgm:pt>
    <dgm:pt modelId="{35FD8979-691E-43FF-9699-5D706DBC53F9}" type="sibTrans" cxnId="{86A2F72E-16D4-4F24-AA08-B62F8842CEF2}">
      <dgm:prSet/>
      <dgm:spPr/>
      <dgm:t>
        <a:bodyPr/>
        <a:lstStyle/>
        <a:p>
          <a:endParaRPr lang="bg-BG"/>
        </a:p>
      </dgm:t>
    </dgm:pt>
    <dgm:pt modelId="{9B4F96B7-F457-4992-B962-76B4F2F16991}" type="pres">
      <dgm:prSet presAssocID="{0800E698-F7AC-4CBD-89A0-2D88D7D4280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bg-BG"/>
        </a:p>
      </dgm:t>
    </dgm:pt>
    <dgm:pt modelId="{1217F584-B9DF-434D-B499-918CE1F24511}" type="pres">
      <dgm:prSet presAssocID="{53BFF637-4F0A-4667-9F32-B148B52F34A6}" presName="root" presStyleCnt="0"/>
      <dgm:spPr/>
    </dgm:pt>
    <dgm:pt modelId="{7BC0273C-9F4C-459A-8D71-A063C1DF584D}" type="pres">
      <dgm:prSet presAssocID="{53BFF637-4F0A-4667-9F32-B148B52F34A6}" presName="rootComposite" presStyleCnt="0"/>
      <dgm:spPr/>
    </dgm:pt>
    <dgm:pt modelId="{B6602EC3-7ACD-4262-BE60-352CF4BAA8BE}" type="pres">
      <dgm:prSet presAssocID="{53BFF637-4F0A-4667-9F32-B148B52F34A6}" presName="rootText" presStyleLbl="node1" presStyleIdx="0" presStyleCnt="1" custScaleX="581818" custScaleY="113904" custLinFactNeighborX="-978" custLinFactNeighborY="-23569"/>
      <dgm:spPr/>
      <dgm:t>
        <a:bodyPr/>
        <a:lstStyle/>
        <a:p>
          <a:endParaRPr lang="bg-BG"/>
        </a:p>
      </dgm:t>
    </dgm:pt>
    <dgm:pt modelId="{1C47121A-B70A-4C59-A18F-A6046581DAD7}" type="pres">
      <dgm:prSet presAssocID="{53BFF637-4F0A-4667-9F32-B148B52F34A6}" presName="rootConnector" presStyleLbl="node1" presStyleIdx="0" presStyleCnt="1"/>
      <dgm:spPr/>
      <dgm:t>
        <a:bodyPr/>
        <a:lstStyle/>
        <a:p>
          <a:endParaRPr lang="bg-BG"/>
        </a:p>
      </dgm:t>
    </dgm:pt>
    <dgm:pt modelId="{F9C6CEC4-D052-45AC-955C-D58AFCBCEFBD}" type="pres">
      <dgm:prSet presAssocID="{53BFF637-4F0A-4667-9F32-B148B52F34A6}" presName="childShape" presStyleCnt="0"/>
      <dgm:spPr/>
    </dgm:pt>
    <dgm:pt modelId="{6E49B2DB-09DE-4745-9F12-2192F3FB0454}" type="pres">
      <dgm:prSet presAssocID="{F7F13201-8E77-4CAA-BA5D-A010E2690A51}" presName="Name13" presStyleLbl="parChTrans1D2" presStyleIdx="0" presStyleCnt="2"/>
      <dgm:spPr/>
      <dgm:t>
        <a:bodyPr/>
        <a:lstStyle/>
        <a:p>
          <a:endParaRPr lang="bg-BG"/>
        </a:p>
      </dgm:t>
    </dgm:pt>
    <dgm:pt modelId="{C439BE26-E192-4E2C-8560-8ACF6C8461BD}" type="pres">
      <dgm:prSet presAssocID="{C0AA5201-14D1-4B3F-BBD0-9F4447495BB2}" presName="childText" presStyleLbl="bgAcc1" presStyleIdx="0" presStyleCnt="2" custScaleX="580921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023C9FB6-23B1-45C9-A23A-043EFAF1F328}" type="pres">
      <dgm:prSet presAssocID="{249A8937-BDA8-4C8E-884A-DE7692C7CC1A}" presName="Name13" presStyleLbl="parChTrans1D2" presStyleIdx="1" presStyleCnt="2"/>
      <dgm:spPr/>
      <dgm:t>
        <a:bodyPr/>
        <a:lstStyle/>
        <a:p>
          <a:endParaRPr lang="bg-BG"/>
        </a:p>
      </dgm:t>
    </dgm:pt>
    <dgm:pt modelId="{3FF40696-6D40-41E9-9BF3-A71592C82AA9}" type="pres">
      <dgm:prSet presAssocID="{ADBB3F90-5590-4953-9762-2C69BEDBB2E6}" presName="childText" presStyleLbl="bgAcc1" presStyleIdx="1" presStyleCnt="2" custScaleX="580585" custScaleY="121651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41068C02-3B74-4D21-9E80-35EFDE57B30D}" srcId="{0800E698-F7AC-4CBD-89A0-2D88D7D42805}" destId="{53BFF637-4F0A-4667-9F32-B148B52F34A6}" srcOrd="0" destOrd="0" parTransId="{764EA2D8-7EAB-436F-847D-7F5F08BDFE95}" sibTransId="{98405E45-D450-4ADE-B946-2ADBF6D8CD3A}"/>
    <dgm:cxn modelId="{D8498010-AB68-4953-93F6-7C03FC6D1530}" type="presOf" srcId="{53BFF637-4F0A-4667-9F32-B148B52F34A6}" destId="{1C47121A-B70A-4C59-A18F-A6046581DAD7}" srcOrd="1" destOrd="0" presId="urn:microsoft.com/office/officeart/2005/8/layout/hierarchy3"/>
    <dgm:cxn modelId="{90B17D35-73F6-43B4-9FDE-2CD8F8AC1809}" type="presOf" srcId="{249A8937-BDA8-4C8E-884A-DE7692C7CC1A}" destId="{023C9FB6-23B1-45C9-A23A-043EFAF1F328}" srcOrd="0" destOrd="0" presId="urn:microsoft.com/office/officeart/2005/8/layout/hierarchy3"/>
    <dgm:cxn modelId="{6CB4C24D-2C23-4F15-995A-657A322C55EE}" type="presOf" srcId="{ADBB3F90-5590-4953-9762-2C69BEDBB2E6}" destId="{3FF40696-6D40-41E9-9BF3-A71592C82AA9}" srcOrd="0" destOrd="0" presId="urn:microsoft.com/office/officeart/2005/8/layout/hierarchy3"/>
    <dgm:cxn modelId="{6962BAEE-5D0D-4C38-8344-36113BE64AF0}" srcId="{53BFF637-4F0A-4667-9F32-B148B52F34A6}" destId="{C0AA5201-14D1-4B3F-BBD0-9F4447495BB2}" srcOrd="0" destOrd="0" parTransId="{F7F13201-8E77-4CAA-BA5D-A010E2690A51}" sibTransId="{C2128D33-66D6-4A30-99A2-CF33E0E08A04}"/>
    <dgm:cxn modelId="{BAEEEE84-8D60-4F83-BABC-E907589A738F}" type="presOf" srcId="{0800E698-F7AC-4CBD-89A0-2D88D7D42805}" destId="{9B4F96B7-F457-4992-B962-76B4F2F16991}" srcOrd="0" destOrd="0" presId="urn:microsoft.com/office/officeart/2005/8/layout/hierarchy3"/>
    <dgm:cxn modelId="{EFE10467-C0FF-4E21-A3B6-A5B2C101E045}" type="presOf" srcId="{F7F13201-8E77-4CAA-BA5D-A010E2690A51}" destId="{6E49B2DB-09DE-4745-9F12-2192F3FB0454}" srcOrd="0" destOrd="0" presId="urn:microsoft.com/office/officeart/2005/8/layout/hierarchy3"/>
    <dgm:cxn modelId="{06651A9C-AF4C-4B7B-8B27-6C2013184CAF}" type="presOf" srcId="{C0AA5201-14D1-4B3F-BBD0-9F4447495BB2}" destId="{C439BE26-E192-4E2C-8560-8ACF6C8461BD}" srcOrd="0" destOrd="0" presId="urn:microsoft.com/office/officeart/2005/8/layout/hierarchy3"/>
    <dgm:cxn modelId="{86A2F72E-16D4-4F24-AA08-B62F8842CEF2}" srcId="{53BFF637-4F0A-4667-9F32-B148B52F34A6}" destId="{ADBB3F90-5590-4953-9762-2C69BEDBB2E6}" srcOrd="1" destOrd="0" parTransId="{249A8937-BDA8-4C8E-884A-DE7692C7CC1A}" sibTransId="{35FD8979-691E-43FF-9699-5D706DBC53F9}"/>
    <dgm:cxn modelId="{C5B0C944-9CFA-47D3-AFC7-DCEBB8DEB11A}" type="presOf" srcId="{53BFF637-4F0A-4667-9F32-B148B52F34A6}" destId="{B6602EC3-7ACD-4262-BE60-352CF4BAA8BE}" srcOrd="0" destOrd="0" presId="urn:microsoft.com/office/officeart/2005/8/layout/hierarchy3"/>
    <dgm:cxn modelId="{2196F405-B8C6-449A-8C0E-A3968CE6A0C0}" type="presParOf" srcId="{9B4F96B7-F457-4992-B962-76B4F2F16991}" destId="{1217F584-B9DF-434D-B499-918CE1F24511}" srcOrd="0" destOrd="0" presId="urn:microsoft.com/office/officeart/2005/8/layout/hierarchy3"/>
    <dgm:cxn modelId="{0A6B6F35-88AC-43A2-BDA0-3FFFAF4360EA}" type="presParOf" srcId="{1217F584-B9DF-434D-B499-918CE1F24511}" destId="{7BC0273C-9F4C-459A-8D71-A063C1DF584D}" srcOrd="0" destOrd="0" presId="urn:microsoft.com/office/officeart/2005/8/layout/hierarchy3"/>
    <dgm:cxn modelId="{90DF303F-C91E-4B57-96E5-D8800A203A89}" type="presParOf" srcId="{7BC0273C-9F4C-459A-8D71-A063C1DF584D}" destId="{B6602EC3-7ACD-4262-BE60-352CF4BAA8BE}" srcOrd="0" destOrd="0" presId="urn:microsoft.com/office/officeart/2005/8/layout/hierarchy3"/>
    <dgm:cxn modelId="{4FD5FC63-5C3E-40F1-A464-27A666ECB4C2}" type="presParOf" srcId="{7BC0273C-9F4C-459A-8D71-A063C1DF584D}" destId="{1C47121A-B70A-4C59-A18F-A6046581DAD7}" srcOrd="1" destOrd="0" presId="urn:microsoft.com/office/officeart/2005/8/layout/hierarchy3"/>
    <dgm:cxn modelId="{DEDC539C-D572-4348-AADA-99752B360174}" type="presParOf" srcId="{1217F584-B9DF-434D-B499-918CE1F24511}" destId="{F9C6CEC4-D052-45AC-955C-D58AFCBCEFBD}" srcOrd="1" destOrd="0" presId="urn:microsoft.com/office/officeart/2005/8/layout/hierarchy3"/>
    <dgm:cxn modelId="{9DBB1D49-4CD6-4E8C-AE88-B396A1839282}" type="presParOf" srcId="{F9C6CEC4-D052-45AC-955C-D58AFCBCEFBD}" destId="{6E49B2DB-09DE-4745-9F12-2192F3FB0454}" srcOrd="0" destOrd="0" presId="urn:microsoft.com/office/officeart/2005/8/layout/hierarchy3"/>
    <dgm:cxn modelId="{41263FDA-C98D-41D9-9DA5-F27653F69032}" type="presParOf" srcId="{F9C6CEC4-D052-45AC-955C-D58AFCBCEFBD}" destId="{C439BE26-E192-4E2C-8560-8ACF6C8461BD}" srcOrd="1" destOrd="0" presId="urn:microsoft.com/office/officeart/2005/8/layout/hierarchy3"/>
    <dgm:cxn modelId="{04B01ACB-1A84-4CB4-A4A9-63F9C4344E19}" type="presParOf" srcId="{F9C6CEC4-D052-45AC-955C-D58AFCBCEFBD}" destId="{023C9FB6-23B1-45C9-A23A-043EFAF1F328}" srcOrd="2" destOrd="0" presId="urn:microsoft.com/office/officeart/2005/8/layout/hierarchy3"/>
    <dgm:cxn modelId="{B289962B-134B-4716-8E75-47FEFA1341E0}" type="presParOf" srcId="{F9C6CEC4-D052-45AC-955C-D58AFCBCEFBD}" destId="{3FF40696-6D40-41E9-9BF3-A71592C82AA9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800E698-F7AC-4CBD-89A0-2D88D7D42805}" type="doc">
      <dgm:prSet loTypeId="urn:microsoft.com/office/officeart/2005/8/layout/hierarchy3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53BFF637-4F0A-4667-9F32-B148B52F34A6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bg-BG" sz="2800" b="1" i="0" u="none" cap="none" spc="0" dirty="0" smtClean="0">
              <a:ln w="1270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Arial Black" panose="020B0A04020102020204" pitchFamily="34" charset="0"/>
            </a:rPr>
            <a:t>                                                                                                                  </a:t>
          </a:r>
          <a:r>
            <a:rPr lang="bg-BG" sz="2800" b="1" i="1" u="none" cap="none" spc="0" dirty="0" smtClean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Arial Black" panose="020B0A04020102020204" pitchFamily="34" charset="0"/>
            </a:rPr>
            <a:t>5.  ДА РАБОТИМ В БЪЛГАРИЯ</a:t>
          </a:r>
          <a:endParaRPr lang="bg-BG" sz="2800" i="1" u="none" dirty="0" smtClean="0">
            <a:solidFill>
              <a:srgbClr val="002060"/>
            </a:solidFill>
            <a:latin typeface="Arial Black" panose="020B0A04020102020204" pitchFamily="34" charset="0"/>
          </a:endParaRPr>
        </a:p>
        <a:p>
          <a:endParaRPr lang="bg-BG" sz="2800" b="1" i="0" u="none" cap="none" spc="0" dirty="0">
            <a:ln w="12700">
              <a:solidFill>
                <a:schemeClr val="accent1"/>
              </a:solidFill>
              <a:prstDash val="solid"/>
            </a:ln>
            <a:solidFill>
              <a:srgbClr val="002060"/>
            </a:solidFill>
            <a:effectLst>
              <a:outerShdw dist="38100" dir="2640000" algn="bl" rotWithShape="0">
                <a:schemeClr val="accent1"/>
              </a:outerShdw>
            </a:effectLst>
            <a:latin typeface="Arial Black" panose="020B0A04020102020204" pitchFamily="34" charset="0"/>
          </a:endParaRPr>
        </a:p>
      </dgm:t>
    </dgm:pt>
    <dgm:pt modelId="{764EA2D8-7EAB-436F-847D-7F5F08BDFE95}" type="parTrans" cxnId="{41068C02-3B74-4D21-9E80-35EFDE57B30D}">
      <dgm:prSet/>
      <dgm:spPr/>
      <dgm:t>
        <a:bodyPr/>
        <a:lstStyle/>
        <a:p>
          <a:endParaRPr lang="bg-BG"/>
        </a:p>
      </dgm:t>
    </dgm:pt>
    <dgm:pt modelId="{98405E45-D450-4ADE-B946-2ADBF6D8CD3A}" type="sibTrans" cxnId="{41068C02-3B74-4D21-9E80-35EFDE57B30D}">
      <dgm:prSet/>
      <dgm:spPr/>
      <dgm:t>
        <a:bodyPr/>
        <a:lstStyle/>
        <a:p>
          <a:endParaRPr lang="bg-BG"/>
        </a:p>
      </dgm:t>
    </dgm:pt>
    <dgm:pt modelId="{C0AA5201-14D1-4B3F-BBD0-9F4447495BB2}">
      <dgm:prSet phldrT="[Text]" custT="1"/>
      <dgm:spPr>
        <a:gradFill rotWithShape="0">
          <a:gsLst>
            <a:gs pos="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</dgm:spPr>
      <dgm:t>
        <a:bodyPr/>
        <a:lstStyle/>
        <a:p>
          <a:pPr algn="ctr"/>
          <a:r>
            <a:rPr lang="bg-BG" sz="2000" i="0" dirty="0" smtClean="0">
              <a:solidFill>
                <a:schemeClr val="bg1"/>
              </a:solidFill>
              <a:latin typeface="Arial Black" panose="020B0A04020102020204" pitchFamily="34" charset="0"/>
            </a:rPr>
            <a:t>Общ размер на БФП по процедурата (в лв.) – </a:t>
          </a:r>
        </a:p>
        <a:p>
          <a:pPr algn="ctr"/>
          <a:r>
            <a:rPr lang="bg-BG" sz="2000" b="1" i="0" dirty="0" smtClean="0">
              <a:solidFill>
                <a:schemeClr val="bg1"/>
              </a:solidFill>
              <a:latin typeface="Arial Black" panose="020B0A04020102020204" pitchFamily="34" charset="0"/>
            </a:rPr>
            <a:t>2 000 000 лв. (декември 2018 г.)</a:t>
          </a:r>
          <a:r>
            <a:rPr lang="bg-BG" sz="2000" i="0" dirty="0" smtClean="0">
              <a:solidFill>
                <a:schemeClr val="bg1"/>
              </a:solidFill>
              <a:latin typeface="Arial Black" panose="020B0A04020102020204" pitchFamily="34" charset="0"/>
            </a:rPr>
            <a:t>  </a:t>
          </a:r>
          <a:endParaRPr lang="bg-BG" sz="2000" i="0" dirty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F7F13201-8E77-4CAA-BA5D-A010E2690A51}" type="parTrans" cxnId="{6962BAEE-5D0D-4C38-8344-36113BE64AF0}">
      <dgm:prSet/>
      <dgm:spPr/>
      <dgm:t>
        <a:bodyPr/>
        <a:lstStyle/>
        <a:p>
          <a:endParaRPr lang="bg-BG"/>
        </a:p>
      </dgm:t>
    </dgm:pt>
    <dgm:pt modelId="{C2128D33-66D6-4A30-99A2-CF33E0E08A04}" type="sibTrans" cxnId="{6962BAEE-5D0D-4C38-8344-36113BE64AF0}">
      <dgm:prSet/>
      <dgm:spPr/>
      <dgm:t>
        <a:bodyPr/>
        <a:lstStyle/>
        <a:p>
          <a:endParaRPr lang="bg-BG"/>
        </a:p>
      </dgm:t>
    </dgm:pt>
    <dgm:pt modelId="{ADBB3F90-5590-4953-9762-2C69BEDBB2E6}">
      <dgm:prSet phldrT="[Text]" custT="1"/>
      <dgm:spPr>
        <a:gradFill rotWithShape="0">
          <a:gsLst>
            <a:gs pos="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</dgm:spPr>
      <dgm:t>
        <a:bodyPr/>
        <a:lstStyle/>
        <a:p>
          <a:pPr algn="ctr"/>
          <a:r>
            <a:rPr lang="bg-BG" sz="2000" u="none" dirty="0" smtClean="0">
              <a:solidFill>
                <a:schemeClr val="bg1"/>
              </a:solidFill>
              <a:latin typeface="Arial Black" panose="020B0A04020102020204" pitchFamily="34" charset="0"/>
            </a:rPr>
            <a:t>Предоставяне на БФП – д</a:t>
          </a:r>
          <a:r>
            <a:rPr lang="bg-BG" sz="2000" dirty="0" smtClean="0">
              <a:latin typeface="Arial Black" panose="020B0A04020102020204" pitchFamily="34" charset="0"/>
            </a:rPr>
            <a:t>иректно предоставяне на конкретен бенефициент по реда на чл. 25, ал. 1, т. 2 и Глава трета, Раздел III от ЗУСЕСИФ и чл. 2, т. 2 от ПМС 162/05.07.2016 г.</a:t>
          </a:r>
          <a:endParaRPr lang="bg-BG" sz="2000" u="none" dirty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249A8937-BDA8-4C8E-884A-DE7692C7CC1A}" type="parTrans" cxnId="{86A2F72E-16D4-4F24-AA08-B62F8842CEF2}">
      <dgm:prSet/>
      <dgm:spPr/>
      <dgm:t>
        <a:bodyPr/>
        <a:lstStyle/>
        <a:p>
          <a:endParaRPr lang="bg-BG"/>
        </a:p>
      </dgm:t>
    </dgm:pt>
    <dgm:pt modelId="{35FD8979-691E-43FF-9699-5D706DBC53F9}" type="sibTrans" cxnId="{86A2F72E-16D4-4F24-AA08-B62F8842CEF2}">
      <dgm:prSet/>
      <dgm:spPr/>
      <dgm:t>
        <a:bodyPr/>
        <a:lstStyle/>
        <a:p>
          <a:endParaRPr lang="bg-BG"/>
        </a:p>
      </dgm:t>
    </dgm:pt>
    <dgm:pt modelId="{A6CB3498-AAD8-4D90-924F-E6DB743FBFCE}">
      <dgm:prSet phldrT="[Text]" custT="1"/>
      <dgm:spPr>
        <a:gradFill rotWithShape="0">
          <a:gsLst>
            <a:gs pos="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</dgm:spPr>
      <dgm:t>
        <a:bodyPr/>
        <a:lstStyle/>
        <a:p>
          <a:r>
            <a:rPr lang="bg-BG" sz="2000" u="none" dirty="0" smtClean="0">
              <a:latin typeface="Arial Black" panose="020B0A04020102020204" pitchFamily="34" charset="0"/>
            </a:rPr>
            <a:t>Предварителен подбор на концепции на основание чл. 31, ал.1 от Закона за управление на средствата от структурните и инвестиционните фондове.</a:t>
          </a:r>
          <a:endParaRPr lang="bg-BG" sz="2000" i="0" u="none" dirty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F1661DF7-F7B3-4B3E-BECE-40FA0C18D1E2}" type="parTrans" cxnId="{C4E325CA-0A66-4F62-BE49-AE5985ED100A}">
      <dgm:prSet/>
      <dgm:spPr/>
      <dgm:t>
        <a:bodyPr/>
        <a:lstStyle/>
        <a:p>
          <a:endParaRPr lang="bg-BG"/>
        </a:p>
      </dgm:t>
    </dgm:pt>
    <dgm:pt modelId="{0CC6743F-9CCE-469B-A20D-0018630DD407}" type="sibTrans" cxnId="{C4E325CA-0A66-4F62-BE49-AE5985ED100A}">
      <dgm:prSet/>
      <dgm:spPr/>
      <dgm:t>
        <a:bodyPr/>
        <a:lstStyle/>
        <a:p>
          <a:endParaRPr lang="bg-BG"/>
        </a:p>
      </dgm:t>
    </dgm:pt>
    <dgm:pt modelId="{9B4F96B7-F457-4992-B962-76B4F2F16991}" type="pres">
      <dgm:prSet presAssocID="{0800E698-F7AC-4CBD-89A0-2D88D7D4280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bg-BG"/>
        </a:p>
      </dgm:t>
    </dgm:pt>
    <dgm:pt modelId="{1217F584-B9DF-434D-B499-918CE1F24511}" type="pres">
      <dgm:prSet presAssocID="{53BFF637-4F0A-4667-9F32-B148B52F34A6}" presName="root" presStyleCnt="0"/>
      <dgm:spPr/>
    </dgm:pt>
    <dgm:pt modelId="{7BC0273C-9F4C-459A-8D71-A063C1DF584D}" type="pres">
      <dgm:prSet presAssocID="{53BFF637-4F0A-4667-9F32-B148B52F34A6}" presName="rootComposite" presStyleCnt="0"/>
      <dgm:spPr/>
    </dgm:pt>
    <dgm:pt modelId="{B6602EC3-7ACD-4262-BE60-352CF4BAA8BE}" type="pres">
      <dgm:prSet presAssocID="{53BFF637-4F0A-4667-9F32-B148B52F34A6}" presName="rootText" presStyleLbl="node1" presStyleIdx="0" presStyleCnt="1" custScaleX="581818" custScaleY="115489" custLinFactNeighborX="-978" custLinFactNeighborY="-5923"/>
      <dgm:spPr/>
      <dgm:t>
        <a:bodyPr/>
        <a:lstStyle/>
        <a:p>
          <a:endParaRPr lang="bg-BG"/>
        </a:p>
      </dgm:t>
    </dgm:pt>
    <dgm:pt modelId="{1C47121A-B70A-4C59-A18F-A6046581DAD7}" type="pres">
      <dgm:prSet presAssocID="{53BFF637-4F0A-4667-9F32-B148B52F34A6}" presName="rootConnector" presStyleLbl="node1" presStyleIdx="0" presStyleCnt="1"/>
      <dgm:spPr/>
      <dgm:t>
        <a:bodyPr/>
        <a:lstStyle/>
        <a:p>
          <a:endParaRPr lang="bg-BG"/>
        </a:p>
      </dgm:t>
    </dgm:pt>
    <dgm:pt modelId="{F9C6CEC4-D052-45AC-955C-D58AFCBCEFBD}" type="pres">
      <dgm:prSet presAssocID="{53BFF637-4F0A-4667-9F32-B148B52F34A6}" presName="childShape" presStyleCnt="0"/>
      <dgm:spPr/>
    </dgm:pt>
    <dgm:pt modelId="{6E49B2DB-09DE-4745-9F12-2192F3FB0454}" type="pres">
      <dgm:prSet presAssocID="{F7F13201-8E77-4CAA-BA5D-A010E2690A51}" presName="Name13" presStyleLbl="parChTrans1D2" presStyleIdx="0" presStyleCnt="3"/>
      <dgm:spPr/>
      <dgm:t>
        <a:bodyPr/>
        <a:lstStyle/>
        <a:p>
          <a:endParaRPr lang="bg-BG"/>
        </a:p>
      </dgm:t>
    </dgm:pt>
    <dgm:pt modelId="{C439BE26-E192-4E2C-8560-8ACF6C8461BD}" type="pres">
      <dgm:prSet presAssocID="{C0AA5201-14D1-4B3F-BBD0-9F4447495BB2}" presName="childText" presStyleLbl="bgAcc1" presStyleIdx="0" presStyleCnt="3" custScaleX="580921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F836F1AF-B4CA-4B75-8F44-24C63AA7E221}" type="pres">
      <dgm:prSet presAssocID="{F1661DF7-F7B3-4B3E-BECE-40FA0C18D1E2}" presName="Name13" presStyleLbl="parChTrans1D2" presStyleIdx="1" presStyleCnt="3"/>
      <dgm:spPr/>
      <dgm:t>
        <a:bodyPr/>
        <a:lstStyle/>
        <a:p>
          <a:endParaRPr lang="bg-BG"/>
        </a:p>
      </dgm:t>
    </dgm:pt>
    <dgm:pt modelId="{B9AA992B-43EB-4372-97F2-6568DB2A8EE2}" type="pres">
      <dgm:prSet presAssocID="{A6CB3498-AAD8-4D90-924F-E6DB743FBFCE}" presName="childText" presStyleLbl="bgAcc1" presStyleIdx="1" presStyleCnt="3" custScaleX="580921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023C9FB6-23B1-45C9-A23A-043EFAF1F328}" type="pres">
      <dgm:prSet presAssocID="{249A8937-BDA8-4C8E-884A-DE7692C7CC1A}" presName="Name13" presStyleLbl="parChTrans1D2" presStyleIdx="2" presStyleCnt="3"/>
      <dgm:spPr/>
      <dgm:t>
        <a:bodyPr/>
        <a:lstStyle/>
        <a:p>
          <a:endParaRPr lang="bg-BG"/>
        </a:p>
      </dgm:t>
    </dgm:pt>
    <dgm:pt modelId="{3FF40696-6D40-41E9-9BF3-A71592C82AA9}" type="pres">
      <dgm:prSet presAssocID="{ADBB3F90-5590-4953-9762-2C69BEDBB2E6}" presName="childText" presStyleLbl="bgAcc1" presStyleIdx="2" presStyleCnt="3" custScaleX="580585" custScaleY="121651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41068C02-3B74-4D21-9E80-35EFDE57B30D}" srcId="{0800E698-F7AC-4CBD-89A0-2D88D7D42805}" destId="{53BFF637-4F0A-4667-9F32-B148B52F34A6}" srcOrd="0" destOrd="0" parTransId="{764EA2D8-7EAB-436F-847D-7F5F08BDFE95}" sibTransId="{98405E45-D450-4ADE-B946-2ADBF6D8CD3A}"/>
    <dgm:cxn modelId="{4B43AEA6-ABA6-4AAC-9499-730B090EF10D}" type="presOf" srcId="{F7F13201-8E77-4CAA-BA5D-A010E2690A51}" destId="{6E49B2DB-09DE-4745-9F12-2192F3FB0454}" srcOrd="0" destOrd="0" presId="urn:microsoft.com/office/officeart/2005/8/layout/hierarchy3"/>
    <dgm:cxn modelId="{B7FCC9AC-679A-43B6-920C-B3F5489A6C2A}" type="presOf" srcId="{53BFF637-4F0A-4667-9F32-B148B52F34A6}" destId="{B6602EC3-7ACD-4262-BE60-352CF4BAA8BE}" srcOrd="0" destOrd="0" presId="urn:microsoft.com/office/officeart/2005/8/layout/hierarchy3"/>
    <dgm:cxn modelId="{AECE3A8D-8542-4EFA-8BBB-38CF2221C727}" type="presOf" srcId="{53BFF637-4F0A-4667-9F32-B148B52F34A6}" destId="{1C47121A-B70A-4C59-A18F-A6046581DAD7}" srcOrd="1" destOrd="0" presId="urn:microsoft.com/office/officeart/2005/8/layout/hierarchy3"/>
    <dgm:cxn modelId="{A5F34CAE-9B9E-44F1-A59E-D81E7C8EB9F4}" type="presOf" srcId="{0800E698-F7AC-4CBD-89A0-2D88D7D42805}" destId="{9B4F96B7-F457-4992-B962-76B4F2F16991}" srcOrd="0" destOrd="0" presId="urn:microsoft.com/office/officeart/2005/8/layout/hierarchy3"/>
    <dgm:cxn modelId="{20CCB523-75D2-4197-A218-E23460F12BF1}" type="presOf" srcId="{A6CB3498-AAD8-4D90-924F-E6DB743FBFCE}" destId="{B9AA992B-43EB-4372-97F2-6568DB2A8EE2}" srcOrd="0" destOrd="0" presId="urn:microsoft.com/office/officeart/2005/8/layout/hierarchy3"/>
    <dgm:cxn modelId="{6962BAEE-5D0D-4C38-8344-36113BE64AF0}" srcId="{53BFF637-4F0A-4667-9F32-B148B52F34A6}" destId="{C0AA5201-14D1-4B3F-BBD0-9F4447495BB2}" srcOrd="0" destOrd="0" parTransId="{F7F13201-8E77-4CAA-BA5D-A010E2690A51}" sibTransId="{C2128D33-66D6-4A30-99A2-CF33E0E08A04}"/>
    <dgm:cxn modelId="{E2FEE394-6661-4517-B793-13482CC00E9B}" type="presOf" srcId="{249A8937-BDA8-4C8E-884A-DE7692C7CC1A}" destId="{023C9FB6-23B1-45C9-A23A-043EFAF1F328}" srcOrd="0" destOrd="0" presId="urn:microsoft.com/office/officeart/2005/8/layout/hierarchy3"/>
    <dgm:cxn modelId="{52E52662-7042-4843-A36B-0638FB0020FA}" type="presOf" srcId="{F1661DF7-F7B3-4B3E-BECE-40FA0C18D1E2}" destId="{F836F1AF-B4CA-4B75-8F44-24C63AA7E221}" srcOrd="0" destOrd="0" presId="urn:microsoft.com/office/officeart/2005/8/layout/hierarchy3"/>
    <dgm:cxn modelId="{C4E325CA-0A66-4F62-BE49-AE5985ED100A}" srcId="{53BFF637-4F0A-4667-9F32-B148B52F34A6}" destId="{A6CB3498-AAD8-4D90-924F-E6DB743FBFCE}" srcOrd="1" destOrd="0" parTransId="{F1661DF7-F7B3-4B3E-BECE-40FA0C18D1E2}" sibTransId="{0CC6743F-9CCE-469B-A20D-0018630DD407}"/>
    <dgm:cxn modelId="{64C24F26-1623-46CF-A394-799ECA08E60D}" type="presOf" srcId="{C0AA5201-14D1-4B3F-BBD0-9F4447495BB2}" destId="{C439BE26-E192-4E2C-8560-8ACF6C8461BD}" srcOrd="0" destOrd="0" presId="urn:microsoft.com/office/officeart/2005/8/layout/hierarchy3"/>
    <dgm:cxn modelId="{86A2F72E-16D4-4F24-AA08-B62F8842CEF2}" srcId="{53BFF637-4F0A-4667-9F32-B148B52F34A6}" destId="{ADBB3F90-5590-4953-9762-2C69BEDBB2E6}" srcOrd="2" destOrd="0" parTransId="{249A8937-BDA8-4C8E-884A-DE7692C7CC1A}" sibTransId="{35FD8979-691E-43FF-9699-5D706DBC53F9}"/>
    <dgm:cxn modelId="{7A781EFC-A076-4841-AB2A-C781604F0D8E}" type="presOf" srcId="{ADBB3F90-5590-4953-9762-2C69BEDBB2E6}" destId="{3FF40696-6D40-41E9-9BF3-A71592C82AA9}" srcOrd="0" destOrd="0" presId="urn:microsoft.com/office/officeart/2005/8/layout/hierarchy3"/>
    <dgm:cxn modelId="{7FC71390-3D0C-4458-A9BF-BAC4FAD34AE1}" type="presParOf" srcId="{9B4F96B7-F457-4992-B962-76B4F2F16991}" destId="{1217F584-B9DF-434D-B499-918CE1F24511}" srcOrd="0" destOrd="0" presId="urn:microsoft.com/office/officeart/2005/8/layout/hierarchy3"/>
    <dgm:cxn modelId="{FCEEB15A-ED41-42E2-B0B7-0B33520E8E84}" type="presParOf" srcId="{1217F584-B9DF-434D-B499-918CE1F24511}" destId="{7BC0273C-9F4C-459A-8D71-A063C1DF584D}" srcOrd="0" destOrd="0" presId="urn:microsoft.com/office/officeart/2005/8/layout/hierarchy3"/>
    <dgm:cxn modelId="{25370BA6-6131-4EE9-B746-FF33E947A441}" type="presParOf" srcId="{7BC0273C-9F4C-459A-8D71-A063C1DF584D}" destId="{B6602EC3-7ACD-4262-BE60-352CF4BAA8BE}" srcOrd="0" destOrd="0" presId="urn:microsoft.com/office/officeart/2005/8/layout/hierarchy3"/>
    <dgm:cxn modelId="{6F0E2CB8-F96A-47FE-AEEF-BEF33D14B011}" type="presParOf" srcId="{7BC0273C-9F4C-459A-8D71-A063C1DF584D}" destId="{1C47121A-B70A-4C59-A18F-A6046581DAD7}" srcOrd="1" destOrd="0" presId="urn:microsoft.com/office/officeart/2005/8/layout/hierarchy3"/>
    <dgm:cxn modelId="{056C35A6-13F3-4DD5-9DB2-5D66BAB68B68}" type="presParOf" srcId="{1217F584-B9DF-434D-B499-918CE1F24511}" destId="{F9C6CEC4-D052-45AC-955C-D58AFCBCEFBD}" srcOrd="1" destOrd="0" presId="urn:microsoft.com/office/officeart/2005/8/layout/hierarchy3"/>
    <dgm:cxn modelId="{055DAA15-174D-45CD-930F-31EAB95C7F97}" type="presParOf" srcId="{F9C6CEC4-D052-45AC-955C-D58AFCBCEFBD}" destId="{6E49B2DB-09DE-4745-9F12-2192F3FB0454}" srcOrd="0" destOrd="0" presId="urn:microsoft.com/office/officeart/2005/8/layout/hierarchy3"/>
    <dgm:cxn modelId="{5AA639BC-D569-459C-A632-866456C62709}" type="presParOf" srcId="{F9C6CEC4-D052-45AC-955C-D58AFCBCEFBD}" destId="{C439BE26-E192-4E2C-8560-8ACF6C8461BD}" srcOrd="1" destOrd="0" presId="urn:microsoft.com/office/officeart/2005/8/layout/hierarchy3"/>
    <dgm:cxn modelId="{9263A23A-4DB4-45B3-BE84-DD8B9AD3AEE7}" type="presParOf" srcId="{F9C6CEC4-D052-45AC-955C-D58AFCBCEFBD}" destId="{F836F1AF-B4CA-4B75-8F44-24C63AA7E221}" srcOrd="2" destOrd="0" presId="urn:microsoft.com/office/officeart/2005/8/layout/hierarchy3"/>
    <dgm:cxn modelId="{95745AB7-ACF5-4582-BA6B-98EF7929CE05}" type="presParOf" srcId="{F9C6CEC4-D052-45AC-955C-D58AFCBCEFBD}" destId="{B9AA992B-43EB-4372-97F2-6568DB2A8EE2}" srcOrd="3" destOrd="0" presId="urn:microsoft.com/office/officeart/2005/8/layout/hierarchy3"/>
    <dgm:cxn modelId="{2A45095A-3F61-4535-BEE1-8BCFB8608CEA}" type="presParOf" srcId="{F9C6CEC4-D052-45AC-955C-D58AFCBCEFBD}" destId="{023C9FB6-23B1-45C9-A23A-043EFAF1F328}" srcOrd="4" destOrd="0" presId="urn:microsoft.com/office/officeart/2005/8/layout/hierarchy3"/>
    <dgm:cxn modelId="{515E603E-6ABB-4904-AB77-B17A3FD2C9EC}" type="presParOf" srcId="{F9C6CEC4-D052-45AC-955C-D58AFCBCEFBD}" destId="{3FF40696-6D40-41E9-9BF3-A71592C82AA9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800E698-F7AC-4CBD-89A0-2D88D7D42805}" type="doc">
      <dgm:prSet loTypeId="urn:microsoft.com/office/officeart/2005/8/layout/hierarchy3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53BFF637-4F0A-4667-9F32-B148B52F34A6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bg-BG" sz="2400" b="1" i="1" cap="none" spc="0" dirty="0" smtClean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Arial Black" panose="020B0A04020102020204" pitchFamily="34" charset="0"/>
            </a:rPr>
            <a:t>6. АДАПТИРАНЕ НА СИСТЕМИТЕ ЗА СРЕДНО ПРОФЕСИОНАЛНО И ВИСШЕ ОБРАЗОВАНИЕ СПРЯМО ИЗИСКВАНИЯТА НА ПАЗАРА НА ТРУДА В БЪЛГАРИЯ </a:t>
          </a:r>
          <a:endParaRPr lang="bg-BG" sz="2400" b="1" cap="none" spc="0" dirty="0">
            <a:ln w="12700">
              <a:solidFill>
                <a:schemeClr val="accent1"/>
              </a:solidFill>
              <a:prstDash val="solid"/>
            </a:ln>
            <a:pattFill prst="pct50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effectLst>
              <a:outerShdw dist="38100" dir="2640000" algn="bl" rotWithShape="0">
                <a:schemeClr val="accent1"/>
              </a:outerShdw>
            </a:effectLst>
            <a:latin typeface="Arial Black" panose="020B0A04020102020204" pitchFamily="34" charset="0"/>
          </a:endParaRPr>
        </a:p>
      </dgm:t>
    </dgm:pt>
    <dgm:pt modelId="{764EA2D8-7EAB-436F-847D-7F5F08BDFE95}" type="parTrans" cxnId="{41068C02-3B74-4D21-9E80-35EFDE57B30D}">
      <dgm:prSet/>
      <dgm:spPr/>
      <dgm:t>
        <a:bodyPr/>
        <a:lstStyle/>
        <a:p>
          <a:endParaRPr lang="bg-BG"/>
        </a:p>
      </dgm:t>
    </dgm:pt>
    <dgm:pt modelId="{98405E45-D450-4ADE-B946-2ADBF6D8CD3A}" type="sibTrans" cxnId="{41068C02-3B74-4D21-9E80-35EFDE57B30D}">
      <dgm:prSet/>
      <dgm:spPr/>
      <dgm:t>
        <a:bodyPr/>
        <a:lstStyle/>
        <a:p>
          <a:endParaRPr lang="bg-BG"/>
        </a:p>
      </dgm:t>
    </dgm:pt>
    <dgm:pt modelId="{C0AA5201-14D1-4B3F-BBD0-9F4447495BB2}">
      <dgm:prSet phldrT="[Text]" custT="1"/>
      <dgm:spPr>
        <a:gradFill rotWithShape="0">
          <a:gsLst>
            <a:gs pos="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</dgm:spPr>
      <dgm:t>
        <a:bodyPr/>
        <a:lstStyle/>
        <a:p>
          <a:pPr algn="ctr"/>
          <a:r>
            <a:rPr lang="bg-BG" sz="2000" dirty="0" smtClean="0">
              <a:latin typeface="Arial Black" panose="020B0A04020102020204" pitchFamily="34" charset="0"/>
            </a:rPr>
            <a:t>Общ размер на БФП по процедурата (в лв.) – </a:t>
          </a:r>
        </a:p>
        <a:p>
          <a:pPr algn="ctr"/>
          <a:r>
            <a:rPr lang="bg-BG" sz="2000" b="1" i="0" dirty="0" smtClean="0">
              <a:latin typeface="Arial Black" panose="020B0A04020102020204" pitchFamily="34" charset="0"/>
            </a:rPr>
            <a:t>2 000 000 лв. (декември 2018 г.)</a:t>
          </a:r>
          <a:endParaRPr lang="bg-BG" sz="2000" i="0" dirty="0">
            <a:latin typeface="Arial Black" panose="020B0A04020102020204" pitchFamily="34" charset="0"/>
          </a:endParaRPr>
        </a:p>
      </dgm:t>
    </dgm:pt>
    <dgm:pt modelId="{F7F13201-8E77-4CAA-BA5D-A010E2690A51}" type="parTrans" cxnId="{6962BAEE-5D0D-4C38-8344-36113BE64AF0}">
      <dgm:prSet/>
      <dgm:spPr/>
      <dgm:t>
        <a:bodyPr/>
        <a:lstStyle/>
        <a:p>
          <a:endParaRPr lang="bg-BG"/>
        </a:p>
      </dgm:t>
    </dgm:pt>
    <dgm:pt modelId="{C2128D33-66D6-4A30-99A2-CF33E0E08A04}" type="sibTrans" cxnId="{6962BAEE-5D0D-4C38-8344-36113BE64AF0}">
      <dgm:prSet/>
      <dgm:spPr/>
      <dgm:t>
        <a:bodyPr/>
        <a:lstStyle/>
        <a:p>
          <a:endParaRPr lang="bg-BG"/>
        </a:p>
      </dgm:t>
    </dgm:pt>
    <dgm:pt modelId="{ADBB3F90-5590-4953-9762-2C69BEDBB2E6}">
      <dgm:prSet phldrT="[Text]" custT="1"/>
      <dgm:spPr>
        <a:gradFill rotWithShape="0">
          <a:gsLst>
            <a:gs pos="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</dgm:spPr>
      <dgm:t>
        <a:bodyPr/>
        <a:lstStyle/>
        <a:p>
          <a:pPr algn="ctr"/>
          <a:r>
            <a:rPr lang="bg-BG" sz="2000" dirty="0" smtClean="0">
              <a:latin typeface="Arial Black" panose="020B0A04020102020204" pitchFamily="34" charset="0"/>
            </a:rPr>
            <a:t>Предоставяне на БФП – чрез директно предоставяне на конкретен бенефициент по чл. 2, т. 2 от ПМС 162 от 2016 г.</a:t>
          </a:r>
          <a:endParaRPr lang="bg-BG" sz="2000" dirty="0">
            <a:latin typeface="Arial Black" panose="020B0A04020102020204" pitchFamily="34" charset="0"/>
          </a:endParaRPr>
        </a:p>
      </dgm:t>
    </dgm:pt>
    <dgm:pt modelId="{249A8937-BDA8-4C8E-884A-DE7692C7CC1A}" type="parTrans" cxnId="{86A2F72E-16D4-4F24-AA08-B62F8842CEF2}">
      <dgm:prSet/>
      <dgm:spPr/>
      <dgm:t>
        <a:bodyPr/>
        <a:lstStyle/>
        <a:p>
          <a:endParaRPr lang="bg-BG"/>
        </a:p>
      </dgm:t>
    </dgm:pt>
    <dgm:pt modelId="{35FD8979-691E-43FF-9699-5D706DBC53F9}" type="sibTrans" cxnId="{86A2F72E-16D4-4F24-AA08-B62F8842CEF2}">
      <dgm:prSet/>
      <dgm:spPr/>
      <dgm:t>
        <a:bodyPr/>
        <a:lstStyle/>
        <a:p>
          <a:endParaRPr lang="bg-BG"/>
        </a:p>
      </dgm:t>
    </dgm:pt>
    <dgm:pt modelId="{9B4F96B7-F457-4992-B962-76B4F2F16991}" type="pres">
      <dgm:prSet presAssocID="{0800E698-F7AC-4CBD-89A0-2D88D7D4280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bg-BG"/>
        </a:p>
      </dgm:t>
    </dgm:pt>
    <dgm:pt modelId="{1217F584-B9DF-434D-B499-918CE1F24511}" type="pres">
      <dgm:prSet presAssocID="{53BFF637-4F0A-4667-9F32-B148B52F34A6}" presName="root" presStyleCnt="0"/>
      <dgm:spPr/>
    </dgm:pt>
    <dgm:pt modelId="{7BC0273C-9F4C-459A-8D71-A063C1DF584D}" type="pres">
      <dgm:prSet presAssocID="{53BFF637-4F0A-4667-9F32-B148B52F34A6}" presName="rootComposite" presStyleCnt="0"/>
      <dgm:spPr/>
    </dgm:pt>
    <dgm:pt modelId="{B6602EC3-7ACD-4262-BE60-352CF4BAA8BE}" type="pres">
      <dgm:prSet presAssocID="{53BFF637-4F0A-4667-9F32-B148B52F34A6}" presName="rootText" presStyleLbl="node1" presStyleIdx="0" presStyleCnt="1" custScaleX="581818" custScaleY="161648" custLinFactNeighborX="0" custLinFactNeighborY="-5100"/>
      <dgm:spPr/>
      <dgm:t>
        <a:bodyPr/>
        <a:lstStyle/>
        <a:p>
          <a:endParaRPr lang="bg-BG"/>
        </a:p>
      </dgm:t>
    </dgm:pt>
    <dgm:pt modelId="{1C47121A-B70A-4C59-A18F-A6046581DAD7}" type="pres">
      <dgm:prSet presAssocID="{53BFF637-4F0A-4667-9F32-B148B52F34A6}" presName="rootConnector" presStyleLbl="node1" presStyleIdx="0" presStyleCnt="1"/>
      <dgm:spPr/>
      <dgm:t>
        <a:bodyPr/>
        <a:lstStyle/>
        <a:p>
          <a:endParaRPr lang="bg-BG"/>
        </a:p>
      </dgm:t>
    </dgm:pt>
    <dgm:pt modelId="{F9C6CEC4-D052-45AC-955C-D58AFCBCEFBD}" type="pres">
      <dgm:prSet presAssocID="{53BFF637-4F0A-4667-9F32-B148B52F34A6}" presName="childShape" presStyleCnt="0"/>
      <dgm:spPr/>
    </dgm:pt>
    <dgm:pt modelId="{6E49B2DB-09DE-4745-9F12-2192F3FB0454}" type="pres">
      <dgm:prSet presAssocID="{F7F13201-8E77-4CAA-BA5D-A010E2690A51}" presName="Name13" presStyleLbl="parChTrans1D2" presStyleIdx="0" presStyleCnt="2"/>
      <dgm:spPr/>
      <dgm:t>
        <a:bodyPr/>
        <a:lstStyle/>
        <a:p>
          <a:endParaRPr lang="bg-BG"/>
        </a:p>
      </dgm:t>
    </dgm:pt>
    <dgm:pt modelId="{C439BE26-E192-4E2C-8560-8ACF6C8461BD}" type="pres">
      <dgm:prSet presAssocID="{C0AA5201-14D1-4B3F-BBD0-9F4447495BB2}" presName="childText" presStyleLbl="bgAcc1" presStyleIdx="0" presStyleCnt="2" custScaleX="580921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023C9FB6-23B1-45C9-A23A-043EFAF1F328}" type="pres">
      <dgm:prSet presAssocID="{249A8937-BDA8-4C8E-884A-DE7692C7CC1A}" presName="Name13" presStyleLbl="parChTrans1D2" presStyleIdx="1" presStyleCnt="2"/>
      <dgm:spPr/>
      <dgm:t>
        <a:bodyPr/>
        <a:lstStyle/>
        <a:p>
          <a:endParaRPr lang="bg-BG"/>
        </a:p>
      </dgm:t>
    </dgm:pt>
    <dgm:pt modelId="{3FF40696-6D40-41E9-9BF3-A71592C82AA9}" type="pres">
      <dgm:prSet presAssocID="{ADBB3F90-5590-4953-9762-2C69BEDBB2E6}" presName="childText" presStyleLbl="bgAcc1" presStyleIdx="1" presStyleCnt="2" custScaleX="580585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41068C02-3B74-4D21-9E80-35EFDE57B30D}" srcId="{0800E698-F7AC-4CBD-89A0-2D88D7D42805}" destId="{53BFF637-4F0A-4667-9F32-B148B52F34A6}" srcOrd="0" destOrd="0" parTransId="{764EA2D8-7EAB-436F-847D-7F5F08BDFE95}" sibTransId="{98405E45-D450-4ADE-B946-2ADBF6D8CD3A}"/>
    <dgm:cxn modelId="{FD0FC3FB-1F9D-4B5D-9E47-1415173D6BB0}" type="presOf" srcId="{F7F13201-8E77-4CAA-BA5D-A010E2690A51}" destId="{6E49B2DB-09DE-4745-9F12-2192F3FB0454}" srcOrd="0" destOrd="0" presId="urn:microsoft.com/office/officeart/2005/8/layout/hierarchy3"/>
    <dgm:cxn modelId="{AE7F111A-E6C0-4D41-8B9A-4758BFE74026}" type="presOf" srcId="{53BFF637-4F0A-4667-9F32-B148B52F34A6}" destId="{B6602EC3-7ACD-4262-BE60-352CF4BAA8BE}" srcOrd="0" destOrd="0" presId="urn:microsoft.com/office/officeart/2005/8/layout/hierarchy3"/>
    <dgm:cxn modelId="{6962BAEE-5D0D-4C38-8344-36113BE64AF0}" srcId="{53BFF637-4F0A-4667-9F32-B148B52F34A6}" destId="{C0AA5201-14D1-4B3F-BBD0-9F4447495BB2}" srcOrd="0" destOrd="0" parTransId="{F7F13201-8E77-4CAA-BA5D-A010E2690A51}" sibTransId="{C2128D33-66D6-4A30-99A2-CF33E0E08A04}"/>
    <dgm:cxn modelId="{ACA9E6C2-4EB2-4038-9CC4-77C8D4A7F98B}" type="presOf" srcId="{0800E698-F7AC-4CBD-89A0-2D88D7D42805}" destId="{9B4F96B7-F457-4992-B962-76B4F2F16991}" srcOrd="0" destOrd="0" presId="urn:microsoft.com/office/officeart/2005/8/layout/hierarchy3"/>
    <dgm:cxn modelId="{58A99D17-5AFE-4E40-A256-E6EFEBACC82C}" type="presOf" srcId="{ADBB3F90-5590-4953-9762-2C69BEDBB2E6}" destId="{3FF40696-6D40-41E9-9BF3-A71592C82AA9}" srcOrd="0" destOrd="0" presId="urn:microsoft.com/office/officeart/2005/8/layout/hierarchy3"/>
    <dgm:cxn modelId="{F08F972B-3E4E-4AAC-B4AB-E2465AD5A196}" type="presOf" srcId="{C0AA5201-14D1-4B3F-BBD0-9F4447495BB2}" destId="{C439BE26-E192-4E2C-8560-8ACF6C8461BD}" srcOrd="0" destOrd="0" presId="urn:microsoft.com/office/officeart/2005/8/layout/hierarchy3"/>
    <dgm:cxn modelId="{E6FF1E06-4E0B-40F8-AF2B-338FB6C5A915}" type="presOf" srcId="{53BFF637-4F0A-4667-9F32-B148B52F34A6}" destId="{1C47121A-B70A-4C59-A18F-A6046581DAD7}" srcOrd="1" destOrd="0" presId="urn:microsoft.com/office/officeart/2005/8/layout/hierarchy3"/>
    <dgm:cxn modelId="{86A2F72E-16D4-4F24-AA08-B62F8842CEF2}" srcId="{53BFF637-4F0A-4667-9F32-B148B52F34A6}" destId="{ADBB3F90-5590-4953-9762-2C69BEDBB2E6}" srcOrd="1" destOrd="0" parTransId="{249A8937-BDA8-4C8E-884A-DE7692C7CC1A}" sibTransId="{35FD8979-691E-43FF-9699-5D706DBC53F9}"/>
    <dgm:cxn modelId="{2B8CB48C-DB7F-4E8B-ADC5-727503B33E58}" type="presOf" srcId="{249A8937-BDA8-4C8E-884A-DE7692C7CC1A}" destId="{023C9FB6-23B1-45C9-A23A-043EFAF1F328}" srcOrd="0" destOrd="0" presId="urn:microsoft.com/office/officeart/2005/8/layout/hierarchy3"/>
    <dgm:cxn modelId="{448D7417-64C4-4B6A-BECC-BA6079A7D08A}" type="presParOf" srcId="{9B4F96B7-F457-4992-B962-76B4F2F16991}" destId="{1217F584-B9DF-434D-B499-918CE1F24511}" srcOrd="0" destOrd="0" presId="urn:microsoft.com/office/officeart/2005/8/layout/hierarchy3"/>
    <dgm:cxn modelId="{475C80EF-F2BF-4795-9F9D-609261A57BB1}" type="presParOf" srcId="{1217F584-B9DF-434D-B499-918CE1F24511}" destId="{7BC0273C-9F4C-459A-8D71-A063C1DF584D}" srcOrd="0" destOrd="0" presId="urn:microsoft.com/office/officeart/2005/8/layout/hierarchy3"/>
    <dgm:cxn modelId="{C36E38AA-52BB-41F9-A04E-98D5FD6E7E6C}" type="presParOf" srcId="{7BC0273C-9F4C-459A-8D71-A063C1DF584D}" destId="{B6602EC3-7ACD-4262-BE60-352CF4BAA8BE}" srcOrd="0" destOrd="0" presId="urn:microsoft.com/office/officeart/2005/8/layout/hierarchy3"/>
    <dgm:cxn modelId="{5A33ADF7-A68E-4B05-877E-28EFD9BEFAED}" type="presParOf" srcId="{7BC0273C-9F4C-459A-8D71-A063C1DF584D}" destId="{1C47121A-B70A-4C59-A18F-A6046581DAD7}" srcOrd="1" destOrd="0" presId="urn:microsoft.com/office/officeart/2005/8/layout/hierarchy3"/>
    <dgm:cxn modelId="{331F1A9A-8FCE-494D-BD1B-7DB607394DE4}" type="presParOf" srcId="{1217F584-B9DF-434D-B499-918CE1F24511}" destId="{F9C6CEC4-D052-45AC-955C-D58AFCBCEFBD}" srcOrd="1" destOrd="0" presId="urn:microsoft.com/office/officeart/2005/8/layout/hierarchy3"/>
    <dgm:cxn modelId="{65D2966D-7FB0-4FC6-A16B-0D4700F7B7C0}" type="presParOf" srcId="{F9C6CEC4-D052-45AC-955C-D58AFCBCEFBD}" destId="{6E49B2DB-09DE-4745-9F12-2192F3FB0454}" srcOrd="0" destOrd="0" presId="urn:microsoft.com/office/officeart/2005/8/layout/hierarchy3"/>
    <dgm:cxn modelId="{9B0949A7-334F-4FA4-85C6-3587A1D9D23B}" type="presParOf" srcId="{F9C6CEC4-D052-45AC-955C-D58AFCBCEFBD}" destId="{C439BE26-E192-4E2C-8560-8ACF6C8461BD}" srcOrd="1" destOrd="0" presId="urn:microsoft.com/office/officeart/2005/8/layout/hierarchy3"/>
    <dgm:cxn modelId="{2E7FC419-8A67-413E-A755-B9E2787E06B6}" type="presParOf" srcId="{F9C6CEC4-D052-45AC-955C-D58AFCBCEFBD}" destId="{023C9FB6-23B1-45C9-A23A-043EFAF1F328}" srcOrd="2" destOrd="0" presId="urn:microsoft.com/office/officeart/2005/8/layout/hierarchy3"/>
    <dgm:cxn modelId="{B29AAAF4-C992-44EC-BD88-AA05F6B3F55F}" type="presParOf" srcId="{F9C6CEC4-D052-45AC-955C-D58AFCBCEFBD}" destId="{3FF40696-6D40-41E9-9BF3-A71592C82AA9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0800E698-F7AC-4CBD-89A0-2D88D7D42805}" type="doc">
      <dgm:prSet loTypeId="urn:microsoft.com/office/officeart/2005/8/layout/hierarchy3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53BFF637-4F0A-4667-9F32-B148B52F34A6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bg-BG" sz="2400" b="1" i="1" cap="none" spc="0" dirty="0" smtClean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Arial Black" panose="020B0A04020102020204" pitchFamily="34" charset="0"/>
            </a:rPr>
            <a:t>1. ПОВИШАВАНЕ НА КАПАЦИТЕТА НА ПЕДАГОГИЧЕСКИТЕ СПЕЦИАЛИСТИ ЗА РАБОТА В МУЛТИКУЛТУРНА</a:t>
          </a:r>
          <a:r>
            <a:rPr lang="en-US" sz="2400" b="1" i="1" cap="none" spc="0" dirty="0" smtClean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Arial Black" panose="020B0A04020102020204" pitchFamily="34" charset="0"/>
            </a:rPr>
            <a:t> </a:t>
          </a:r>
          <a:r>
            <a:rPr lang="bg-BG" sz="2400" b="1" i="1" cap="none" spc="0" dirty="0" smtClean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Arial Black" panose="020B0A04020102020204" pitchFamily="34" charset="0"/>
            </a:rPr>
            <a:t>СРЕДА</a:t>
          </a:r>
          <a:endParaRPr lang="bg-BG" sz="2400" b="1" cap="none" spc="0" dirty="0">
            <a:ln w="12700">
              <a:solidFill>
                <a:schemeClr val="accent1"/>
              </a:solidFill>
              <a:prstDash val="solid"/>
            </a:ln>
            <a:pattFill prst="pct50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effectLst>
              <a:outerShdw dist="38100" dir="2640000" algn="bl" rotWithShape="0">
                <a:schemeClr val="accent1"/>
              </a:outerShdw>
            </a:effectLst>
            <a:latin typeface="Arial Black" panose="020B0A04020102020204" pitchFamily="34" charset="0"/>
          </a:endParaRPr>
        </a:p>
      </dgm:t>
    </dgm:pt>
    <dgm:pt modelId="{764EA2D8-7EAB-436F-847D-7F5F08BDFE95}" type="parTrans" cxnId="{41068C02-3B74-4D21-9E80-35EFDE57B30D}">
      <dgm:prSet/>
      <dgm:spPr/>
      <dgm:t>
        <a:bodyPr/>
        <a:lstStyle/>
        <a:p>
          <a:endParaRPr lang="bg-BG"/>
        </a:p>
      </dgm:t>
    </dgm:pt>
    <dgm:pt modelId="{98405E45-D450-4ADE-B946-2ADBF6D8CD3A}" type="sibTrans" cxnId="{41068C02-3B74-4D21-9E80-35EFDE57B30D}">
      <dgm:prSet/>
      <dgm:spPr/>
      <dgm:t>
        <a:bodyPr/>
        <a:lstStyle/>
        <a:p>
          <a:endParaRPr lang="bg-BG"/>
        </a:p>
      </dgm:t>
    </dgm:pt>
    <dgm:pt modelId="{C0AA5201-14D1-4B3F-BBD0-9F4447495BB2}">
      <dgm:prSet phldrT="[Text]" custT="1"/>
      <dgm:spPr>
        <a:gradFill rotWithShape="0">
          <a:gsLst>
            <a:gs pos="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</dgm:spPr>
      <dgm:t>
        <a:bodyPr/>
        <a:lstStyle/>
        <a:p>
          <a:pPr algn="ctr"/>
          <a:r>
            <a:rPr lang="bg-BG" sz="2000" dirty="0" smtClean="0">
              <a:latin typeface="Arial Black" panose="020B0A04020102020204" pitchFamily="34" charset="0"/>
            </a:rPr>
            <a:t>Общ размер на БФП по процедурата (в лв.) – </a:t>
          </a:r>
        </a:p>
        <a:p>
          <a:pPr algn="ctr"/>
          <a:r>
            <a:rPr lang="bg-BG" sz="2000" b="1" i="0" dirty="0" smtClean="0">
              <a:latin typeface="Arial Black" panose="020B0A04020102020204" pitchFamily="34" charset="0"/>
            </a:rPr>
            <a:t>5 000 000 лв. (юли 2018 г.)</a:t>
          </a:r>
          <a:endParaRPr lang="bg-BG" sz="2000" i="0" dirty="0">
            <a:latin typeface="Arial Black" panose="020B0A04020102020204" pitchFamily="34" charset="0"/>
          </a:endParaRPr>
        </a:p>
      </dgm:t>
    </dgm:pt>
    <dgm:pt modelId="{F7F13201-8E77-4CAA-BA5D-A010E2690A51}" type="parTrans" cxnId="{6962BAEE-5D0D-4C38-8344-36113BE64AF0}">
      <dgm:prSet/>
      <dgm:spPr/>
      <dgm:t>
        <a:bodyPr/>
        <a:lstStyle/>
        <a:p>
          <a:endParaRPr lang="bg-BG"/>
        </a:p>
      </dgm:t>
    </dgm:pt>
    <dgm:pt modelId="{C2128D33-66D6-4A30-99A2-CF33E0E08A04}" type="sibTrans" cxnId="{6962BAEE-5D0D-4C38-8344-36113BE64AF0}">
      <dgm:prSet/>
      <dgm:spPr/>
      <dgm:t>
        <a:bodyPr/>
        <a:lstStyle/>
        <a:p>
          <a:endParaRPr lang="bg-BG"/>
        </a:p>
      </dgm:t>
    </dgm:pt>
    <dgm:pt modelId="{ADBB3F90-5590-4953-9762-2C69BEDBB2E6}">
      <dgm:prSet phldrT="[Text]" custT="1"/>
      <dgm:spPr>
        <a:gradFill rotWithShape="0">
          <a:gsLst>
            <a:gs pos="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</dgm:spPr>
      <dgm:t>
        <a:bodyPr/>
        <a:lstStyle/>
        <a:p>
          <a:pPr algn="ctr"/>
          <a:r>
            <a:rPr lang="bg-BG" sz="2000" dirty="0" smtClean="0">
              <a:latin typeface="Arial Black" panose="020B0A04020102020204" pitchFamily="34" charset="0"/>
            </a:rPr>
            <a:t>Предоставяне на БФП чрез – подбор на проектни предложения </a:t>
          </a:r>
          <a:r>
            <a:rPr lang="bg-BG" sz="2000" baseline="0" dirty="0" smtClean="0">
              <a:latin typeface="Arial Black" panose="020B0A04020102020204" pitchFamily="34" charset="0"/>
            </a:rPr>
            <a:t>на проектни предложения по чл. 2, т. 1 от ПМС № 160 от 2016 г.  </a:t>
          </a:r>
          <a:endParaRPr lang="bg-BG" sz="2000" dirty="0">
            <a:latin typeface="Arial Black" panose="020B0A04020102020204" pitchFamily="34" charset="0"/>
          </a:endParaRPr>
        </a:p>
      </dgm:t>
    </dgm:pt>
    <dgm:pt modelId="{249A8937-BDA8-4C8E-884A-DE7692C7CC1A}" type="parTrans" cxnId="{86A2F72E-16D4-4F24-AA08-B62F8842CEF2}">
      <dgm:prSet/>
      <dgm:spPr/>
      <dgm:t>
        <a:bodyPr/>
        <a:lstStyle/>
        <a:p>
          <a:endParaRPr lang="bg-BG"/>
        </a:p>
      </dgm:t>
    </dgm:pt>
    <dgm:pt modelId="{35FD8979-691E-43FF-9699-5D706DBC53F9}" type="sibTrans" cxnId="{86A2F72E-16D4-4F24-AA08-B62F8842CEF2}">
      <dgm:prSet/>
      <dgm:spPr/>
      <dgm:t>
        <a:bodyPr/>
        <a:lstStyle/>
        <a:p>
          <a:endParaRPr lang="bg-BG"/>
        </a:p>
      </dgm:t>
    </dgm:pt>
    <dgm:pt modelId="{9B4F96B7-F457-4992-B962-76B4F2F16991}" type="pres">
      <dgm:prSet presAssocID="{0800E698-F7AC-4CBD-89A0-2D88D7D4280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bg-BG"/>
        </a:p>
      </dgm:t>
    </dgm:pt>
    <dgm:pt modelId="{1217F584-B9DF-434D-B499-918CE1F24511}" type="pres">
      <dgm:prSet presAssocID="{53BFF637-4F0A-4667-9F32-B148B52F34A6}" presName="root" presStyleCnt="0"/>
      <dgm:spPr/>
    </dgm:pt>
    <dgm:pt modelId="{7BC0273C-9F4C-459A-8D71-A063C1DF584D}" type="pres">
      <dgm:prSet presAssocID="{53BFF637-4F0A-4667-9F32-B148B52F34A6}" presName="rootComposite" presStyleCnt="0"/>
      <dgm:spPr/>
    </dgm:pt>
    <dgm:pt modelId="{B6602EC3-7ACD-4262-BE60-352CF4BAA8BE}" type="pres">
      <dgm:prSet presAssocID="{53BFF637-4F0A-4667-9F32-B148B52F34A6}" presName="rootText" presStyleLbl="node1" presStyleIdx="0" presStyleCnt="1" custScaleX="581818" custLinFactNeighborX="0" custLinFactNeighborY="-13493"/>
      <dgm:spPr/>
      <dgm:t>
        <a:bodyPr/>
        <a:lstStyle/>
        <a:p>
          <a:endParaRPr lang="bg-BG"/>
        </a:p>
      </dgm:t>
    </dgm:pt>
    <dgm:pt modelId="{1C47121A-B70A-4C59-A18F-A6046581DAD7}" type="pres">
      <dgm:prSet presAssocID="{53BFF637-4F0A-4667-9F32-B148B52F34A6}" presName="rootConnector" presStyleLbl="node1" presStyleIdx="0" presStyleCnt="1"/>
      <dgm:spPr/>
      <dgm:t>
        <a:bodyPr/>
        <a:lstStyle/>
        <a:p>
          <a:endParaRPr lang="bg-BG"/>
        </a:p>
      </dgm:t>
    </dgm:pt>
    <dgm:pt modelId="{F9C6CEC4-D052-45AC-955C-D58AFCBCEFBD}" type="pres">
      <dgm:prSet presAssocID="{53BFF637-4F0A-4667-9F32-B148B52F34A6}" presName="childShape" presStyleCnt="0"/>
      <dgm:spPr/>
    </dgm:pt>
    <dgm:pt modelId="{6E49B2DB-09DE-4745-9F12-2192F3FB0454}" type="pres">
      <dgm:prSet presAssocID="{F7F13201-8E77-4CAA-BA5D-A010E2690A51}" presName="Name13" presStyleLbl="parChTrans1D2" presStyleIdx="0" presStyleCnt="2"/>
      <dgm:spPr/>
      <dgm:t>
        <a:bodyPr/>
        <a:lstStyle/>
        <a:p>
          <a:endParaRPr lang="bg-BG"/>
        </a:p>
      </dgm:t>
    </dgm:pt>
    <dgm:pt modelId="{C439BE26-E192-4E2C-8560-8ACF6C8461BD}" type="pres">
      <dgm:prSet presAssocID="{C0AA5201-14D1-4B3F-BBD0-9F4447495BB2}" presName="childText" presStyleLbl="bgAcc1" presStyleIdx="0" presStyleCnt="2" custScaleX="580921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023C9FB6-23B1-45C9-A23A-043EFAF1F328}" type="pres">
      <dgm:prSet presAssocID="{249A8937-BDA8-4C8E-884A-DE7692C7CC1A}" presName="Name13" presStyleLbl="parChTrans1D2" presStyleIdx="1" presStyleCnt="2"/>
      <dgm:spPr/>
      <dgm:t>
        <a:bodyPr/>
        <a:lstStyle/>
        <a:p>
          <a:endParaRPr lang="bg-BG"/>
        </a:p>
      </dgm:t>
    </dgm:pt>
    <dgm:pt modelId="{3FF40696-6D40-41E9-9BF3-A71592C82AA9}" type="pres">
      <dgm:prSet presAssocID="{ADBB3F90-5590-4953-9762-2C69BEDBB2E6}" presName="childText" presStyleLbl="bgAcc1" presStyleIdx="1" presStyleCnt="2" custScaleX="580585" custScaleY="115657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6962BAEE-5D0D-4C38-8344-36113BE64AF0}" srcId="{53BFF637-4F0A-4667-9F32-B148B52F34A6}" destId="{C0AA5201-14D1-4B3F-BBD0-9F4447495BB2}" srcOrd="0" destOrd="0" parTransId="{F7F13201-8E77-4CAA-BA5D-A010E2690A51}" sibTransId="{C2128D33-66D6-4A30-99A2-CF33E0E08A04}"/>
    <dgm:cxn modelId="{86A2F72E-16D4-4F24-AA08-B62F8842CEF2}" srcId="{53BFF637-4F0A-4667-9F32-B148B52F34A6}" destId="{ADBB3F90-5590-4953-9762-2C69BEDBB2E6}" srcOrd="1" destOrd="0" parTransId="{249A8937-BDA8-4C8E-884A-DE7692C7CC1A}" sibTransId="{35FD8979-691E-43FF-9699-5D706DBC53F9}"/>
    <dgm:cxn modelId="{DF185CA1-5384-4754-8670-66D197445354}" type="presOf" srcId="{F7F13201-8E77-4CAA-BA5D-A010E2690A51}" destId="{6E49B2DB-09DE-4745-9F12-2192F3FB0454}" srcOrd="0" destOrd="0" presId="urn:microsoft.com/office/officeart/2005/8/layout/hierarchy3"/>
    <dgm:cxn modelId="{04CCDBB8-18C2-431A-895A-D3D06C71326A}" type="presOf" srcId="{0800E698-F7AC-4CBD-89A0-2D88D7D42805}" destId="{9B4F96B7-F457-4992-B962-76B4F2F16991}" srcOrd="0" destOrd="0" presId="urn:microsoft.com/office/officeart/2005/8/layout/hierarchy3"/>
    <dgm:cxn modelId="{70103E1C-7DCF-421D-AF2C-5CAC45F7E82C}" type="presOf" srcId="{249A8937-BDA8-4C8E-884A-DE7692C7CC1A}" destId="{023C9FB6-23B1-45C9-A23A-043EFAF1F328}" srcOrd="0" destOrd="0" presId="urn:microsoft.com/office/officeart/2005/8/layout/hierarchy3"/>
    <dgm:cxn modelId="{25CDE805-1E1D-4158-BECE-81F3AE8FBF64}" type="presOf" srcId="{53BFF637-4F0A-4667-9F32-B148B52F34A6}" destId="{B6602EC3-7ACD-4262-BE60-352CF4BAA8BE}" srcOrd="0" destOrd="0" presId="urn:microsoft.com/office/officeart/2005/8/layout/hierarchy3"/>
    <dgm:cxn modelId="{BDF97FD8-D09A-40C5-9C9E-7E1A18650C03}" type="presOf" srcId="{53BFF637-4F0A-4667-9F32-B148B52F34A6}" destId="{1C47121A-B70A-4C59-A18F-A6046581DAD7}" srcOrd="1" destOrd="0" presId="urn:microsoft.com/office/officeart/2005/8/layout/hierarchy3"/>
    <dgm:cxn modelId="{A82A138B-B842-487D-A680-40580BF20D47}" type="presOf" srcId="{ADBB3F90-5590-4953-9762-2C69BEDBB2E6}" destId="{3FF40696-6D40-41E9-9BF3-A71592C82AA9}" srcOrd="0" destOrd="0" presId="urn:microsoft.com/office/officeart/2005/8/layout/hierarchy3"/>
    <dgm:cxn modelId="{43CE58B6-8F53-49B0-A016-1A72A4A4FBB5}" type="presOf" srcId="{C0AA5201-14D1-4B3F-BBD0-9F4447495BB2}" destId="{C439BE26-E192-4E2C-8560-8ACF6C8461BD}" srcOrd="0" destOrd="0" presId="urn:microsoft.com/office/officeart/2005/8/layout/hierarchy3"/>
    <dgm:cxn modelId="{41068C02-3B74-4D21-9E80-35EFDE57B30D}" srcId="{0800E698-F7AC-4CBD-89A0-2D88D7D42805}" destId="{53BFF637-4F0A-4667-9F32-B148B52F34A6}" srcOrd="0" destOrd="0" parTransId="{764EA2D8-7EAB-436F-847D-7F5F08BDFE95}" sibTransId="{98405E45-D450-4ADE-B946-2ADBF6D8CD3A}"/>
    <dgm:cxn modelId="{29A4731D-C735-4069-8D1C-7C047C2333C8}" type="presParOf" srcId="{9B4F96B7-F457-4992-B962-76B4F2F16991}" destId="{1217F584-B9DF-434D-B499-918CE1F24511}" srcOrd="0" destOrd="0" presId="urn:microsoft.com/office/officeart/2005/8/layout/hierarchy3"/>
    <dgm:cxn modelId="{CA08344A-5ABF-45C2-B060-8A6F90816854}" type="presParOf" srcId="{1217F584-B9DF-434D-B499-918CE1F24511}" destId="{7BC0273C-9F4C-459A-8D71-A063C1DF584D}" srcOrd="0" destOrd="0" presId="urn:microsoft.com/office/officeart/2005/8/layout/hierarchy3"/>
    <dgm:cxn modelId="{107D6BC1-3882-4E3F-8463-ECBA7A702C35}" type="presParOf" srcId="{7BC0273C-9F4C-459A-8D71-A063C1DF584D}" destId="{B6602EC3-7ACD-4262-BE60-352CF4BAA8BE}" srcOrd="0" destOrd="0" presId="urn:microsoft.com/office/officeart/2005/8/layout/hierarchy3"/>
    <dgm:cxn modelId="{3B785A92-FF36-45BC-8E5D-7EC8D9B587AC}" type="presParOf" srcId="{7BC0273C-9F4C-459A-8D71-A063C1DF584D}" destId="{1C47121A-B70A-4C59-A18F-A6046581DAD7}" srcOrd="1" destOrd="0" presId="urn:microsoft.com/office/officeart/2005/8/layout/hierarchy3"/>
    <dgm:cxn modelId="{2D1CE28F-5551-433F-95F6-4E648D954631}" type="presParOf" srcId="{1217F584-B9DF-434D-B499-918CE1F24511}" destId="{F9C6CEC4-D052-45AC-955C-D58AFCBCEFBD}" srcOrd="1" destOrd="0" presId="urn:microsoft.com/office/officeart/2005/8/layout/hierarchy3"/>
    <dgm:cxn modelId="{68BF0B0D-88B5-4F57-B0FA-2919CAD66B66}" type="presParOf" srcId="{F9C6CEC4-D052-45AC-955C-D58AFCBCEFBD}" destId="{6E49B2DB-09DE-4745-9F12-2192F3FB0454}" srcOrd="0" destOrd="0" presId="urn:microsoft.com/office/officeart/2005/8/layout/hierarchy3"/>
    <dgm:cxn modelId="{936BDF07-C0D8-47F0-BEB4-37B4E1C06903}" type="presParOf" srcId="{F9C6CEC4-D052-45AC-955C-D58AFCBCEFBD}" destId="{C439BE26-E192-4E2C-8560-8ACF6C8461BD}" srcOrd="1" destOrd="0" presId="urn:microsoft.com/office/officeart/2005/8/layout/hierarchy3"/>
    <dgm:cxn modelId="{53B79579-7354-4191-B71B-ED87055949D0}" type="presParOf" srcId="{F9C6CEC4-D052-45AC-955C-D58AFCBCEFBD}" destId="{023C9FB6-23B1-45C9-A23A-043EFAF1F328}" srcOrd="2" destOrd="0" presId="urn:microsoft.com/office/officeart/2005/8/layout/hierarchy3"/>
    <dgm:cxn modelId="{8480AAD8-8B62-469D-B540-321EEE6145A6}" type="presParOf" srcId="{F9C6CEC4-D052-45AC-955C-D58AFCBCEFBD}" destId="{3FF40696-6D40-41E9-9BF3-A71592C82AA9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0800E698-F7AC-4CBD-89A0-2D88D7D42805}" type="doc">
      <dgm:prSet loTypeId="urn:microsoft.com/office/officeart/2005/8/layout/hierarchy3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53BFF637-4F0A-4667-9F32-B148B52F34A6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bg-BG" sz="2800" b="1" i="1" u="none" cap="none" spc="0" dirty="0" smtClean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Arial Black" panose="020B0A04020102020204" pitchFamily="34" charset="0"/>
            </a:rPr>
            <a:t>2. АКТИВНО ПРИОБЩАВАНЕ В СИСТЕМАТА НА ПРЕДУЧИЛИЩНОТО ОБРАЗОВАНИЕ</a:t>
          </a:r>
          <a:endParaRPr lang="bg-BG" sz="2800" b="1" i="1" u="none" cap="none" spc="0" dirty="0">
            <a:ln w="12700">
              <a:solidFill>
                <a:schemeClr val="accent1"/>
              </a:solidFill>
              <a:prstDash val="solid"/>
            </a:ln>
            <a:pattFill prst="pct50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effectLst>
              <a:outerShdw dist="38100" dir="2640000" algn="bl" rotWithShape="0">
                <a:schemeClr val="accent1"/>
              </a:outerShdw>
            </a:effectLst>
            <a:latin typeface="Arial Black" panose="020B0A04020102020204" pitchFamily="34" charset="0"/>
          </a:endParaRPr>
        </a:p>
      </dgm:t>
    </dgm:pt>
    <dgm:pt modelId="{764EA2D8-7EAB-436F-847D-7F5F08BDFE95}" type="parTrans" cxnId="{41068C02-3B74-4D21-9E80-35EFDE57B30D}">
      <dgm:prSet/>
      <dgm:spPr/>
      <dgm:t>
        <a:bodyPr/>
        <a:lstStyle/>
        <a:p>
          <a:endParaRPr lang="bg-BG"/>
        </a:p>
      </dgm:t>
    </dgm:pt>
    <dgm:pt modelId="{98405E45-D450-4ADE-B946-2ADBF6D8CD3A}" type="sibTrans" cxnId="{41068C02-3B74-4D21-9E80-35EFDE57B30D}">
      <dgm:prSet/>
      <dgm:spPr/>
      <dgm:t>
        <a:bodyPr/>
        <a:lstStyle/>
        <a:p>
          <a:endParaRPr lang="bg-BG"/>
        </a:p>
      </dgm:t>
    </dgm:pt>
    <dgm:pt modelId="{C0AA5201-14D1-4B3F-BBD0-9F4447495BB2}">
      <dgm:prSet phldrT="[Text]" custT="1"/>
      <dgm:spPr>
        <a:gradFill rotWithShape="0">
          <a:gsLst>
            <a:gs pos="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</dgm:spPr>
      <dgm:t>
        <a:bodyPr/>
        <a:lstStyle/>
        <a:p>
          <a:pPr algn="ctr"/>
          <a:r>
            <a:rPr lang="bg-BG" sz="2000" dirty="0" smtClean="0">
              <a:latin typeface="Arial Black" panose="020B0A04020102020204" pitchFamily="34" charset="0"/>
            </a:rPr>
            <a:t>Общ размер на БФП по процедурата (в лв.) – </a:t>
          </a:r>
        </a:p>
        <a:p>
          <a:pPr algn="ctr"/>
          <a:r>
            <a:rPr lang="bg-BG" sz="2000" b="1" i="0" dirty="0" smtClean="0">
              <a:latin typeface="Arial Black" panose="020B0A04020102020204" pitchFamily="34" charset="0"/>
            </a:rPr>
            <a:t>82 500 000 лв. (юли 2018 г.)</a:t>
          </a:r>
          <a:endParaRPr lang="bg-BG" sz="2000" i="0" dirty="0">
            <a:latin typeface="Arial Black" panose="020B0A04020102020204" pitchFamily="34" charset="0"/>
          </a:endParaRPr>
        </a:p>
      </dgm:t>
    </dgm:pt>
    <dgm:pt modelId="{F7F13201-8E77-4CAA-BA5D-A010E2690A51}" type="parTrans" cxnId="{6962BAEE-5D0D-4C38-8344-36113BE64AF0}">
      <dgm:prSet/>
      <dgm:spPr/>
      <dgm:t>
        <a:bodyPr/>
        <a:lstStyle/>
        <a:p>
          <a:endParaRPr lang="bg-BG"/>
        </a:p>
      </dgm:t>
    </dgm:pt>
    <dgm:pt modelId="{C2128D33-66D6-4A30-99A2-CF33E0E08A04}" type="sibTrans" cxnId="{6962BAEE-5D0D-4C38-8344-36113BE64AF0}">
      <dgm:prSet/>
      <dgm:spPr/>
      <dgm:t>
        <a:bodyPr/>
        <a:lstStyle/>
        <a:p>
          <a:endParaRPr lang="bg-BG"/>
        </a:p>
      </dgm:t>
    </dgm:pt>
    <dgm:pt modelId="{ADBB3F90-5590-4953-9762-2C69BEDBB2E6}">
      <dgm:prSet phldrT="[Text]" custT="1"/>
      <dgm:spPr>
        <a:gradFill rotWithShape="0">
          <a:gsLst>
            <a:gs pos="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</dgm:spPr>
      <dgm:t>
        <a:bodyPr/>
        <a:lstStyle/>
        <a:p>
          <a:pPr algn="ctr"/>
          <a:r>
            <a:rPr lang="bg-BG" sz="2000" dirty="0" smtClean="0">
              <a:latin typeface="Arial Black" panose="020B0A04020102020204" pitchFamily="34" charset="0"/>
            </a:rPr>
            <a:t>Предоставяне на БФП чрез – директно предоставяне на конкретен бенефициент по чл. 2, т. 2 от ПМС 162 от 2016 г.</a:t>
          </a:r>
          <a:endParaRPr lang="bg-BG" sz="2000" dirty="0">
            <a:latin typeface="Arial Black" panose="020B0A04020102020204" pitchFamily="34" charset="0"/>
          </a:endParaRPr>
        </a:p>
      </dgm:t>
    </dgm:pt>
    <dgm:pt modelId="{249A8937-BDA8-4C8E-884A-DE7692C7CC1A}" type="parTrans" cxnId="{86A2F72E-16D4-4F24-AA08-B62F8842CEF2}">
      <dgm:prSet/>
      <dgm:spPr/>
      <dgm:t>
        <a:bodyPr/>
        <a:lstStyle/>
        <a:p>
          <a:endParaRPr lang="bg-BG"/>
        </a:p>
      </dgm:t>
    </dgm:pt>
    <dgm:pt modelId="{35FD8979-691E-43FF-9699-5D706DBC53F9}" type="sibTrans" cxnId="{86A2F72E-16D4-4F24-AA08-B62F8842CEF2}">
      <dgm:prSet/>
      <dgm:spPr/>
      <dgm:t>
        <a:bodyPr/>
        <a:lstStyle/>
        <a:p>
          <a:endParaRPr lang="bg-BG"/>
        </a:p>
      </dgm:t>
    </dgm:pt>
    <dgm:pt modelId="{9B4F96B7-F457-4992-B962-76B4F2F16991}" type="pres">
      <dgm:prSet presAssocID="{0800E698-F7AC-4CBD-89A0-2D88D7D4280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bg-BG"/>
        </a:p>
      </dgm:t>
    </dgm:pt>
    <dgm:pt modelId="{1217F584-B9DF-434D-B499-918CE1F24511}" type="pres">
      <dgm:prSet presAssocID="{53BFF637-4F0A-4667-9F32-B148B52F34A6}" presName="root" presStyleCnt="0"/>
      <dgm:spPr/>
    </dgm:pt>
    <dgm:pt modelId="{7BC0273C-9F4C-459A-8D71-A063C1DF584D}" type="pres">
      <dgm:prSet presAssocID="{53BFF637-4F0A-4667-9F32-B148B52F34A6}" presName="rootComposite" presStyleCnt="0"/>
      <dgm:spPr/>
    </dgm:pt>
    <dgm:pt modelId="{B6602EC3-7ACD-4262-BE60-352CF4BAA8BE}" type="pres">
      <dgm:prSet presAssocID="{53BFF637-4F0A-4667-9F32-B148B52F34A6}" presName="rootText" presStyleLbl="node1" presStyleIdx="0" presStyleCnt="1" custScaleX="581818" custLinFactNeighborX="0" custLinFactNeighborY="-37470"/>
      <dgm:spPr/>
      <dgm:t>
        <a:bodyPr/>
        <a:lstStyle/>
        <a:p>
          <a:endParaRPr lang="bg-BG"/>
        </a:p>
      </dgm:t>
    </dgm:pt>
    <dgm:pt modelId="{1C47121A-B70A-4C59-A18F-A6046581DAD7}" type="pres">
      <dgm:prSet presAssocID="{53BFF637-4F0A-4667-9F32-B148B52F34A6}" presName="rootConnector" presStyleLbl="node1" presStyleIdx="0" presStyleCnt="1"/>
      <dgm:spPr/>
      <dgm:t>
        <a:bodyPr/>
        <a:lstStyle/>
        <a:p>
          <a:endParaRPr lang="bg-BG"/>
        </a:p>
      </dgm:t>
    </dgm:pt>
    <dgm:pt modelId="{F9C6CEC4-D052-45AC-955C-D58AFCBCEFBD}" type="pres">
      <dgm:prSet presAssocID="{53BFF637-4F0A-4667-9F32-B148B52F34A6}" presName="childShape" presStyleCnt="0"/>
      <dgm:spPr/>
    </dgm:pt>
    <dgm:pt modelId="{6E49B2DB-09DE-4745-9F12-2192F3FB0454}" type="pres">
      <dgm:prSet presAssocID="{F7F13201-8E77-4CAA-BA5D-A010E2690A51}" presName="Name13" presStyleLbl="parChTrans1D2" presStyleIdx="0" presStyleCnt="2"/>
      <dgm:spPr/>
      <dgm:t>
        <a:bodyPr/>
        <a:lstStyle/>
        <a:p>
          <a:endParaRPr lang="bg-BG"/>
        </a:p>
      </dgm:t>
    </dgm:pt>
    <dgm:pt modelId="{C439BE26-E192-4E2C-8560-8ACF6C8461BD}" type="pres">
      <dgm:prSet presAssocID="{C0AA5201-14D1-4B3F-BBD0-9F4447495BB2}" presName="childText" presStyleLbl="bgAcc1" presStyleIdx="0" presStyleCnt="2" custScaleX="580921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023C9FB6-23B1-45C9-A23A-043EFAF1F328}" type="pres">
      <dgm:prSet presAssocID="{249A8937-BDA8-4C8E-884A-DE7692C7CC1A}" presName="Name13" presStyleLbl="parChTrans1D2" presStyleIdx="1" presStyleCnt="2"/>
      <dgm:spPr/>
      <dgm:t>
        <a:bodyPr/>
        <a:lstStyle/>
        <a:p>
          <a:endParaRPr lang="bg-BG"/>
        </a:p>
      </dgm:t>
    </dgm:pt>
    <dgm:pt modelId="{3FF40696-6D40-41E9-9BF3-A71592C82AA9}" type="pres">
      <dgm:prSet presAssocID="{ADBB3F90-5590-4953-9762-2C69BEDBB2E6}" presName="childText" presStyleLbl="bgAcc1" presStyleIdx="1" presStyleCnt="2" custScaleX="580585" custScaleY="115657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F40541FA-4537-432F-9F95-3EBCA604EC92}" type="presOf" srcId="{249A8937-BDA8-4C8E-884A-DE7692C7CC1A}" destId="{023C9FB6-23B1-45C9-A23A-043EFAF1F328}" srcOrd="0" destOrd="0" presId="urn:microsoft.com/office/officeart/2005/8/layout/hierarchy3"/>
    <dgm:cxn modelId="{6962BAEE-5D0D-4C38-8344-36113BE64AF0}" srcId="{53BFF637-4F0A-4667-9F32-B148B52F34A6}" destId="{C0AA5201-14D1-4B3F-BBD0-9F4447495BB2}" srcOrd="0" destOrd="0" parTransId="{F7F13201-8E77-4CAA-BA5D-A010E2690A51}" sibTransId="{C2128D33-66D6-4A30-99A2-CF33E0E08A04}"/>
    <dgm:cxn modelId="{86A2F72E-16D4-4F24-AA08-B62F8842CEF2}" srcId="{53BFF637-4F0A-4667-9F32-B148B52F34A6}" destId="{ADBB3F90-5590-4953-9762-2C69BEDBB2E6}" srcOrd="1" destOrd="0" parTransId="{249A8937-BDA8-4C8E-884A-DE7692C7CC1A}" sibTransId="{35FD8979-691E-43FF-9699-5D706DBC53F9}"/>
    <dgm:cxn modelId="{7B9C4104-684D-4862-B29F-FBBDF2CE1034}" type="presOf" srcId="{F7F13201-8E77-4CAA-BA5D-A010E2690A51}" destId="{6E49B2DB-09DE-4745-9F12-2192F3FB0454}" srcOrd="0" destOrd="0" presId="urn:microsoft.com/office/officeart/2005/8/layout/hierarchy3"/>
    <dgm:cxn modelId="{3AFA7433-18A1-4C34-9DD3-4298CEEC87C3}" type="presOf" srcId="{53BFF637-4F0A-4667-9F32-B148B52F34A6}" destId="{B6602EC3-7ACD-4262-BE60-352CF4BAA8BE}" srcOrd="0" destOrd="0" presId="urn:microsoft.com/office/officeart/2005/8/layout/hierarchy3"/>
    <dgm:cxn modelId="{4879792D-6266-4F49-81D3-B3163DF85B82}" type="presOf" srcId="{ADBB3F90-5590-4953-9762-2C69BEDBB2E6}" destId="{3FF40696-6D40-41E9-9BF3-A71592C82AA9}" srcOrd="0" destOrd="0" presId="urn:microsoft.com/office/officeart/2005/8/layout/hierarchy3"/>
    <dgm:cxn modelId="{2FC4E0AC-D0BC-48C4-9361-59499A64F77B}" type="presOf" srcId="{53BFF637-4F0A-4667-9F32-B148B52F34A6}" destId="{1C47121A-B70A-4C59-A18F-A6046581DAD7}" srcOrd="1" destOrd="0" presId="urn:microsoft.com/office/officeart/2005/8/layout/hierarchy3"/>
    <dgm:cxn modelId="{F84F6007-4774-41F5-BD4E-E72C97513A33}" type="presOf" srcId="{0800E698-F7AC-4CBD-89A0-2D88D7D42805}" destId="{9B4F96B7-F457-4992-B962-76B4F2F16991}" srcOrd="0" destOrd="0" presId="urn:microsoft.com/office/officeart/2005/8/layout/hierarchy3"/>
    <dgm:cxn modelId="{8F179578-54F1-4FFF-9AAA-9E249F4B8511}" type="presOf" srcId="{C0AA5201-14D1-4B3F-BBD0-9F4447495BB2}" destId="{C439BE26-E192-4E2C-8560-8ACF6C8461BD}" srcOrd="0" destOrd="0" presId="urn:microsoft.com/office/officeart/2005/8/layout/hierarchy3"/>
    <dgm:cxn modelId="{41068C02-3B74-4D21-9E80-35EFDE57B30D}" srcId="{0800E698-F7AC-4CBD-89A0-2D88D7D42805}" destId="{53BFF637-4F0A-4667-9F32-B148B52F34A6}" srcOrd="0" destOrd="0" parTransId="{764EA2D8-7EAB-436F-847D-7F5F08BDFE95}" sibTransId="{98405E45-D450-4ADE-B946-2ADBF6D8CD3A}"/>
    <dgm:cxn modelId="{C025B65F-5E9C-438C-947F-81D1DC867AEC}" type="presParOf" srcId="{9B4F96B7-F457-4992-B962-76B4F2F16991}" destId="{1217F584-B9DF-434D-B499-918CE1F24511}" srcOrd="0" destOrd="0" presId="urn:microsoft.com/office/officeart/2005/8/layout/hierarchy3"/>
    <dgm:cxn modelId="{C503B3A9-F9CE-4757-B02F-6AA608DD6757}" type="presParOf" srcId="{1217F584-B9DF-434D-B499-918CE1F24511}" destId="{7BC0273C-9F4C-459A-8D71-A063C1DF584D}" srcOrd="0" destOrd="0" presId="urn:microsoft.com/office/officeart/2005/8/layout/hierarchy3"/>
    <dgm:cxn modelId="{DC7F9E6E-A69C-4E8A-A2D6-C855AFE98D6C}" type="presParOf" srcId="{7BC0273C-9F4C-459A-8D71-A063C1DF584D}" destId="{B6602EC3-7ACD-4262-BE60-352CF4BAA8BE}" srcOrd="0" destOrd="0" presId="urn:microsoft.com/office/officeart/2005/8/layout/hierarchy3"/>
    <dgm:cxn modelId="{541394F7-5481-42E6-BB6D-842425C42624}" type="presParOf" srcId="{7BC0273C-9F4C-459A-8D71-A063C1DF584D}" destId="{1C47121A-B70A-4C59-A18F-A6046581DAD7}" srcOrd="1" destOrd="0" presId="urn:microsoft.com/office/officeart/2005/8/layout/hierarchy3"/>
    <dgm:cxn modelId="{89F4FEDA-A6A9-4905-BFDC-7E3071FF9F34}" type="presParOf" srcId="{1217F584-B9DF-434D-B499-918CE1F24511}" destId="{F9C6CEC4-D052-45AC-955C-D58AFCBCEFBD}" srcOrd="1" destOrd="0" presId="urn:microsoft.com/office/officeart/2005/8/layout/hierarchy3"/>
    <dgm:cxn modelId="{C551D78A-A847-44A5-A797-B88D57776121}" type="presParOf" srcId="{F9C6CEC4-D052-45AC-955C-D58AFCBCEFBD}" destId="{6E49B2DB-09DE-4745-9F12-2192F3FB0454}" srcOrd="0" destOrd="0" presId="urn:microsoft.com/office/officeart/2005/8/layout/hierarchy3"/>
    <dgm:cxn modelId="{7CD1706D-DCCE-41CF-8545-4E13DC6587CA}" type="presParOf" srcId="{F9C6CEC4-D052-45AC-955C-D58AFCBCEFBD}" destId="{C439BE26-E192-4E2C-8560-8ACF6C8461BD}" srcOrd="1" destOrd="0" presId="urn:microsoft.com/office/officeart/2005/8/layout/hierarchy3"/>
    <dgm:cxn modelId="{68DCE219-D37F-4520-A596-AF1A75D915E8}" type="presParOf" srcId="{F9C6CEC4-D052-45AC-955C-D58AFCBCEFBD}" destId="{023C9FB6-23B1-45C9-A23A-043EFAF1F328}" srcOrd="2" destOrd="0" presId="urn:microsoft.com/office/officeart/2005/8/layout/hierarchy3"/>
    <dgm:cxn modelId="{4B76C756-EB5C-4AC4-A09E-5A1912B55824}" type="presParOf" srcId="{F9C6CEC4-D052-45AC-955C-D58AFCBCEFBD}" destId="{3FF40696-6D40-41E9-9BF3-A71592C82AA9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0800E698-F7AC-4CBD-89A0-2D88D7D42805}" type="doc">
      <dgm:prSet loTypeId="urn:microsoft.com/office/officeart/2005/8/layout/hierarchy3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53BFF637-4F0A-4667-9F32-B148B52F34A6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bg-BG" sz="2400" b="1" i="1" cap="none" spc="0" dirty="0" smtClean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Arial Black" panose="020B0A04020102020204" pitchFamily="34" charset="0"/>
            </a:rPr>
            <a:t>3. ПОДКРЕПА НА УЯЗВИМИ ГРУПИ ЗА ДОСТЪП ДО ВИСШЕ ОБРАЗОВАНИЕ </a:t>
          </a:r>
          <a:endParaRPr lang="bg-BG" sz="2400" b="1" cap="none" spc="0" dirty="0">
            <a:ln w="12700">
              <a:solidFill>
                <a:schemeClr val="accent1"/>
              </a:solidFill>
              <a:prstDash val="solid"/>
            </a:ln>
            <a:pattFill prst="pct50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effectLst>
              <a:outerShdw dist="38100" dir="2640000" algn="bl" rotWithShape="0">
                <a:schemeClr val="accent1"/>
              </a:outerShdw>
            </a:effectLst>
            <a:latin typeface="Arial Black" panose="020B0A04020102020204" pitchFamily="34" charset="0"/>
          </a:endParaRPr>
        </a:p>
      </dgm:t>
    </dgm:pt>
    <dgm:pt modelId="{764EA2D8-7EAB-436F-847D-7F5F08BDFE95}" type="parTrans" cxnId="{41068C02-3B74-4D21-9E80-35EFDE57B30D}">
      <dgm:prSet/>
      <dgm:spPr/>
      <dgm:t>
        <a:bodyPr/>
        <a:lstStyle/>
        <a:p>
          <a:endParaRPr lang="bg-BG"/>
        </a:p>
      </dgm:t>
    </dgm:pt>
    <dgm:pt modelId="{98405E45-D450-4ADE-B946-2ADBF6D8CD3A}" type="sibTrans" cxnId="{41068C02-3B74-4D21-9E80-35EFDE57B30D}">
      <dgm:prSet/>
      <dgm:spPr/>
      <dgm:t>
        <a:bodyPr/>
        <a:lstStyle/>
        <a:p>
          <a:endParaRPr lang="bg-BG"/>
        </a:p>
      </dgm:t>
    </dgm:pt>
    <dgm:pt modelId="{C0AA5201-14D1-4B3F-BBD0-9F4447495BB2}">
      <dgm:prSet phldrT="[Text]" custT="1"/>
      <dgm:spPr>
        <a:gradFill rotWithShape="0">
          <a:gsLst>
            <a:gs pos="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</dgm:spPr>
      <dgm:t>
        <a:bodyPr/>
        <a:lstStyle/>
        <a:p>
          <a:pPr algn="ctr"/>
          <a:r>
            <a:rPr lang="bg-BG" sz="2000" dirty="0" smtClean="0">
              <a:latin typeface="Arial Black" panose="020B0A04020102020204" pitchFamily="34" charset="0"/>
            </a:rPr>
            <a:t>Общ размер на БФП по процедурата (в лв.) –</a:t>
          </a:r>
          <a:r>
            <a:rPr lang="bg-BG" sz="2400" dirty="0" smtClean="0">
              <a:latin typeface="Arial Black" panose="020B0A04020102020204" pitchFamily="34" charset="0"/>
            </a:rPr>
            <a:t> </a:t>
          </a:r>
        </a:p>
        <a:p>
          <a:pPr algn="ctr"/>
          <a:r>
            <a:rPr lang="bg-BG" sz="2400" b="1" i="0" dirty="0" smtClean="0">
              <a:latin typeface="Arial Black" panose="020B0A04020102020204" pitchFamily="34" charset="0"/>
            </a:rPr>
            <a:t>6 500 000 лв. (декември 2018 г.)</a:t>
          </a:r>
          <a:endParaRPr lang="bg-BG" sz="2400" i="0" dirty="0">
            <a:latin typeface="Arial Black" panose="020B0A04020102020204" pitchFamily="34" charset="0"/>
          </a:endParaRPr>
        </a:p>
      </dgm:t>
    </dgm:pt>
    <dgm:pt modelId="{F7F13201-8E77-4CAA-BA5D-A010E2690A51}" type="parTrans" cxnId="{6962BAEE-5D0D-4C38-8344-36113BE64AF0}">
      <dgm:prSet/>
      <dgm:spPr/>
      <dgm:t>
        <a:bodyPr/>
        <a:lstStyle/>
        <a:p>
          <a:endParaRPr lang="bg-BG"/>
        </a:p>
      </dgm:t>
    </dgm:pt>
    <dgm:pt modelId="{C2128D33-66D6-4A30-99A2-CF33E0E08A04}" type="sibTrans" cxnId="{6962BAEE-5D0D-4C38-8344-36113BE64AF0}">
      <dgm:prSet/>
      <dgm:spPr/>
      <dgm:t>
        <a:bodyPr/>
        <a:lstStyle/>
        <a:p>
          <a:endParaRPr lang="bg-BG"/>
        </a:p>
      </dgm:t>
    </dgm:pt>
    <dgm:pt modelId="{ADBB3F90-5590-4953-9762-2C69BEDBB2E6}">
      <dgm:prSet phldrT="[Text]" custT="1"/>
      <dgm:spPr>
        <a:gradFill rotWithShape="0">
          <a:gsLst>
            <a:gs pos="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</dgm:spPr>
      <dgm:t>
        <a:bodyPr/>
        <a:lstStyle/>
        <a:p>
          <a:pPr algn="ctr"/>
          <a:r>
            <a:rPr lang="bg-BG" sz="2200" dirty="0" smtClean="0">
              <a:latin typeface="Arial Black" panose="020B0A04020102020204" pitchFamily="34" charset="0"/>
            </a:rPr>
            <a:t>Предоставяне на БФП – чрез подбор на проектни предложения </a:t>
          </a:r>
          <a:r>
            <a:rPr lang="bg-BG" sz="2200" baseline="0" dirty="0" smtClean="0">
              <a:latin typeface="Arial Black" panose="020B0A04020102020204" pitchFamily="34" charset="0"/>
            </a:rPr>
            <a:t>на проектни предложения по чл. 2, т. 1 от ПМС № 160 от 2016 г. </a:t>
          </a:r>
          <a:endParaRPr lang="bg-BG" sz="2200" dirty="0">
            <a:latin typeface="Arial Black" panose="020B0A04020102020204" pitchFamily="34" charset="0"/>
          </a:endParaRPr>
        </a:p>
      </dgm:t>
    </dgm:pt>
    <dgm:pt modelId="{249A8937-BDA8-4C8E-884A-DE7692C7CC1A}" type="parTrans" cxnId="{86A2F72E-16D4-4F24-AA08-B62F8842CEF2}">
      <dgm:prSet/>
      <dgm:spPr/>
      <dgm:t>
        <a:bodyPr/>
        <a:lstStyle/>
        <a:p>
          <a:endParaRPr lang="bg-BG"/>
        </a:p>
      </dgm:t>
    </dgm:pt>
    <dgm:pt modelId="{35FD8979-691E-43FF-9699-5D706DBC53F9}" type="sibTrans" cxnId="{86A2F72E-16D4-4F24-AA08-B62F8842CEF2}">
      <dgm:prSet/>
      <dgm:spPr/>
      <dgm:t>
        <a:bodyPr/>
        <a:lstStyle/>
        <a:p>
          <a:endParaRPr lang="bg-BG"/>
        </a:p>
      </dgm:t>
    </dgm:pt>
    <dgm:pt modelId="{9B4F96B7-F457-4992-B962-76B4F2F16991}" type="pres">
      <dgm:prSet presAssocID="{0800E698-F7AC-4CBD-89A0-2D88D7D4280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bg-BG"/>
        </a:p>
      </dgm:t>
    </dgm:pt>
    <dgm:pt modelId="{1217F584-B9DF-434D-B499-918CE1F24511}" type="pres">
      <dgm:prSet presAssocID="{53BFF637-4F0A-4667-9F32-B148B52F34A6}" presName="root" presStyleCnt="0"/>
      <dgm:spPr/>
    </dgm:pt>
    <dgm:pt modelId="{7BC0273C-9F4C-459A-8D71-A063C1DF584D}" type="pres">
      <dgm:prSet presAssocID="{53BFF637-4F0A-4667-9F32-B148B52F34A6}" presName="rootComposite" presStyleCnt="0"/>
      <dgm:spPr/>
    </dgm:pt>
    <dgm:pt modelId="{B6602EC3-7ACD-4262-BE60-352CF4BAA8BE}" type="pres">
      <dgm:prSet presAssocID="{53BFF637-4F0A-4667-9F32-B148B52F34A6}" presName="rootText" presStyleLbl="node1" presStyleIdx="0" presStyleCnt="1" custScaleX="581818" custLinFactNeighborX="0" custLinFactNeighborY="-34353"/>
      <dgm:spPr/>
      <dgm:t>
        <a:bodyPr/>
        <a:lstStyle/>
        <a:p>
          <a:endParaRPr lang="bg-BG"/>
        </a:p>
      </dgm:t>
    </dgm:pt>
    <dgm:pt modelId="{1C47121A-B70A-4C59-A18F-A6046581DAD7}" type="pres">
      <dgm:prSet presAssocID="{53BFF637-4F0A-4667-9F32-B148B52F34A6}" presName="rootConnector" presStyleLbl="node1" presStyleIdx="0" presStyleCnt="1"/>
      <dgm:spPr/>
      <dgm:t>
        <a:bodyPr/>
        <a:lstStyle/>
        <a:p>
          <a:endParaRPr lang="bg-BG"/>
        </a:p>
      </dgm:t>
    </dgm:pt>
    <dgm:pt modelId="{F9C6CEC4-D052-45AC-955C-D58AFCBCEFBD}" type="pres">
      <dgm:prSet presAssocID="{53BFF637-4F0A-4667-9F32-B148B52F34A6}" presName="childShape" presStyleCnt="0"/>
      <dgm:spPr/>
    </dgm:pt>
    <dgm:pt modelId="{6E49B2DB-09DE-4745-9F12-2192F3FB0454}" type="pres">
      <dgm:prSet presAssocID="{F7F13201-8E77-4CAA-BA5D-A010E2690A51}" presName="Name13" presStyleLbl="parChTrans1D2" presStyleIdx="0" presStyleCnt="2"/>
      <dgm:spPr/>
      <dgm:t>
        <a:bodyPr/>
        <a:lstStyle/>
        <a:p>
          <a:endParaRPr lang="bg-BG"/>
        </a:p>
      </dgm:t>
    </dgm:pt>
    <dgm:pt modelId="{C439BE26-E192-4E2C-8560-8ACF6C8461BD}" type="pres">
      <dgm:prSet presAssocID="{C0AA5201-14D1-4B3F-BBD0-9F4447495BB2}" presName="childText" presStyleLbl="bgAcc1" presStyleIdx="0" presStyleCnt="2" custScaleX="580921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023C9FB6-23B1-45C9-A23A-043EFAF1F328}" type="pres">
      <dgm:prSet presAssocID="{249A8937-BDA8-4C8E-884A-DE7692C7CC1A}" presName="Name13" presStyleLbl="parChTrans1D2" presStyleIdx="1" presStyleCnt="2"/>
      <dgm:spPr/>
      <dgm:t>
        <a:bodyPr/>
        <a:lstStyle/>
        <a:p>
          <a:endParaRPr lang="bg-BG"/>
        </a:p>
      </dgm:t>
    </dgm:pt>
    <dgm:pt modelId="{3FF40696-6D40-41E9-9BF3-A71592C82AA9}" type="pres">
      <dgm:prSet presAssocID="{ADBB3F90-5590-4953-9762-2C69BEDBB2E6}" presName="childText" presStyleLbl="bgAcc1" presStyleIdx="1" presStyleCnt="2" custScaleX="580585" custScaleY="115657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41068C02-3B74-4D21-9E80-35EFDE57B30D}" srcId="{0800E698-F7AC-4CBD-89A0-2D88D7D42805}" destId="{53BFF637-4F0A-4667-9F32-B148B52F34A6}" srcOrd="0" destOrd="0" parTransId="{764EA2D8-7EAB-436F-847D-7F5F08BDFE95}" sibTransId="{98405E45-D450-4ADE-B946-2ADBF6D8CD3A}"/>
    <dgm:cxn modelId="{695E5DE1-FAC9-4E1A-8692-8F6C6E344A86}" type="presOf" srcId="{F7F13201-8E77-4CAA-BA5D-A010E2690A51}" destId="{6E49B2DB-09DE-4745-9F12-2192F3FB0454}" srcOrd="0" destOrd="0" presId="urn:microsoft.com/office/officeart/2005/8/layout/hierarchy3"/>
    <dgm:cxn modelId="{54CB91CA-CE80-47B7-A93A-39EE3A1D4BD1}" type="presOf" srcId="{249A8937-BDA8-4C8E-884A-DE7692C7CC1A}" destId="{023C9FB6-23B1-45C9-A23A-043EFAF1F328}" srcOrd="0" destOrd="0" presId="urn:microsoft.com/office/officeart/2005/8/layout/hierarchy3"/>
    <dgm:cxn modelId="{3F710B54-68AF-4C28-9C9B-C1138F2FCBA9}" type="presOf" srcId="{0800E698-F7AC-4CBD-89A0-2D88D7D42805}" destId="{9B4F96B7-F457-4992-B962-76B4F2F16991}" srcOrd="0" destOrd="0" presId="urn:microsoft.com/office/officeart/2005/8/layout/hierarchy3"/>
    <dgm:cxn modelId="{A9635C4C-709D-4836-A3B1-04F3C80B364A}" type="presOf" srcId="{C0AA5201-14D1-4B3F-BBD0-9F4447495BB2}" destId="{C439BE26-E192-4E2C-8560-8ACF6C8461BD}" srcOrd="0" destOrd="0" presId="urn:microsoft.com/office/officeart/2005/8/layout/hierarchy3"/>
    <dgm:cxn modelId="{5CBDABF9-B6B1-4C61-878F-F3B575BDD2D4}" type="presOf" srcId="{ADBB3F90-5590-4953-9762-2C69BEDBB2E6}" destId="{3FF40696-6D40-41E9-9BF3-A71592C82AA9}" srcOrd="0" destOrd="0" presId="urn:microsoft.com/office/officeart/2005/8/layout/hierarchy3"/>
    <dgm:cxn modelId="{6962BAEE-5D0D-4C38-8344-36113BE64AF0}" srcId="{53BFF637-4F0A-4667-9F32-B148B52F34A6}" destId="{C0AA5201-14D1-4B3F-BBD0-9F4447495BB2}" srcOrd="0" destOrd="0" parTransId="{F7F13201-8E77-4CAA-BA5D-A010E2690A51}" sibTransId="{C2128D33-66D6-4A30-99A2-CF33E0E08A04}"/>
    <dgm:cxn modelId="{86A2F72E-16D4-4F24-AA08-B62F8842CEF2}" srcId="{53BFF637-4F0A-4667-9F32-B148B52F34A6}" destId="{ADBB3F90-5590-4953-9762-2C69BEDBB2E6}" srcOrd="1" destOrd="0" parTransId="{249A8937-BDA8-4C8E-884A-DE7692C7CC1A}" sibTransId="{35FD8979-691E-43FF-9699-5D706DBC53F9}"/>
    <dgm:cxn modelId="{BF148928-7C52-435F-B9C1-C89D6B1ABBBF}" type="presOf" srcId="{53BFF637-4F0A-4667-9F32-B148B52F34A6}" destId="{1C47121A-B70A-4C59-A18F-A6046581DAD7}" srcOrd="1" destOrd="0" presId="urn:microsoft.com/office/officeart/2005/8/layout/hierarchy3"/>
    <dgm:cxn modelId="{3818F190-A18E-4E56-B8EB-2310E5F93AF5}" type="presOf" srcId="{53BFF637-4F0A-4667-9F32-B148B52F34A6}" destId="{B6602EC3-7ACD-4262-BE60-352CF4BAA8BE}" srcOrd="0" destOrd="0" presId="urn:microsoft.com/office/officeart/2005/8/layout/hierarchy3"/>
    <dgm:cxn modelId="{55C753D7-1DB7-4A7C-BD53-53E4E992F103}" type="presParOf" srcId="{9B4F96B7-F457-4992-B962-76B4F2F16991}" destId="{1217F584-B9DF-434D-B499-918CE1F24511}" srcOrd="0" destOrd="0" presId="urn:microsoft.com/office/officeart/2005/8/layout/hierarchy3"/>
    <dgm:cxn modelId="{7BF16D8D-F794-43CF-B740-F247D7AD4974}" type="presParOf" srcId="{1217F584-B9DF-434D-B499-918CE1F24511}" destId="{7BC0273C-9F4C-459A-8D71-A063C1DF584D}" srcOrd="0" destOrd="0" presId="urn:microsoft.com/office/officeart/2005/8/layout/hierarchy3"/>
    <dgm:cxn modelId="{8908EB61-B1AA-4AC8-971E-965C365D259D}" type="presParOf" srcId="{7BC0273C-9F4C-459A-8D71-A063C1DF584D}" destId="{B6602EC3-7ACD-4262-BE60-352CF4BAA8BE}" srcOrd="0" destOrd="0" presId="urn:microsoft.com/office/officeart/2005/8/layout/hierarchy3"/>
    <dgm:cxn modelId="{981C6C57-26CA-442D-829B-36989DA01623}" type="presParOf" srcId="{7BC0273C-9F4C-459A-8D71-A063C1DF584D}" destId="{1C47121A-B70A-4C59-A18F-A6046581DAD7}" srcOrd="1" destOrd="0" presId="urn:microsoft.com/office/officeart/2005/8/layout/hierarchy3"/>
    <dgm:cxn modelId="{D0E2E326-141E-43B1-9A87-42AA43FAAC4B}" type="presParOf" srcId="{1217F584-B9DF-434D-B499-918CE1F24511}" destId="{F9C6CEC4-D052-45AC-955C-D58AFCBCEFBD}" srcOrd="1" destOrd="0" presId="urn:microsoft.com/office/officeart/2005/8/layout/hierarchy3"/>
    <dgm:cxn modelId="{41594DE8-A1CC-4BF8-AFA4-5D53A5387EC8}" type="presParOf" srcId="{F9C6CEC4-D052-45AC-955C-D58AFCBCEFBD}" destId="{6E49B2DB-09DE-4745-9F12-2192F3FB0454}" srcOrd="0" destOrd="0" presId="urn:microsoft.com/office/officeart/2005/8/layout/hierarchy3"/>
    <dgm:cxn modelId="{0C8D24BE-8051-4A7B-8E1D-49090E9D9D17}" type="presParOf" srcId="{F9C6CEC4-D052-45AC-955C-D58AFCBCEFBD}" destId="{C439BE26-E192-4E2C-8560-8ACF6C8461BD}" srcOrd="1" destOrd="0" presId="urn:microsoft.com/office/officeart/2005/8/layout/hierarchy3"/>
    <dgm:cxn modelId="{A8D461BC-05AE-432D-BAC1-139D9D983257}" type="presParOf" srcId="{F9C6CEC4-D052-45AC-955C-D58AFCBCEFBD}" destId="{023C9FB6-23B1-45C9-A23A-043EFAF1F328}" srcOrd="2" destOrd="0" presId="urn:microsoft.com/office/officeart/2005/8/layout/hierarchy3"/>
    <dgm:cxn modelId="{660C940D-84F8-41E2-98B8-62AABF49713E}" type="presParOf" srcId="{F9C6CEC4-D052-45AC-955C-D58AFCBCEFBD}" destId="{3FF40696-6D40-41E9-9BF3-A71592C82AA9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B82AFA5-32CD-461E-90D8-D74E450BE508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4BFDB14B-3E20-4611-8DBE-7D6598DCD7B8}">
      <dgm:prSet phldrT="[Text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rgbClr val="FF9966"/>
        </a:soli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bg-BG" sz="3600" b="1" dirty="0" smtClean="0">
              <a:latin typeface="Arial Black" panose="020B0A04020102020204" pitchFamily="34" charset="0"/>
            </a:rPr>
            <a:t>Дейности по проекта:</a:t>
          </a:r>
          <a:endParaRPr lang="bg-BG" sz="3600" b="1" dirty="0">
            <a:latin typeface="Arial Black" panose="020B0A04020102020204" pitchFamily="34" charset="0"/>
          </a:endParaRPr>
        </a:p>
      </dgm:t>
    </dgm:pt>
    <dgm:pt modelId="{10C1A42C-4E5B-4F43-B4EC-F7CA50EFB6A6}" type="parTrans" cxnId="{16222304-8E71-4232-9A44-C61C8F24FC95}">
      <dgm:prSet/>
      <dgm:spPr/>
      <dgm:t>
        <a:bodyPr/>
        <a:lstStyle/>
        <a:p>
          <a:endParaRPr lang="bg-BG"/>
        </a:p>
      </dgm:t>
    </dgm:pt>
    <dgm:pt modelId="{F2C4F4B7-D7FB-4D9C-A400-7D377604E5AA}" type="sibTrans" cxnId="{16222304-8E71-4232-9A44-C61C8F24FC95}">
      <dgm:prSet/>
      <dgm:spPr/>
      <dgm:t>
        <a:bodyPr/>
        <a:lstStyle/>
        <a:p>
          <a:endParaRPr lang="bg-BG"/>
        </a:p>
      </dgm:t>
    </dgm:pt>
    <dgm:pt modelId="{B3EF9DE6-8F8B-4322-8CA0-D38B133B635F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bg-BG" sz="2000" b="1" dirty="0" smtClean="0">
              <a:latin typeface="Arial Black" panose="020B0A04020102020204" pitchFamily="34" charset="0"/>
            </a:rPr>
            <a:t>4. </a:t>
          </a:r>
          <a:r>
            <a:rPr lang="ru-RU" sz="2000" dirty="0" err="1" smtClean="0">
              <a:latin typeface="Arial Black" panose="020B0A04020102020204" pitchFamily="34" charset="0"/>
            </a:rPr>
            <a:t>Извършване</a:t>
          </a:r>
          <a:r>
            <a:rPr lang="ru-RU" sz="2000" dirty="0" smtClean="0">
              <a:latin typeface="Arial Black" panose="020B0A04020102020204" pitchFamily="34" charset="0"/>
            </a:rPr>
            <a:t> на </a:t>
          </a:r>
          <a:r>
            <a:rPr lang="ru-RU" sz="2000" dirty="0" err="1" smtClean="0">
              <a:latin typeface="Arial Black" panose="020B0A04020102020204" pitchFamily="34" charset="0"/>
            </a:rPr>
            <a:t>пазарно-ориентирани</a:t>
          </a:r>
          <a:r>
            <a:rPr lang="ru-RU" sz="2000" dirty="0" smtClean="0">
              <a:latin typeface="Arial Black" panose="020B0A04020102020204" pitchFamily="34" charset="0"/>
            </a:rPr>
            <a:t> </a:t>
          </a:r>
          <a:r>
            <a:rPr lang="ru-RU" sz="2000" dirty="0" err="1" smtClean="0">
              <a:latin typeface="Arial Black" panose="020B0A04020102020204" pitchFamily="34" charset="0"/>
            </a:rPr>
            <a:t>научни</a:t>
          </a:r>
          <a:r>
            <a:rPr lang="ru-RU" sz="2000" dirty="0" smtClean="0">
              <a:latin typeface="Arial Black" panose="020B0A04020102020204" pitchFamily="34" charset="0"/>
            </a:rPr>
            <a:t> </a:t>
          </a:r>
          <a:r>
            <a:rPr lang="ru-RU" sz="2000" dirty="0" err="1" smtClean="0">
              <a:latin typeface="Arial Black" panose="020B0A04020102020204" pitchFamily="34" charset="0"/>
            </a:rPr>
            <a:t>изследвания</a:t>
          </a:r>
          <a:r>
            <a:rPr lang="ru-RU" sz="2000" dirty="0" smtClean="0">
              <a:latin typeface="Arial Black" panose="020B0A04020102020204" pitchFamily="34" charset="0"/>
            </a:rPr>
            <a:t> и </a:t>
          </a:r>
          <a:r>
            <a:rPr lang="ru-RU" sz="2000" dirty="0" err="1" smtClean="0">
              <a:latin typeface="Arial Black" panose="020B0A04020102020204" pitchFamily="34" charset="0"/>
            </a:rPr>
            <a:t>развиване</a:t>
          </a:r>
          <a:r>
            <a:rPr lang="ru-RU" sz="2000" dirty="0" smtClean="0">
              <a:latin typeface="Arial Black" panose="020B0A04020102020204" pitchFamily="34" charset="0"/>
            </a:rPr>
            <a:t>/</a:t>
          </a:r>
          <a:r>
            <a:rPr lang="ru-RU" sz="2000" dirty="0" err="1" smtClean="0">
              <a:latin typeface="Arial Black" panose="020B0A04020102020204" pitchFamily="34" charset="0"/>
            </a:rPr>
            <a:t>модернизиране</a:t>
          </a:r>
          <a:r>
            <a:rPr lang="ru-RU" sz="2000" dirty="0" smtClean="0">
              <a:latin typeface="Arial Black" panose="020B0A04020102020204" pitchFamily="34" charset="0"/>
            </a:rPr>
            <a:t> на нови технологии на </a:t>
          </a:r>
          <a:r>
            <a:rPr lang="ru-RU" sz="2000" dirty="0" err="1" smtClean="0">
              <a:latin typeface="Arial Black" panose="020B0A04020102020204" pitchFamily="34" charset="0"/>
            </a:rPr>
            <a:t>високо</a:t>
          </a:r>
          <a:r>
            <a:rPr lang="ru-RU" sz="2000" dirty="0" smtClean="0">
              <a:latin typeface="Arial Black" panose="020B0A04020102020204" pitchFamily="34" charset="0"/>
            </a:rPr>
            <a:t> </a:t>
          </a:r>
          <a:r>
            <a:rPr lang="ru-RU" sz="2000" dirty="0" err="1" smtClean="0">
              <a:latin typeface="Arial Black" panose="020B0A04020102020204" pitchFamily="34" charset="0"/>
            </a:rPr>
            <a:t>международно</a:t>
          </a:r>
          <a:r>
            <a:rPr lang="ru-RU" sz="2000" dirty="0" smtClean="0">
              <a:latin typeface="Arial Black" panose="020B0A04020102020204" pitchFamily="34" charset="0"/>
            </a:rPr>
            <a:t> </a:t>
          </a:r>
          <a:r>
            <a:rPr lang="ru-RU" sz="2000" dirty="0" err="1" smtClean="0">
              <a:latin typeface="Arial Black" panose="020B0A04020102020204" pitchFamily="34" charset="0"/>
            </a:rPr>
            <a:t>ниво</a:t>
          </a:r>
          <a:r>
            <a:rPr lang="ru-RU" sz="2000" dirty="0" smtClean="0">
              <a:latin typeface="Arial Black" panose="020B0A04020102020204" pitchFamily="34" charset="0"/>
            </a:rPr>
            <a:t> в приоритетна </a:t>
          </a:r>
          <a:r>
            <a:rPr lang="ru-RU" sz="2000" dirty="0" err="1" smtClean="0">
              <a:latin typeface="Arial Black" panose="020B0A04020102020204" pitchFamily="34" charset="0"/>
            </a:rPr>
            <a:t>област</a:t>
          </a:r>
          <a:r>
            <a:rPr lang="ru-RU" sz="2000" dirty="0" smtClean="0">
              <a:latin typeface="Arial Black" panose="020B0A04020102020204" pitchFamily="34" charset="0"/>
            </a:rPr>
            <a:t> „Нови технологии в </a:t>
          </a:r>
          <a:r>
            <a:rPr lang="ru-RU" sz="2000" dirty="0" err="1" smtClean="0">
              <a:latin typeface="Arial Black" panose="020B0A04020102020204" pitchFamily="34" charset="0"/>
            </a:rPr>
            <a:t>креативните</a:t>
          </a:r>
          <a:r>
            <a:rPr lang="ru-RU" sz="2000" dirty="0" smtClean="0">
              <a:latin typeface="Arial Black" panose="020B0A04020102020204" pitchFamily="34" charset="0"/>
            </a:rPr>
            <a:t> и </a:t>
          </a:r>
          <a:r>
            <a:rPr lang="ru-RU" sz="2000" dirty="0" err="1" smtClean="0">
              <a:latin typeface="Arial Black" panose="020B0A04020102020204" pitchFamily="34" charset="0"/>
            </a:rPr>
            <a:t>рекреативните</a:t>
          </a:r>
          <a:r>
            <a:rPr lang="ru-RU" sz="2000" dirty="0" smtClean="0">
              <a:latin typeface="Arial Black" panose="020B0A04020102020204" pitchFamily="34" charset="0"/>
            </a:rPr>
            <a:t> индустрии”; </a:t>
          </a:r>
          <a:endParaRPr lang="bg-BG" sz="2000" b="1" dirty="0">
            <a:latin typeface="Arial Black" panose="020B0A04020102020204" pitchFamily="34" charset="0"/>
          </a:endParaRPr>
        </a:p>
      </dgm:t>
    </dgm:pt>
    <dgm:pt modelId="{2D1B86EF-E710-41B4-BA19-5C1E6538B5ED}" type="parTrans" cxnId="{68195455-CF8C-4F1E-BDCE-1EF770033C14}">
      <dgm:prSet/>
      <dgm:spPr/>
      <dgm:t>
        <a:bodyPr/>
        <a:lstStyle/>
        <a:p>
          <a:endParaRPr lang="bg-BG"/>
        </a:p>
      </dgm:t>
    </dgm:pt>
    <dgm:pt modelId="{FCB32BC1-E4CB-411A-A7FB-0213787F710C}" type="sibTrans" cxnId="{68195455-CF8C-4F1E-BDCE-1EF770033C14}">
      <dgm:prSet/>
      <dgm:spPr/>
      <dgm:t>
        <a:bodyPr/>
        <a:lstStyle/>
        <a:p>
          <a:endParaRPr lang="bg-BG"/>
        </a:p>
      </dgm:t>
    </dgm:pt>
    <dgm:pt modelId="{86C7090A-FF29-42F5-9FA2-F46D38B0674B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bg-BG" sz="2000" b="1" dirty="0" smtClean="0">
              <a:latin typeface="Arial Black" panose="020B0A04020102020204" pitchFamily="34" charset="0"/>
            </a:rPr>
            <a:t>6. </a:t>
          </a:r>
          <a:r>
            <a:rPr lang="ru-RU" sz="2000" dirty="0" err="1" smtClean="0">
              <a:latin typeface="Arial Black" panose="020B0A04020102020204" pitchFamily="34" charset="0"/>
            </a:rPr>
            <a:t>Въвеждане</a:t>
          </a:r>
          <a:r>
            <a:rPr lang="ru-RU" sz="2000" dirty="0" smtClean="0">
              <a:latin typeface="Arial Black" panose="020B0A04020102020204" pitchFamily="34" charset="0"/>
            </a:rPr>
            <a:t> на </a:t>
          </a:r>
          <a:r>
            <a:rPr lang="ru-RU" sz="2000" dirty="0" err="1" smtClean="0">
              <a:latin typeface="Arial Black" panose="020B0A04020102020204" pitchFamily="34" charset="0"/>
            </a:rPr>
            <a:t>иновации</a:t>
          </a:r>
          <a:r>
            <a:rPr lang="ru-RU" sz="2000" dirty="0" smtClean="0">
              <a:latin typeface="Arial Black" panose="020B0A04020102020204" pitchFamily="34" charset="0"/>
            </a:rPr>
            <a:t>, нови </a:t>
          </a:r>
          <a:r>
            <a:rPr lang="ru-RU" sz="2000" dirty="0" err="1" smtClean="0">
              <a:latin typeface="Arial Black" panose="020B0A04020102020204" pitchFamily="34" charset="0"/>
            </a:rPr>
            <a:t>обучителни</a:t>
          </a:r>
          <a:r>
            <a:rPr lang="ru-RU" sz="2000" dirty="0" smtClean="0">
              <a:latin typeface="Arial Black" panose="020B0A04020102020204" pitchFamily="34" charset="0"/>
            </a:rPr>
            <a:t> и </a:t>
          </a:r>
          <a:r>
            <a:rPr lang="ru-RU" sz="2000" dirty="0" err="1" smtClean="0">
              <a:latin typeface="Arial Black" panose="020B0A04020102020204" pitchFamily="34" charset="0"/>
            </a:rPr>
            <a:t>образователни</a:t>
          </a:r>
          <a:r>
            <a:rPr lang="ru-RU" sz="2000" dirty="0" smtClean="0">
              <a:latin typeface="Arial Black" panose="020B0A04020102020204" pitchFamily="34" charset="0"/>
            </a:rPr>
            <a:t> </a:t>
          </a:r>
          <a:r>
            <a:rPr lang="ru-RU" sz="2000" dirty="0" err="1" smtClean="0">
              <a:latin typeface="Arial Black" panose="020B0A04020102020204" pitchFamily="34" charset="0"/>
            </a:rPr>
            <a:t>методи</a:t>
          </a:r>
          <a:r>
            <a:rPr lang="ru-RU" sz="2000" dirty="0" smtClean="0">
              <a:latin typeface="Arial Black" panose="020B0A04020102020204" pitchFamily="34" charset="0"/>
            </a:rPr>
            <a:t> в </a:t>
          </a:r>
          <a:r>
            <a:rPr lang="ru-RU" sz="2000" dirty="0" err="1" smtClean="0">
              <a:latin typeface="Arial Black" panose="020B0A04020102020204" pitchFamily="34" charset="0"/>
            </a:rPr>
            <a:t>практиката</a:t>
          </a:r>
          <a:r>
            <a:rPr lang="ru-RU" sz="2000" dirty="0" smtClean="0">
              <a:latin typeface="Arial Black" panose="020B0A04020102020204" pitchFamily="34" charset="0"/>
            </a:rPr>
            <a:t> на ЦК ИНКРЕА;</a:t>
          </a:r>
          <a:endParaRPr lang="bg-BG" sz="2000" b="1" dirty="0">
            <a:latin typeface="Arial Black" panose="020B0A04020102020204" pitchFamily="34" charset="0"/>
          </a:endParaRPr>
        </a:p>
      </dgm:t>
    </dgm:pt>
    <dgm:pt modelId="{C5FAA9E7-FD9C-4585-B8FE-5D53D93BB3B6}" type="parTrans" cxnId="{B24B51E9-6E47-41BF-BA58-05FC074F637C}">
      <dgm:prSet/>
      <dgm:spPr/>
      <dgm:t>
        <a:bodyPr/>
        <a:lstStyle/>
        <a:p>
          <a:endParaRPr lang="bg-BG"/>
        </a:p>
      </dgm:t>
    </dgm:pt>
    <dgm:pt modelId="{2CF8E4C5-39A3-42F6-9A2D-947EC155A53A}" type="sibTrans" cxnId="{B24B51E9-6E47-41BF-BA58-05FC074F637C}">
      <dgm:prSet/>
      <dgm:spPr/>
      <dgm:t>
        <a:bodyPr/>
        <a:lstStyle/>
        <a:p>
          <a:endParaRPr lang="bg-BG"/>
        </a:p>
      </dgm:t>
    </dgm:pt>
    <dgm:pt modelId="{DFA8D7DF-3538-4972-9BBB-6DA83D0E7079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bg-BG" sz="2000" b="1" dirty="0" smtClean="0">
              <a:latin typeface="Arial Black" panose="020B0A04020102020204" pitchFamily="34" charset="0"/>
            </a:rPr>
            <a:t>5. </a:t>
          </a:r>
          <a:r>
            <a:rPr lang="ru-RU" sz="2000" dirty="0" err="1" smtClean="0">
              <a:latin typeface="Arial Black" panose="020B0A04020102020204" pitchFamily="34" charset="0"/>
            </a:rPr>
            <a:t>Привличане</a:t>
          </a:r>
          <a:r>
            <a:rPr lang="ru-RU" sz="2000" dirty="0" smtClean="0">
              <a:latin typeface="Arial Black" panose="020B0A04020102020204" pitchFamily="34" charset="0"/>
            </a:rPr>
            <a:t> на </a:t>
          </a:r>
          <a:r>
            <a:rPr lang="ru-RU" sz="2000" dirty="0" err="1" smtClean="0">
              <a:latin typeface="Arial Black" panose="020B0A04020102020204" pitchFamily="34" charset="0"/>
            </a:rPr>
            <a:t>водещи</a:t>
          </a:r>
          <a:r>
            <a:rPr lang="ru-RU" sz="2000" dirty="0" smtClean="0">
              <a:latin typeface="Arial Black" panose="020B0A04020102020204" pitchFamily="34" charset="0"/>
            </a:rPr>
            <a:t> </a:t>
          </a:r>
          <a:r>
            <a:rPr lang="ru-RU" sz="2000" dirty="0" err="1" smtClean="0">
              <a:latin typeface="Arial Black" panose="020B0A04020102020204" pitchFamily="34" charset="0"/>
            </a:rPr>
            <a:t>изследователи</a:t>
          </a:r>
          <a:r>
            <a:rPr lang="ru-RU" sz="2000" dirty="0" smtClean="0">
              <a:latin typeface="Arial Black" panose="020B0A04020102020204" pitchFamily="34" charset="0"/>
            </a:rPr>
            <a:t> и </a:t>
          </a:r>
          <a:r>
            <a:rPr lang="ru-RU" sz="2000" dirty="0" err="1" smtClean="0">
              <a:latin typeface="Arial Black" panose="020B0A04020102020204" pitchFamily="34" charset="0"/>
            </a:rPr>
            <a:t>върхови</a:t>
          </a:r>
          <a:r>
            <a:rPr lang="ru-RU" sz="2000" dirty="0" smtClean="0">
              <a:latin typeface="Arial Black" panose="020B0A04020102020204" pitchFamily="34" charset="0"/>
            </a:rPr>
            <a:t> </a:t>
          </a:r>
          <a:r>
            <a:rPr lang="ru-RU" sz="2000" dirty="0" err="1" smtClean="0">
              <a:latin typeface="Arial Black" panose="020B0A04020102020204" pitchFamily="34" charset="0"/>
            </a:rPr>
            <a:t>специалисти</a:t>
          </a:r>
          <a:r>
            <a:rPr lang="ru-RU" sz="2000" dirty="0" smtClean="0">
              <a:latin typeface="Arial Black" panose="020B0A04020102020204" pitchFamily="34" charset="0"/>
            </a:rPr>
            <a:t> за </a:t>
          </a:r>
          <a:r>
            <a:rPr lang="ru-RU" sz="2000" dirty="0" err="1" smtClean="0">
              <a:latin typeface="Arial Black" panose="020B0A04020102020204" pitchFamily="34" charset="0"/>
            </a:rPr>
            <a:t>провеждане</a:t>
          </a:r>
          <a:r>
            <a:rPr lang="ru-RU" sz="2000" dirty="0" smtClean="0">
              <a:latin typeface="Arial Black" panose="020B0A04020102020204" pitchFamily="34" charset="0"/>
            </a:rPr>
            <a:t> на </a:t>
          </a:r>
          <a:r>
            <a:rPr lang="ru-RU" sz="2000" dirty="0" err="1" smtClean="0">
              <a:latin typeface="Arial Black" panose="020B0A04020102020204" pitchFamily="34" charset="0"/>
            </a:rPr>
            <a:t>научни</a:t>
          </a:r>
          <a:r>
            <a:rPr lang="ru-RU" sz="2000" dirty="0" smtClean="0">
              <a:latin typeface="Arial Black" panose="020B0A04020102020204" pitchFamily="34" charset="0"/>
            </a:rPr>
            <a:t> </a:t>
          </a:r>
          <a:r>
            <a:rPr lang="ru-RU" sz="2000" dirty="0" err="1" smtClean="0">
              <a:latin typeface="Arial Black" panose="020B0A04020102020204" pitchFamily="34" charset="0"/>
            </a:rPr>
            <a:t>изследвания</a:t>
          </a:r>
          <a:r>
            <a:rPr lang="ru-RU" sz="2000" dirty="0" smtClean="0">
              <a:latin typeface="Arial Black" panose="020B0A04020102020204" pitchFamily="34" charset="0"/>
            </a:rPr>
            <a:t> на </a:t>
          </a:r>
          <a:r>
            <a:rPr lang="ru-RU" sz="2000" dirty="0" err="1" smtClean="0">
              <a:latin typeface="Arial Black" panose="020B0A04020102020204" pitchFamily="34" charset="0"/>
            </a:rPr>
            <a:t>високо</a:t>
          </a:r>
          <a:r>
            <a:rPr lang="ru-RU" sz="2000" dirty="0" smtClean="0">
              <a:latin typeface="Arial Black" panose="020B0A04020102020204" pitchFamily="34" charset="0"/>
            </a:rPr>
            <a:t> </a:t>
          </a:r>
          <a:r>
            <a:rPr lang="ru-RU" sz="2000" dirty="0" err="1" smtClean="0">
              <a:latin typeface="Arial Black" panose="020B0A04020102020204" pitchFamily="34" charset="0"/>
            </a:rPr>
            <a:t>ниво</a:t>
          </a:r>
          <a:r>
            <a:rPr lang="ru-RU" sz="2000" dirty="0" smtClean="0">
              <a:latin typeface="Arial Black" panose="020B0A04020102020204" pitchFamily="34" charset="0"/>
            </a:rPr>
            <a:t> в приоритетна </a:t>
          </a:r>
          <a:r>
            <a:rPr lang="ru-RU" sz="2000" dirty="0" err="1" smtClean="0">
              <a:latin typeface="Arial Black" panose="020B0A04020102020204" pitchFamily="34" charset="0"/>
            </a:rPr>
            <a:t>област</a:t>
          </a:r>
          <a:r>
            <a:rPr lang="ru-RU" sz="2000" dirty="0" smtClean="0">
              <a:latin typeface="Arial Black" panose="020B0A04020102020204" pitchFamily="34" charset="0"/>
            </a:rPr>
            <a:t> „Нови технологии в </a:t>
          </a:r>
          <a:r>
            <a:rPr lang="ru-RU" sz="2000" dirty="0" err="1" smtClean="0">
              <a:latin typeface="Arial Black" panose="020B0A04020102020204" pitchFamily="34" charset="0"/>
            </a:rPr>
            <a:t>креативните</a:t>
          </a:r>
          <a:r>
            <a:rPr lang="ru-RU" sz="2000" dirty="0" smtClean="0">
              <a:latin typeface="Arial Black" panose="020B0A04020102020204" pitchFamily="34" charset="0"/>
            </a:rPr>
            <a:t> и </a:t>
          </a:r>
          <a:r>
            <a:rPr lang="ru-RU" sz="2000" dirty="0" err="1" smtClean="0">
              <a:latin typeface="Arial Black" panose="020B0A04020102020204" pitchFamily="34" charset="0"/>
            </a:rPr>
            <a:t>рекреативните</a:t>
          </a:r>
          <a:r>
            <a:rPr lang="ru-RU" sz="2000" dirty="0" smtClean="0">
              <a:latin typeface="Arial Black" panose="020B0A04020102020204" pitchFamily="34" charset="0"/>
            </a:rPr>
            <a:t> индустрии”; </a:t>
          </a:r>
          <a:endParaRPr lang="bg-BG" sz="2000" b="1" dirty="0">
            <a:latin typeface="Arial Black" panose="020B0A04020102020204" pitchFamily="34" charset="0"/>
          </a:endParaRPr>
        </a:p>
      </dgm:t>
    </dgm:pt>
    <dgm:pt modelId="{7F832E76-E39E-4377-A285-68CA2550360B}" type="parTrans" cxnId="{C35AE7F6-4060-4873-A49F-FDD4BF0F6F1D}">
      <dgm:prSet/>
      <dgm:spPr/>
      <dgm:t>
        <a:bodyPr/>
        <a:lstStyle/>
        <a:p>
          <a:endParaRPr lang="bg-BG"/>
        </a:p>
      </dgm:t>
    </dgm:pt>
    <dgm:pt modelId="{E5C1A10A-1AF3-4E84-9F59-1B134319C8D9}" type="sibTrans" cxnId="{C35AE7F6-4060-4873-A49F-FDD4BF0F6F1D}">
      <dgm:prSet/>
      <dgm:spPr/>
      <dgm:t>
        <a:bodyPr/>
        <a:lstStyle/>
        <a:p>
          <a:endParaRPr lang="bg-BG"/>
        </a:p>
      </dgm:t>
    </dgm:pt>
    <dgm:pt modelId="{7464C363-FF47-41B2-AEC1-03C0E1F5DBB1}" type="pres">
      <dgm:prSet presAssocID="{6B82AFA5-32CD-461E-90D8-D74E450BE50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bg-BG"/>
        </a:p>
      </dgm:t>
    </dgm:pt>
    <dgm:pt modelId="{D74E1BEA-209F-4D4F-A0D0-735114425188}" type="pres">
      <dgm:prSet presAssocID="{4BFDB14B-3E20-4611-8DBE-7D6598DCD7B8}" presName="root" presStyleCnt="0"/>
      <dgm:spPr/>
    </dgm:pt>
    <dgm:pt modelId="{3A087F84-869B-4F3A-8BF5-1B9089ED5864}" type="pres">
      <dgm:prSet presAssocID="{4BFDB14B-3E20-4611-8DBE-7D6598DCD7B8}" presName="rootComposite" presStyleCnt="0"/>
      <dgm:spPr/>
    </dgm:pt>
    <dgm:pt modelId="{3B26355E-E38F-4B66-8C70-794E249DE253}" type="pres">
      <dgm:prSet presAssocID="{4BFDB14B-3E20-4611-8DBE-7D6598DCD7B8}" presName="rootText" presStyleLbl="node1" presStyleIdx="0" presStyleCnt="1" custScaleX="475418" custLinFactNeighborX="-4502" custLinFactNeighborY="-67364"/>
      <dgm:spPr/>
      <dgm:t>
        <a:bodyPr/>
        <a:lstStyle/>
        <a:p>
          <a:endParaRPr lang="bg-BG"/>
        </a:p>
      </dgm:t>
    </dgm:pt>
    <dgm:pt modelId="{8ECB4E6B-7680-47CD-8010-C0DAA50B8B8A}" type="pres">
      <dgm:prSet presAssocID="{4BFDB14B-3E20-4611-8DBE-7D6598DCD7B8}" presName="rootConnector" presStyleLbl="node1" presStyleIdx="0" presStyleCnt="1"/>
      <dgm:spPr/>
      <dgm:t>
        <a:bodyPr/>
        <a:lstStyle/>
        <a:p>
          <a:endParaRPr lang="bg-BG"/>
        </a:p>
      </dgm:t>
    </dgm:pt>
    <dgm:pt modelId="{7800BCA8-56F7-49BD-BB79-935F23FF21E6}" type="pres">
      <dgm:prSet presAssocID="{4BFDB14B-3E20-4611-8DBE-7D6598DCD7B8}" presName="childShape" presStyleCnt="0"/>
      <dgm:spPr/>
    </dgm:pt>
    <dgm:pt modelId="{93D08D84-DF1E-44F1-99AB-D7AD9A2B75D0}" type="pres">
      <dgm:prSet presAssocID="{2D1B86EF-E710-41B4-BA19-5C1E6538B5ED}" presName="Name13" presStyleLbl="parChTrans1D2" presStyleIdx="0" presStyleCnt="3"/>
      <dgm:spPr/>
      <dgm:t>
        <a:bodyPr/>
        <a:lstStyle/>
        <a:p>
          <a:endParaRPr lang="bg-BG"/>
        </a:p>
      </dgm:t>
    </dgm:pt>
    <dgm:pt modelId="{9357D517-D877-4249-ADB4-0B0ABF03F956}" type="pres">
      <dgm:prSet presAssocID="{B3EF9DE6-8F8B-4322-8CA0-D38B133B635F}" presName="childText" presStyleLbl="bgAcc1" presStyleIdx="0" presStyleCnt="3" custScaleX="809199" custScaleY="209224" custLinFactNeighborX="-2477" custLinFactNeighborY="-32136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8C42D1C4-8EC7-45EF-9631-19D6682212F4}" type="pres">
      <dgm:prSet presAssocID="{7F832E76-E39E-4377-A285-68CA2550360B}" presName="Name13" presStyleLbl="parChTrans1D2" presStyleIdx="1" presStyleCnt="3"/>
      <dgm:spPr/>
      <dgm:t>
        <a:bodyPr/>
        <a:lstStyle/>
        <a:p>
          <a:endParaRPr lang="bg-BG"/>
        </a:p>
      </dgm:t>
    </dgm:pt>
    <dgm:pt modelId="{642EE39B-BB26-441C-A63D-4F9371ACE88F}" type="pres">
      <dgm:prSet presAssocID="{DFA8D7DF-3538-4972-9BBB-6DA83D0E7079}" presName="childText" presStyleLbl="bgAcc1" presStyleIdx="1" presStyleCnt="3" custScaleX="808987" custScaleY="188467" custLinFactNeighborX="-2371" custLinFactNeighborY="-19185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D0C80C3B-4098-46B3-9419-512BE2299FC2}" type="pres">
      <dgm:prSet presAssocID="{C5FAA9E7-FD9C-4585-B8FE-5D53D93BB3B6}" presName="Name13" presStyleLbl="parChTrans1D2" presStyleIdx="2" presStyleCnt="3"/>
      <dgm:spPr/>
      <dgm:t>
        <a:bodyPr/>
        <a:lstStyle/>
        <a:p>
          <a:endParaRPr lang="bg-BG"/>
        </a:p>
      </dgm:t>
    </dgm:pt>
    <dgm:pt modelId="{C2419B5A-134E-4D04-B6C0-BE5EA3054DB2}" type="pres">
      <dgm:prSet presAssocID="{86C7090A-FF29-42F5-9FA2-F46D38B0674B}" presName="childText" presStyleLbl="bgAcc1" presStyleIdx="2" presStyleCnt="3" custScaleX="809086" custScaleY="113716" custLinFactNeighborX="-2421" custLinFactNeighborY="-3856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68195455-CF8C-4F1E-BDCE-1EF770033C14}" srcId="{4BFDB14B-3E20-4611-8DBE-7D6598DCD7B8}" destId="{B3EF9DE6-8F8B-4322-8CA0-D38B133B635F}" srcOrd="0" destOrd="0" parTransId="{2D1B86EF-E710-41B4-BA19-5C1E6538B5ED}" sibTransId="{FCB32BC1-E4CB-411A-A7FB-0213787F710C}"/>
    <dgm:cxn modelId="{C35AE7F6-4060-4873-A49F-FDD4BF0F6F1D}" srcId="{4BFDB14B-3E20-4611-8DBE-7D6598DCD7B8}" destId="{DFA8D7DF-3538-4972-9BBB-6DA83D0E7079}" srcOrd="1" destOrd="0" parTransId="{7F832E76-E39E-4377-A285-68CA2550360B}" sibTransId="{E5C1A10A-1AF3-4E84-9F59-1B134319C8D9}"/>
    <dgm:cxn modelId="{64D33C07-254D-472B-BB33-C5A09C2F766E}" type="presOf" srcId="{7F832E76-E39E-4377-A285-68CA2550360B}" destId="{8C42D1C4-8EC7-45EF-9631-19D6682212F4}" srcOrd="0" destOrd="0" presId="urn:microsoft.com/office/officeart/2005/8/layout/hierarchy3"/>
    <dgm:cxn modelId="{4E55FBF5-910B-4FCB-AF93-8AFE30CED11C}" type="presOf" srcId="{4BFDB14B-3E20-4611-8DBE-7D6598DCD7B8}" destId="{8ECB4E6B-7680-47CD-8010-C0DAA50B8B8A}" srcOrd="1" destOrd="0" presId="urn:microsoft.com/office/officeart/2005/8/layout/hierarchy3"/>
    <dgm:cxn modelId="{E6115418-2DCB-4C19-94BB-03938649A87F}" type="presOf" srcId="{DFA8D7DF-3538-4972-9BBB-6DA83D0E7079}" destId="{642EE39B-BB26-441C-A63D-4F9371ACE88F}" srcOrd="0" destOrd="0" presId="urn:microsoft.com/office/officeart/2005/8/layout/hierarchy3"/>
    <dgm:cxn modelId="{B24B51E9-6E47-41BF-BA58-05FC074F637C}" srcId="{4BFDB14B-3E20-4611-8DBE-7D6598DCD7B8}" destId="{86C7090A-FF29-42F5-9FA2-F46D38B0674B}" srcOrd="2" destOrd="0" parTransId="{C5FAA9E7-FD9C-4585-B8FE-5D53D93BB3B6}" sibTransId="{2CF8E4C5-39A3-42F6-9A2D-947EC155A53A}"/>
    <dgm:cxn modelId="{16222304-8E71-4232-9A44-C61C8F24FC95}" srcId="{6B82AFA5-32CD-461E-90D8-D74E450BE508}" destId="{4BFDB14B-3E20-4611-8DBE-7D6598DCD7B8}" srcOrd="0" destOrd="0" parTransId="{10C1A42C-4E5B-4F43-B4EC-F7CA50EFB6A6}" sibTransId="{F2C4F4B7-D7FB-4D9C-A400-7D377604E5AA}"/>
    <dgm:cxn modelId="{6C344833-85E7-426B-825B-9891D40578BF}" type="presOf" srcId="{86C7090A-FF29-42F5-9FA2-F46D38B0674B}" destId="{C2419B5A-134E-4D04-B6C0-BE5EA3054DB2}" srcOrd="0" destOrd="0" presId="urn:microsoft.com/office/officeart/2005/8/layout/hierarchy3"/>
    <dgm:cxn modelId="{2B90C9EF-9764-40E5-BEE9-90C0898F21B3}" type="presOf" srcId="{2D1B86EF-E710-41B4-BA19-5C1E6538B5ED}" destId="{93D08D84-DF1E-44F1-99AB-D7AD9A2B75D0}" srcOrd="0" destOrd="0" presId="urn:microsoft.com/office/officeart/2005/8/layout/hierarchy3"/>
    <dgm:cxn modelId="{6EAACDA5-9AB3-4A70-9269-ABA3682B2A92}" type="presOf" srcId="{4BFDB14B-3E20-4611-8DBE-7D6598DCD7B8}" destId="{3B26355E-E38F-4B66-8C70-794E249DE253}" srcOrd="0" destOrd="0" presId="urn:microsoft.com/office/officeart/2005/8/layout/hierarchy3"/>
    <dgm:cxn modelId="{6FCC727B-856C-41ED-96A1-2EDADC6DCBF2}" type="presOf" srcId="{B3EF9DE6-8F8B-4322-8CA0-D38B133B635F}" destId="{9357D517-D877-4249-ADB4-0B0ABF03F956}" srcOrd="0" destOrd="0" presId="urn:microsoft.com/office/officeart/2005/8/layout/hierarchy3"/>
    <dgm:cxn modelId="{99A5ED85-2904-46D2-989F-BD542343D87A}" type="presOf" srcId="{C5FAA9E7-FD9C-4585-B8FE-5D53D93BB3B6}" destId="{D0C80C3B-4098-46B3-9419-512BE2299FC2}" srcOrd="0" destOrd="0" presId="urn:microsoft.com/office/officeart/2005/8/layout/hierarchy3"/>
    <dgm:cxn modelId="{01389CDF-2FD3-4072-BC01-8CEA7016EADF}" type="presOf" srcId="{6B82AFA5-32CD-461E-90D8-D74E450BE508}" destId="{7464C363-FF47-41B2-AEC1-03C0E1F5DBB1}" srcOrd="0" destOrd="0" presId="urn:microsoft.com/office/officeart/2005/8/layout/hierarchy3"/>
    <dgm:cxn modelId="{22A52D70-CDAB-4CFF-9B0E-630BE98D4172}" type="presParOf" srcId="{7464C363-FF47-41B2-AEC1-03C0E1F5DBB1}" destId="{D74E1BEA-209F-4D4F-A0D0-735114425188}" srcOrd="0" destOrd="0" presId="urn:microsoft.com/office/officeart/2005/8/layout/hierarchy3"/>
    <dgm:cxn modelId="{113CA0E8-B528-4B39-884B-C6B71D14EC09}" type="presParOf" srcId="{D74E1BEA-209F-4D4F-A0D0-735114425188}" destId="{3A087F84-869B-4F3A-8BF5-1B9089ED5864}" srcOrd="0" destOrd="0" presId="urn:microsoft.com/office/officeart/2005/8/layout/hierarchy3"/>
    <dgm:cxn modelId="{BC138727-9BF4-4817-A4E6-46A9B6D8C05C}" type="presParOf" srcId="{3A087F84-869B-4F3A-8BF5-1B9089ED5864}" destId="{3B26355E-E38F-4B66-8C70-794E249DE253}" srcOrd="0" destOrd="0" presId="urn:microsoft.com/office/officeart/2005/8/layout/hierarchy3"/>
    <dgm:cxn modelId="{D909D8DD-8409-4DD9-A2E4-9C745FFF26A0}" type="presParOf" srcId="{3A087F84-869B-4F3A-8BF5-1B9089ED5864}" destId="{8ECB4E6B-7680-47CD-8010-C0DAA50B8B8A}" srcOrd="1" destOrd="0" presId="urn:microsoft.com/office/officeart/2005/8/layout/hierarchy3"/>
    <dgm:cxn modelId="{8853CC43-1F83-4BB2-B517-D46AA87E2F2D}" type="presParOf" srcId="{D74E1BEA-209F-4D4F-A0D0-735114425188}" destId="{7800BCA8-56F7-49BD-BB79-935F23FF21E6}" srcOrd="1" destOrd="0" presId="urn:microsoft.com/office/officeart/2005/8/layout/hierarchy3"/>
    <dgm:cxn modelId="{70C79EDC-5F6D-4BA7-8AE6-159D5707BF17}" type="presParOf" srcId="{7800BCA8-56F7-49BD-BB79-935F23FF21E6}" destId="{93D08D84-DF1E-44F1-99AB-D7AD9A2B75D0}" srcOrd="0" destOrd="0" presId="urn:microsoft.com/office/officeart/2005/8/layout/hierarchy3"/>
    <dgm:cxn modelId="{6C0CDCEB-D065-4689-9DE1-FF5219E800DE}" type="presParOf" srcId="{7800BCA8-56F7-49BD-BB79-935F23FF21E6}" destId="{9357D517-D877-4249-ADB4-0B0ABF03F956}" srcOrd="1" destOrd="0" presId="urn:microsoft.com/office/officeart/2005/8/layout/hierarchy3"/>
    <dgm:cxn modelId="{B608C75B-BDE0-4B84-811E-B77BCC91D0C3}" type="presParOf" srcId="{7800BCA8-56F7-49BD-BB79-935F23FF21E6}" destId="{8C42D1C4-8EC7-45EF-9631-19D6682212F4}" srcOrd="2" destOrd="0" presId="urn:microsoft.com/office/officeart/2005/8/layout/hierarchy3"/>
    <dgm:cxn modelId="{EDDA7DE5-CC75-4786-A353-AAA5FAD1B6E2}" type="presParOf" srcId="{7800BCA8-56F7-49BD-BB79-935F23FF21E6}" destId="{642EE39B-BB26-441C-A63D-4F9371ACE88F}" srcOrd="3" destOrd="0" presId="urn:microsoft.com/office/officeart/2005/8/layout/hierarchy3"/>
    <dgm:cxn modelId="{7073F56E-B8BB-4170-A39E-E7262B226799}" type="presParOf" srcId="{7800BCA8-56F7-49BD-BB79-935F23FF21E6}" destId="{D0C80C3B-4098-46B3-9419-512BE2299FC2}" srcOrd="4" destOrd="0" presId="urn:microsoft.com/office/officeart/2005/8/layout/hierarchy3"/>
    <dgm:cxn modelId="{2EA94405-017A-4951-BA3D-9F5FC7FC8A95}" type="presParOf" srcId="{7800BCA8-56F7-49BD-BB79-935F23FF21E6}" destId="{C2419B5A-134E-4D04-B6C0-BE5EA3054DB2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B82AFA5-32CD-461E-90D8-D74E450BE508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4BFDB14B-3E20-4611-8DBE-7D6598DCD7B8}">
      <dgm:prSet phldrT="[Text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rgbClr val="FF9966"/>
        </a:soli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bg-BG" sz="3600" b="1" dirty="0" smtClean="0">
              <a:latin typeface="Arial Black" panose="020B0A04020102020204" pitchFamily="34" charset="0"/>
            </a:rPr>
            <a:t>Дейности по проекта:</a:t>
          </a:r>
          <a:endParaRPr lang="bg-BG" sz="3600" b="1" dirty="0">
            <a:latin typeface="Arial Black" panose="020B0A04020102020204" pitchFamily="34" charset="0"/>
          </a:endParaRPr>
        </a:p>
      </dgm:t>
    </dgm:pt>
    <dgm:pt modelId="{10C1A42C-4E5B-4F43-B4EC-F7CA50EFB6A6}" type="parTrans" cxnId="{16222304-8E71-4232-9A44-C61C8F24FC95}">
      <dgm:prSet/>
      <dgm:spPr/>
      <dgm:t>
        <a:bodyPr/>
        <a:lstStyle/>
        <a:p>
          <a:endParaRPr lang="bg-BG"/>
        </a:p>
      </dgm:t>
    </dgm:pt>
    <dgm:pt modelId="{F2C4F4B7-D7FB-4D9C-A400-7D377604E5AA}" type="sibTrans" cxnId="{16222304-8E71-4232-9A44-C61C8F24FC95}">
      <dgm:prSet/>
      <dgm:spPr/>
      <dgm:t>
        <a:bodyPr/>
        <a:lstStyle/>
        <a:p>
          <a:endParaRPr lang="bg-BG"/>
        </a:p>
      </dgm:t>
    </dgm:pt>
    <dgm:pt modelId="{B3EF9DE6-8F8B-4322-8CA0-D38B133B635F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just"/>
          <a:r>
            <a:rPr lang="bg-BG" sz="2000" dirty="0" smtClean="0">
              <a:latin typeface="Arial Black" panose="020B0A04020102020204" pitchFamily="34" charset="0"/>
            </a:rPr>
            <a:t>7. </a:t>
          </a:r>
          <a:r>
            <a:rPr lang="ru-RU" sz="2000" dirty="0" smtClean="0">
              <a:latin typeface="Arial Black" panose="020B0A04020102020204" pitchFamily="34" charset="0"/>
            </a:rPr>
            <a:t>Специализация на </a:t>
          </a:r>
          <a:r>
            <a:rPr lang="ru-RU" sz="2000" dirty="0" err="1" smtClean="0">
              <a:latin typeface="Arial Black" panose="020B0A04020102020204" pitchFamily="34" charset="0"/>
            </a:rPr>
            <a:t>изследователи</a:t>
          </a:r>
          <a:r>
            <a:rPr lang="ru-RU" sz="2000" dirty="0" smtClean="0">
              <a:latin typeface="Arial Black" panose="020B0A04020102020204" pitchFamily="34" charset="0"/>
            </a:rPr>
            <a:t> и </a:t>
          </a:r>
          <a:r>
            <a:rPr lang="ru-RU" sz="2000" dirty="0" err="1" smtClean="0">
              <a:latin typeface="Arial Black" panose="020B0A04020102020204" pitchFamily="34" charset="0"/>
            </a:rPr>
            <a:t>иноватори</a:t>
          </a:r>
          <a:r>
            <a:rPr lang="ru-RU" sz="2000" dirty="0" smtClean="0">
              <a:latin typeface="Arial Black" panose="020B0A04020102020204" pitchFamily="34" charset="0"/>
            </a:rPr>
            <a:t> в приоритетно направление „Нови технологии в </a:t>
          </a:r>
          <a:r>
            <a:rPr lang="ru-RU" sz="2000" dirty="0" err="1" smtClean="0">
              <a:latin typeface="Arial Black" panose="020B0A04020102020204" pitchFamily="34" charset="0"/>
            </a:rPr>
            <a:t>креативните</a:t>
          </a:r>
          <a:r>
            <a:rPr lang="ru-RU" sz="2000" dirty="0" smtClean="0">
              <a:latin typeface="Arial Black" panose="020B0A04020102020204" pitchFamily="34" charset="0"/>
            </a:rPr>
            <a:t> и </a:t>
          </a:r>
          <a:r>
            <a:rPr lang="ru-RU" sz="2000" dirty="0" err="1" smtClean="0">
              <a:latin typeface="Arial Black" panose="020B0A04020102020204" pitchFamily="34" charset="0"/>
            </a:rPr>
            <a:t>рекреативните</a:t>
          </a:r>
          <a:r>
            <a:rPr lang="ru-RU" sz="2000" dirty="0" smtClean="0">
              <a:latin typeface="Arial Black" panose="020B0A04020102020204" pitchFamily="34" charset="0"/>
            </a:rPr>
            <a:t> индустрии”;</a:t>
          </a:r>
          <a:endParaRPr lang="bg-BG" sz="2000" b="1" dirty="0">
            <a:latin typeface="Arial Black" panose="020B0A04020102020204" pitchFamily="34" charset="0"/>
          </a:endParaRPr>
        </a:p>
      </dgm:t>
    </dgm:pt>
    <dgm:pt modelId="{2D1B86EF-E710-41B4-BA19-5C1E6538B5ED}" type="parTrans" cxnId="{68195455-CF8C-4F1E-BDCE-1EF770033C14}">
      <dgm:prSet/>
      <dgm:spPr/>
      <dgm:t>
        <a:bodyPr/>
        <a:lstStyle/>
        <a:p>
          <a:endParaRPr lang="bg-BG"/>
        </a:p>
      </dgm:t>
    </dgm:pt>
    <dgm:pt modelId="{FCB32BC1-E4CB-411A-A7FB-0213787F710C}" type="sibTrans" cxnId="{68195455-CF8C-4F1E-BDCE-1EF770033C14}">
      <dgm:prSet/>
      <dgm:spPr/>
      <dgm:t>
        <a:bodyPr/>
        <a:lstStyle/>
        <a:p>
          <a:endParaRPr lang="bg-BG"/>
        </a:p>
      </dgm:t>
    </dgm:pt>
    <dgm:pt modelId="{86C7090A-FF29-42F5-9FA2-F46D38B0674B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just"/>
          <a:r>
            <a:rPr lang="bg-BG" sz="2000" b="1" dirty="0" smtClean="0">
              <a:latin typeface="Arial Black" panose="020B0A04020102020204" pitchFamily="34" charset="0"/>
            </a:rPr>
            <a:t>9. </a:t>
          </a:r>
          <a:r>
            <a:rPr lang="ru-RU" sz="2000" dirty="0" err="1" smtClean="0">
              <a:latin typeface="Arial Black" panose="020B0A04020102020204" pitchFamily="34" charset="0"/>
            </a:rPr>
            <a:t>Изграждане</a:t>
          </a:r>
          <a:r>
            <a:rPr lang="ru-RU" sz="2000" dirty="0" smtClean="0">
              <a:latin typeface="Arial Black" panose="020B0A04020102020204" pitchFamily="34" charset="0"/>
            </a:rPr>
            <a:t> на стратегически </a:t>
          </a:r>
          <a:r>
            <a:rPr lang="ru-RU" sz="2000" dirty="0" err="1" smtClean="0">
              <a:latin typeface="Arial Black" panose="020B0A04020102020204" pitchFamily="34" charset="0"/>
            </a:rPr>
            <a:t>партньорства</a:t>
          </a:r>
          <a:r>
            <a:rPr lang="ru-RU" sz="2000" dirty="0" smtClean="0">
              <a:latin typeface="Arial Black" panose="020B0A04020102020204" pitchFamily="34" charset="0"/>
            </a:rPr>
            <a:t> за работа по </a:t>
          </a:r>
          <a:r>
            <a:rPr lang="ru-RU" sz="2000" dirty="0" err="1" smtClean="0">
              <a:latin typeface="Arial Black" panose="020B0A04020102020204" pitchFamily="34" charset="0"/>
            </a:rPr>
            <a:t>проекти</a:t>
          </a:r>
          <a:r>
            <a:rPr lang="ru-RU" sz="2000" dirty="0" smtClean="0">
              <a:latin typeface="Arial Black" panose="020B0A04020102020204" pitchFamily="34" charset="0"/>
            </a:rPr>
            <a:t> с </a:t>
          </a:r>
          <a:r>
            <a:rPr lang="ru-RU" sz="2000" dirty="0" err="1" smtClean="0">
              <a:latin typeface="Arial Black" panose="020B0A04020102020204" pitchFamily="34" charset="0"/>
            </a:rPr>
            <a:t>български</a:t>
          </a:r>
          <a:r>
            <a:rPr lang="ru-RU" sz="2000" dirty="0" smtClean="0">
              <a:latin typeface="Arial Black" panose="020B0A04020102020204" pitchFamily="34" charset="0"/>
            </a:rPr>
            <a:t> </a:t>
          </a:r>
          <a:r>
            <a:rPr lang="ru-RU" sz="2000" dirty="0" err="1" smtClean="0">
              <a:latin typeface="Arial Black" panose="020B0A04020102020204" pitchFamily="34" charset="0"/>
            </a:rPr>
            <a:t>фирми</a:t>
          </a:r>
          <a:r>
            <a:rPr lang="ru-RU" sz="2000" dirty="0" smtClean="0">
              <a:latin typeface="Arial Black" panose="020B0A04020102020204" pitchFamily="34" charset="0"/>
            </a:rPr>
            <a:t>;</a:t>
          </a:r>
          <a:endParaRPr lang="bg-BG" sz="2000" b="1" dirty="0">
            <a:latin typeface="Arial Black" panose="020B0A04020102020204" pitchFamily="34" charset="0"/>
          </a:endParaRPr>
        </a:p>
      </dgm:t>
    </dgm:pt>
    <dgm:pt modelId="{C5FAA9E7-FD9C-4585-B8FE-5D53D93BB3B6}" type="parTrans" cxnId="{B24B51E9-6E47-41BF-BA58-05FC074F637C}">
      <dgm:prSet/>
      <dgm:spPr/>
      <dgm:t>
        <a:bodyPr/>
        <a:lstStyle/>
        <a:p>
          <a:endParaRPr lang="bg-BG"/>
        </a:p>
      </dgm:t>
    </dgm:pt>
    <dgm:pt modelId="{2CF8E4C5-39A3-42F6-9A2D-947EC155A53A}" type="sibTrans" cxnId="{B24B51E9-6E47-41BF-BA58-05FC074F637C}">
      <dgm:prSet/>
      <dgm:spPr/>
      <dgm:t>
        <a:bodyPr/>
        <a:lstStyle/>
        <a:p>
          <a:endParaRPr lang="bg-BG"/>
        </a:p>
      </dgm:t>
    </dgm:pt>
    <dgm:pt modelId="{DFA8D7DF-3538-4972-9BBB-6DA83D0E7079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bg-BG" sz="2000" b="1" dirty="0" smtClean="0">
              <a:latin typeface="Arial Black" panose="020B0A04020102020204" pitchFamily="34" charset="0"/>
            </a:rPr>
            <a:t>8. </a:t>
          </a:r>
          <a:r>
            <a:rPr lang="ru-RU" sz="2000" dirty="0" smtClean="0">
              <a:latin typeface="Arial Black" panose="020B0A04020102020204" pitchFamily="34" charset="0"/>
            </a:rPr>
            <a:t>Развитие на стратегически </a:t>
          </a:r>
          <a:r>
            <a:rPr lang="ru-RU" sz="2000" dirty="0" err="1" smtClean="0">
              <a:latin typeface="Arial Black" panose="020B0A04020102020204" pitchFamily="34" charset="0"/>
            </a:rPr>
            <a:t>партньорства</a:t>
          </a:r>
          <a:r>
            <a:rPr lang="ru-RU" sz="2000" dirty="0" smtClean="0">
              <a:latin typeface="Arial Black" panose="020B0A04020102020204" pitchFamily="34" charset="0"/>
            </a:rPr>
            <a:t> с </a:t>
          </a:r>
          <a:r>
            <a:rPr lang="ru-RU" sz="2000" dirty="0" err="1" smtClean="0">
              <a:latin typeface="Arial Black" panose="020B0A04020102020204" pitchFamily="34" charset="0"/>
            </a:rPr>
            <a:t>водещи</a:t>
          </a:r>
          <a:r>
            <a:rPr lang="ru-RU" sz="2000" dirty="0" smtClean="0">
              <a:latin typeface="Arial Black" panose="020B0A04020102020204" pitchFamily="34" charset="0"/>
            </a:rPr>
            <a:t> </a:t>
          </a:r>
          <a:r>
            <a:rPr lang="ru-RU" sz="2000" dirty="0" err="1" smtClean="0">
              <a:latin typeface="Arial Black" panose="020B0A04020102020204" pitchFamily="34" charset="0"/>
            </a:rPr>
            <a:t>технологични</a:t>
          </a:r>
          <a:r>
            <a:rPr lang="ru-RU" sz="2000" dirty="0" smtClean="0">
              <a:latin typeface="Arial Black" panose="020B0A04020102020204" pitchFamily="34" charset="0"/>
            </a:rPr>
            <a:t> </a:t>
          </a:r>
          <a:r>
            <a:rPr lang="ru-RU" sz="2000" dirty="0" err="1" smtClean="0">
              <a:latin typeface="Arial Black" panose="020B0A04020102020204" pitchFamily="34" charset="0"/>
            </a:rPr>
            <a:t>изследователски</a:t>
          </a:r>
          <a:r>
            <a:rPr lang="ru-RU" sz="2000" dirty="0" smtClean="0">
              <a:latin typeface="Arial Black" panose="020B0A04020102020204" pitchFamily="34" charset="0"/>
            </a:rPr>
            <a:t> организации в Европа</a:t>
          </a:r>
          <a:r>
            <a:rPr lang="bg-BG" sz="2000" dirty="0" smtClean="0">
              <a:latin typeface="Arial Black" panose="020B0A04020102020204" pitchFamily="34" charset="0"/>
            </a:rPr>
            <a:t>; </a:t>
          </a:r>
          <a:endParaRPr lang="bg-BG" sz="2000" b="1" dirty="0">
            <a:latin typeface="Arial Black" panose="020B0A04020102020204" pitchFamily="34" charset="0"/>
          </a:endParaRPr>
        </a:p>
      </dgm:t>
    </dgm:pt>
    <dgm:pt modelId="{7F832E76-E39E-4377-A285-68CA2550360B}" type="parTrans" cxnId="{C35AE7F6-4060-4873-A49F-FDD4BF0F6F1D}">
      <dgm:prSet/>
      <dgm:spPr/>
      <dgm:t>
        <a:bodyPr/>
        <a:lstStyle/>
        <a:p>
          <a:endParaRPr lang="bg-BG"/>
        </a:p>
      </dgm:t>
    </dgm:pt>
    <dgm:pt modelId="{E5C1A10A-1AF3-4E84-9F59-1B134319C8D9}" type="sibTrans" cxnId="{C35AE7F6-4060-4873-A49F-FDD4BF0F6F1D}">
      <dgm:prSet/>
      <dgm:spPr/>
      <dgm:t>
        <a:bodyPr/>
        <a:lstStyle/>
        <a:p>
          <a:endParaRPr lang="bg-BG"/>
        </a:p>
      </dgm:t>
    </dgm:pt>
    <dgm:pt modelId="{7464C363-FF47-41B2-AEC1-03C0E1F5DBB1}" type="pres">
      <dgm:prSet presAssocID="{6B82AFA5-32CD-461E-90D8-D74E450BE50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bg-BG"/>
        </a:p>
      </dgm:t>
    </dgm:pt>
    <dgm:pt modelId="{D74E1BEA-209F-4D4F-A0D0-735114425188}" type="pres">
      <dgm:prSet presAssocID="{4BFDB14B-3E20-4611-8DBE-7D6598DCD7B8}" presName="root" presStyleCnt="0"/>
      <dgm:spPr/>
    </dgm:pt>
    <dgm:pt modelId="{3A087F84-869B-4F3A-8BF5-1B9089ED5864}" type="pres">
      <dgm:prSet presAssocID="{4BFDB14B-3E20-4611-8DBE-7D6598DCD7B8}" presName="rootComposite" presStyleCnt="0"/>
      <dgm:spPr/>
    </dgm:pt>
    <dgm:pt modelId="{3B26355E-E38F-4B66-8C70-794E249DE253}" type="pres">
      <dgm:prSet presAssocID="{4BFDB14B-3E20-4611-8DBE-7D6598DCD7B8}" presName="rootText" presStyleLbl="node1" presStyleIdx="0" presStyleCnt="1" custScaleX="475418" custLinFactNeighborX="-4502" custLinFactNeighborY="-67364"/>
      <dgm:spPr/>
      <dgm:t>
        <a:bodyPr/>
        <a:lstStyle/>
        <a:p>
          <a:endParaRPr lang="bg-BG"/>
        </a:p>
      </dgm:t>
    </dgm:pt>
    <dgm:pt modelId="{8ECB4E6B-7680-47CD-8010-C0DAA50B8B8A}" type="pres">
      <dgm:prSet presAssocID="{4BFDB14B-3E20-4611-8DBE-7D6598DCD7B8}" presName="rootConnector" presStyleLbl="node1" presStyleIdx="0" presStyleCnt="1"/>
      <dgm:spPr/>
      <dgm:t>
        <a:bodyPr/>
        <a:lstStyle/>
        <a:p>
          <a:endParaRPr lang="bg-BG"/>
        </a:p>
      </dgm:t>
    </dgm:pt>
    <dgm:pt modelId="{7800BCA8-56F7-49BD-BB79-935F23FF21E6}" type="pres">
      <dgm:prSet presAssocID="{4BFDB14B-3E20-4611-8DBE-7D6598DCD7B8}" presName="childShape" presStyleCnt="0"/>
      <dgm:spPr/>
    </dgm:pt>
    <dgm:pt modelId="{93D08D84-DF1E-44F1-99AB-D7AD9A2B75D0}" type="pres">
      <dgm:prSet presAssocID="{2D1B86EF-E710-41B4-BA19-5C1E6538B5ED}" presName="Name13" presStyleLbl="parChTrans1D2" presStyleIdx="0" presStyleCnt="3"/>
      <dgm:spPr/>
      <dgm:t>
        <a:bodyPr/>
        <a:lstStyle/>
        <a:p>
          <a:endParaRPr lang="bg-BG"/>
        </a:p>
      </dgm:t>
    </dgm:pt>
    <dgm:pt modelId="{9357D517-D877-4249-ADB4-0B0ABF03F956}" type="pres">
      <dgm:prSet presAssocID="{B3EF9DE6-8F8B-4322-8CA0-D38B133B635F}" presName="childText" presStyleLbl="bgAcc1" presStyleIdx="0" presStyleCnt="3" custScaleX="809199" custScaleY="160578" custLinFactNeighborX="-2477" custLinFactNeighborY="-32136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8C42D1C4-8EC7-45EF-9631-19D6682212F4}" type="pres">
      <dgm:prSet presAssocID="{7F832E76-E39E-4377-A285-68CA2550360B}" presName="Name13" presStyleLbl="parChTrans1D2" presStyleIdx="1" presStyleCnt="3"/>
      <dgm:spPr/>
      <dgm:t>
        <a:bodyPr/>
        <a:lstStyle/>
        <a:p>
          <a:endParaRPr lang="bg-BG"/>
        </a:p>
      </dgm:t>
    </dgm:pt>
    <dgm:pt modelId="{642EE39B-BB26-441C-A63D-4F9371ACE88F}" type="pres">
      <dgm:prSet presAssocID="{DFA8D7DF-3538-4972-9BBB-6DA83D0E7079}" presName="childText" presStyleLbl="bgAcc1" presStyleIdx="1" presStyleCnt="3" custScaleX="808987" custScaleY="132523" custLinFactNeighborX="-2371" custLinFactNeighborY="-19185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D0C80C3B-4098-46B3-9419-512BE2299FC2}" type="pres">
      <dgm:prSet presAssocID="{C5FAA9E7-FD9C-4585-B8FE-5D53D93BB3B6}" presName="Name13" presStyleLbl="parChTrans1D2" presStyleIdx="2" presStyleCnt="3"/>
      <dgm:spPr/>
      <dgm:t>
        <a:bodyPr/>
        <a:lstStyle/>
        <a:p>
          <a:endParaRPr lang="bg-BG"/>
        </a:p>
      </dgm:t>
    </dgm:pt>
    <dgm:pt modelId="{C2419B5A-134E-4D04-B6C0-BE5EA3054DB2}" type="pres">
      <dgm:prSet presAssocID="{86C7090A-FF29-42F5-9FA2-F46D38B0674B}" presName="childText" presStyleLbl="bgAcc1" presStyleIdx="2" presStyleCnt="3" custScaleX="809086" custScaleY="113716" custLinFactNeighborX="-2421" custLinFactNeighborY="-3856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68195455-CF8C-4F1E-BDCE-1EF770033C14}" srcId="{4BFDB14B-3E20-4611-8DBE-7D6598DCD7B8}" destId="{B3EF9DE6-8F8B-4322-8CA0-D38B133B635F}" srcOrd="0" destOrd="0" parTransId="{2D1B86EF-E710-41B4-BA19-5C1E6538B5ED}" sibTransId="{FCB32BC1-E4CB-411A-A7FB-0213787F710C}"/>
    <dgm:cxn modelId="{C35AE7F6-4060-4873-A49F-FDD4BF0F6F1D}" srcId="{4BFDB14B-3E20-4611-8DBE-7D6598DCD7B8}" destId="{DFA8D7DF-3538-4972-9BBB-6DA83D0E7079}" srcOrd="1" destOrd="0" parTransId="{7F832E76-E39E-4377-A285-68CA2550360B}" sibTransId="{E5C1A10A-1AF3-4E84-9F59-1B134319C8D9}"/>
    <dgm:cxn modelId="{18967D76-9A2A-4E44-A6F4-130A636C6F85}" type="presOf" srcId="{6B82AFA5-32CD-461E-90D8-D74E450BE508}" destId="{7464C363-FF47-41B2-AEC1-03C0E1F5DBB1}" srcOrd="0" destOrd="0" presId="urn:microsoft.com/office/officeart/2005/8/layout/hierarchy3"/>
    <dgm:cxn modelId="{B24B51E9-6E47-41BF-BA58-05FC074F637C}" srcId="{4BFDB14B-3E20-4611-8DBE-7D6598DCD7B8}" destId="{86C7090A-FF29-42F5-9FA2-F46D38B0674B}" srcOrd="2" destOrd="0" parTransId="{C5FAA9E7-FD9C-4585-B8FE-5D53D93BB3B6}" sibTransId="{2CF8E4C5-39A3-42F6-9A2D-947EC155A53A}"/>
    <dgm:cxn modelId="{DA65EDF6-A0AA-4A87-9155-34BAD82E6B7A}" type="presOf" srcId="{B3EF9DE6-8F8B-4322-8CA0-D38B133B635F}" destId="{9357D517-D877-4249-ADB4-0B0ABF03F956}" srcOrd="0" destOrd="0" presId="urn:microsoft.com/office/officeart/2005/8/layout/hierarchy3"/>
    <dgm:cxn modelId="{16222304-8E71-4232-9A44-C61C8F24FC95}" srcId="{6B82AFA5-32CD-461E-90D8-D74E450BE508}" destId="{4BFDB14B-3E20-4611-8DBE-7D6598DCD7B8}" srcOrd="0" destOrd="0" parTransId="{10C1A42C-4E5B-4F43-B4EC-F7CA50EFB6A6}" sibTransId="{F2C4F4B7-D7FB-4D9C-A400-7D377604E5AA}"/>
    <dgm:cxn modelId="{7BC148D5-33A0-467B-9438-AECA0394C8B0}" type="presOf" srcId="{2D1B86EF-E710-41B4-BA19-5C1E6538B5ED}" destId="{93D08D84-DF1E-44F1-99AB-D7AD9A2B75D0}" srcOrd="0" destOrd="0" presId="urn:microsoft.com/office/officeart/2005/8/layout/hierarchy3"/>
    <dgm:cxn modelId="{303558A5-36A7-47DD-9B24-DC77F94AD1C9}" type="presOf" srcId="{4BFDB14B-3E20-4611-8DBE-7D6598DCD7B8}" destId="{3B26355E-E38F-4B66-8C70-794E249DE253}" srcOrd="0" destOrd="0" presId="urn:microsoft.com/office/officeart/2005/8/layout/hierarchy3"/>
    <dgm:cxn modelId="{22A587AC-4D56-4512-A58C-D97B602DD997}" type="presOf" srcId="{DFA8D7DF-3538-4972-9BBB-6DA83D0E7079}" destId="{642EE39B-BB26-441C-A63D-4F9371ACE88F}" srcOrd="0" destOrd="0" presId="urn:microsoft.com/office/officeart/2005/8/layout/hierarchy3"/>
    <dgm:cxn modelId="{4C2E8DB7-7AE4-4F7F-A1B0-E6858C7D1144}" type="presOf" srcId="{86C7090A-FF29-42F5-9FA2-F46D38B0674B}" destId="{C2419B5A-134E-4D04-B6C0-BE5EA3054DB2}" srcOrd="0" destOrd="0" presId="urn:microsoft.com/office/officeart/2005/8/layout/hierarchy3"/>
    <dgm:cxn modelId="{6B2A017D-4BD6-48A9-95C4-521650BF8C97}" type="presOf" srcId="{7F832E76-E39E-4377-A285-68CA2550360B}" destId="{8C42D1C4-8EC7-45EF-9631-19D6682212F4}" srcOrd="0" destOrd="0" presId="urn:microsoft.com/office/officeart/2005/8/layout/hierarchy3"/>
    <dgm:cxn modelId="{958E0215-6FF7-4849-8A92-977A9DDBA56A}" type="presOf" srcId="{C5FAA9E7-FD9C-4585-B8FE-5D53D93BB3B6}" destId="{D0C80C3B-4098-46B3-9419-512BE2299FC2}" srcOrd="0" destOrd="0" presId="urn:microsoft.com/office/officeart/2005/8/layout/hierarchy3"/>
    <dgm:cxn modelId="{8D68DD4B-5879-4C62-B7D5-F75DE0014BDF}" type="presOf" srcId="{4BFDB14B-3E20-4611-8DBE-7D6598DCD7B8}" destId="{8ECB4E6B-7680-47CD-8010-C0DAA50B8B8A}" srcOrd="1" destOrd="0" presId="urn:microsoft.com/office/officeart/2005/8/layout/hierarchy3"/>
    <dgm:cxn modelId="{70BDD827-4704-4572-97E8-B217E9A6B26E}" type="presParOf" srcId="{7464C363-FF47-41B2-AEC1-03C0E1F5DBB1}" destId="{D74E1BEA-209F-4D4F-A0D0-735114425188}" srcOrd="0" destOrd="0" presId="urn:microsoft.com/office/officeart/2005/8/layout/hierarchy3"/>
    <dgm:cxn modelId="{50A63715-1587-4F59-84BA-BDD764268335}" type="presParOf" srcId="{D74E1BEA-209F-4D4F-A0D0-735114425188}" destId="{3A087F84-869B-4F3A-8BF5-1B9089ED5864}" srcOrd="0" destOrd="0" presId="urn:microsoft.com/office/officeart/2005/8/layout/hierarchy3"/>
    <dgm:cxn modelId="{D5863B71-750B-468B-B4A3-8F78EADA7E61}" type="presParOf" srcId="{3A087F84-869B-4F3A-8BF5-1B9089ED5864}" destId="{3B26355E-E38F-4B66-8C70-794E249DE253}" srcOrd="0" destOrd="0" presId="urn:microsoft.com/office/officeart/2005/8/layout/hierarchy3"/>
    <dgm:cxn modelId="{D45E02AB-C81B-4FC0-853C-51C6D2ECF7EC}" type="presParOf" srcId="{3A087F84-869B-4F3A-8BF5-1B9089ED5864}" destId="{8ECB4E6B-7680-47CD-8010-C0DAA50B8B8A}" srcOrd="1" destOrd="0" presId="urn:microsoft.com/office/officeart/2005/8/layout/hierarchy3"/>
    <dgm:cxn modelId="{0CEBA318-6F39-438D-BD5B-641E25C5048F}" type="presParOf" srcId="{D74E1BEA-209F-4D4F-A0D0-735114425188}" destId="{7800BCA8-56F7-49BD-BB79-935F23FF21E6}" srcOrd="1" destOrd="0" presId="urn:microsoft.com/office/officeart/2005/8/layout/hierarchy3"/>
    <dgm:cxn modelId="{9C43D626-123F-460C-ADB6-49805DEB601C}" type="presParOf" srcId="{7800BCA8-56F7-49BD-BB79-935F23FF21E6}" destId="{93D08D84-DF1E-44F1-99AB-D7AD9A2B75D0}" srcOrd="0" destOrd="0" presId="urn:microsoft.com/office/officeart/2005/8/layout/hierarchy3"/>
    <dgm:cxn modelId="{C0096D70-A8F3-4419-BAB1-DA0DDA26DE76}" type="presParOf" srcId="{7800BCA8-56F7-49BD-BB79-935F23FF21E6}" destId="{9357D517-D877-4249-ADB4-0B0ABF03F956}" srcOrd="1" destOrd="0" presId="urn:microsoft.com/office/officeart/2005/8/layout/hierarchy3"/>
    <dgm:cxn modelId="{4577F583-5210-436A-8DD1-843D68C63105}" type="presParOf" srcId="{7800BCA8-56F7-49BD-BB79-935F23FF21E6}" destId="{8C42D1C4-8EC7-45EF-9631-19D6682212F4}" srcOrd="2" destOrd="0" presId="urn:microsoft.com/office/officeart/2005/8/layout/hierarchy3"/>
    <dgm:cxn modelId="{80478425-51D7-4708-ADEA-FC6B5B86B062}" type="presParOf" srcId="{7800BCA8-56F7-49BD-BB79-935F23FF21E6}" destId="{642EE39B-BB26-441C-A63D-4F9371ACE88F}" srcOrd="3" destOrd="0" presId="urn:microsoft.com/office/officeart/2005/8/layout/hierarchy3"/>
    <dgm:cxn modelId="{B314F557-0CF2-4745-B10E-512F88B695EB}" type="presParOf" srcId="{7800BCA8-56F7-49BD-BB79-935F23FF21E6}" destId="{D0C80C3B-4098-46B3-9419-512BE2299FC2}" srcOrd="4" destOrd="0" presId="urn:microsoft.com/office/officeart/2005/8/layout/hierarchy3"/>
    <dgm:cxn modelId="{9344E158-90DB-4417-9994-9515FEF82E15}" type="presParOf" srcId="{7800BCA8-56F7-49BD-BB79-935F23FF21E6}" destId="{C2419B5A-134E-4D04-B6C0-BE5EA3054DB2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B82AFA5-32CD-461E-90D8-D74E450BE508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4BFDB14B-3E20-4611-8DBE-7D6598DCD7B8}">
      <dgm:prSet phldrT="[Text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rgbClr val="FF9966"/>
        </a:soli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bg-BG" sz="3600" b="1" dirty="0" smtClean="0">
              <a:latin typeface="Arial Black" panose="020B0A04020102020204" pitchFamily="34" charset="0"/>
            </a:rPr>
            <a:t>Дейности по проекта:</a:t>
          </a:r>
          <a:endParaRPr lang="bg-BG" sz="3600" b="1" dirty="0">
            <a:latin typeface="Arial Black" panose="020B0A04020102020204" pitchFamily="34" charset="0"/>
          </a:endParaRPr>
        </a:p>
      </dgm:t>
    </dgm:pt>
    <dgm:pt modelId="{10C1A42C-4E5B-4F43-B4EC-F7CA50EFB6A6}" type="parTrans" cxnId="{16222304-8E71-4232-9A44-C61C8F24FC95}">
      <dgm:prSet/>
      <dgm:spPr/>
      <dgm:t>
        <a:bodyPr/>
        <a:lstStyle/>
        <a:p>
          <a:endParaRPr lang="bg-BG"/>
        </a:p>
      </dgm:t>
    </dgm:pt>
    <dgm:pt modelId="{F2C4F4B7-D7FB-4D9C-A400-7D377604E5AA}" type="sibTrans" cxnId="{16222304-8E71-4232-9A44-C61C8F24FC95}">
      <dgm:prSet/>
      <dgm:spPr/>
      <dgm:t>
        <a:bodyPr/>
        <a:lstStyle/>
        <a:p>
          <a:endParaRPr lang="bg-BG"/>
        </a:p>
      </dgm:t>
    </dgm:pt>
    <dgm:pt modelId="{B3EF9DE6-8F8B-4322-8CA0-D38B133B635F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just"/>
          <a:r>
            <a:rPr lang="en-US" sz="2000" dirty="0" smtClean="0">
              <a:latin typeface="Arial Black" panose="020B0A04020102020204" pitchFamily="34" charset="0"/>
            </a:rPr>
            <a:t> </a:t>
          </a:r>
          <a:r>
            <a:rPr lang="bg-BG" sz="2000" dirty="0" smtClean="0">
              <a:latin typeface="Arial Black" panose="020B0A04020102020204" pitchFamily="34" charset="0"/>
            </a:rPr>
            <a:t>10. </a:t>
          </a:r>
          <a:r>
            <a:rPr lang="ru-RU" sz="2000" dirty="0" err="1" smtClean="0">
              <a:latin typeface="Arial Black" panose="020B0A04020102020204" pitchFamily="34" charset="0"/>
            </a:rPr>
            <a:t>Разпространение</a:t>
          </a:r>
          <a:r>
            <a:rPr lang="ru-RU" sz="2000" dirty="0" smtClean="0">
              <a:latin typeface="Arial Black" panose="020B0A04020102020204" pitchFamily="34" charset="0"/>
            </a:rPr>
            <a:t> на </a:t>
          </a:r>
          <a:r>
            <a:rPr lang="ru-RU" sz="2000" dirty="0" err="1" smtClean="0">
              <a:latin typeface="Arial Black" panose="020B0A04020102020204" pitchFamily="34" charset="0"/>
            </a:rPr>
            <a:t>резултатите</a:t>
          </a:r>
          <a:r>
            <a:rPr lang="ru-RU" sz="2000" dirty="0" smtClean="0">
              <a:latin typeface="Arial Black" panose="020B0A04020102020204" pitchFamily="34" charset="0"/>
            </a:rPr>
            <a:t> от </a:t>
          </a:r>
          <a:r>
            <a:rPr lang="ru-RU" sz="2000" dirty="0" err="1" smtClean="0">
              <a:latin typeface="Arial Black" panose="020B0A04020102020204" pitchFamily="34" charset="0"/>
            </a:rPr>
            <a:t>научните</a:t>
          </a:r>
          <a:r>
            <a:rPr lang="ru-RU" sz="2000" dirty="0" smtClean="0">
              <a:latin typeface="Arial Black" panose="020B0A04020102020204" pitchFamily="34" charset="0"/>
            </a:rPr>
            <a:t> </a:t>
          </a:r>
          <a:r>
            <a:rPr lang="ru-RU" sz="2000" dirty="0" err="1" smtClean="0">
              <a:latin typeface="Arial Black" panose="020B0A04020102020204" pitchFamily="34" charset="0"/>
            </a:rPr>
            <a:t>изследвания</a:t>
          </a:r>
          <a:r>
            <a:rPr lang="ru-RU" sz="2000" dirty="0" smtClean="0">
              <a:latin typeface="Arial Black" panose="020B0A04020102020204" pitchFamily="34" charset="0"/>
            </a:rPr>
            <a:t> на ЦК ИНКРЕА; </a:t>
          </a:r>
          <a:endParaRPr lang="bg-BG" sz="2000" b="1" dirty="0">
            <a:latin typeface="Arial Black" panose="020B0A04020102020204" pitchFamily="34" charset="0"/>
          </a:endParaRPr>
        </a:p>
      </dgm:t>
    </dgm:pt>
    <dgm:pt modelId="{2D1B86EF-E710-41B4-BA19-5C1E6538B5ED}" type="parTrans" cxnId="{68195455-CF8C-4F1E-BDCE-1EF770033C14}">
      <dgm:prSet/>
      <dgm:spPr/>
      <dgm:t>
        <a:bodyPr/>
        <a:lstStyle/>
        <a:p>
          <a:endParaRPr lang="bg-BG"/>
        </a:p>
      </dgm:t>
    </dgm:pt>
    <dgm:pt modelId="{FCB32BC1-E4CB-411A-A7FB-0213787F710C}" type="sibTrans" cxnId="{68195455-CF8C-4F1E-BDCE-1EF770033C14}">
      <dgm:prSet/>
      <dgm:spPr/>
      <dgm:t>
        <a:bodyPr/>
        <a:lstStyle/>
        <a:p>
          <a:endParaRPr lang="bg-BG"/>
        </a:p>
      </dgm:t>
    </dgm:pt>
    <dgm:pt modelId="{86C7090A-FF29-42F5-9FA2-F46D38B0674B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just"/>
          <a:r>
            <a:rPr lang="en-US" sz="2000" b="1" dirty="0" smtClean="0">
              <a:latin typeface="Arial Black" panose="020B0A04020102020204" pitchFamily="34" charset="0"/>
            </a:rPr>
            <a:t> </a:t>
          </a:r>
          <a:r>
            <a:rPr lang="bg-BG" sz="2000" b="1" dirty="0" smtClean="0">
              <a:latin typeface="Arial Black" panose="020B0A04020102020204" pitchFamily="34" charset="0"/>
            </a:rPr>
            <a:t>12. </a:t>
          </a:r>
          <a:r>
            <a:rPr lang="bg-BG" sz="2000" dirty="0" smtClean="0">
              <a:latin typeface="Arial Black" panose="020B0A04020102020204" pitchFamily="34" charset="0"/>
            </a:rPr>
            <a:t>Информиране и публичност; </a:t>
          </a:r>
          <a:endParaRPr lang="bg-BG" sz="2000" b="1" dirty="0">
            <a:latin typeface="Arial Black" panose="020B0A04020102020204" pitchFamily="34" charset="0"/>
          </a:endParaRPr>
        </a:p>
      </dgm:t>
    </dgm:pt>
    <dgm:pt modelId="{C5FAA9E7-FD9C-4585-B8FE-5D53D93BB3B6}" type="parTrans" cxnId="{B24B51E9-6E47-41BF-BA58-05FC074F637C}">
      <dgm:prSet/>
      <dgm:spPr/>
      <dgm:t>
        <a:bodyPr/>
        <a:lstStyle/>
        <a:p>
          <a:endParaRPr lang="bg-BG"/>
        </a:p>
      </dgm:t>
    </dgm:pt>
    <dgm:pt modelId="{2CF8E4C5-39A3-42F6-9A2D-947EC155A53A}" type="sibTrans" cxnId="{B24B51E9-6E47-41BF-BA58-05FC074F637C}">
      <dgm:prSet/>
      <dgm:spPr/>
      <dgm:t>
        <a:bodyPr/>
        <a:lstStyle/>
        <a:p>
          <a:endParaRPr lang="bg-BG"/>
        </a:p>
      </dgm:t>
    </dgm:pt>
    <dgm:pt modelId="{DFA8D7DF-3538-4972-9BBB-6DA83D0E7079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en-US" sz="2000" b="1" dirty="0" smtClean="0">
              <a:latin typeface="Arial Black" panose="020B0A04020102020204" pitchFamily="34" charset="0"/>
            </a:rPr>
            <a:t> </a:t>
          </a:r>
          <a:r>
            <a:rPr lang="bg-BG" sz="2000" b="1" dirty="0" smtClean="0">
              <a:latin typeface="Arial Black" panose="020B0A04020102020204" pitchFamily="34" charset="0"/>
            </a:rPr>
            <a:t>11. </a:t>
          </a:r>
          <a:r>
            <a:rPr lang="ru-RU" sz="2000" dirty="0" smtClean="0">
              <a:latin typeface="Arial Black" panose="020B0A04020102020204" pitchFamily="34" charset="0"/>
            </a:rPr>
            <a:t>Трансфер на знания и бизнес </a:t>
          </a:r>
          <a:r>
            <a:rPr lang="ru-RU" sz="2000" dirty="0" err="1" smtClean="0">
              <a:latin typeface="Arial Black" panose="020B0A04020102020204" pitchFamily="34" charset="0"/>
            </a:rPr>
            <a:t>специализирани</a:t>
          </a:r>
          <a:r>
            <a:rPr lang="ru-RU" sz="2000" dirty="0" smtClean="0">
              <a:latin typeface="Arial Black" panose="020B0A04020102020204" pitchFamily="34" charset="0"/>
            </a:rPr>
            <a:t> услуги; </a:t>
          </a:r>
          <a:endParaRPr lang="bg-BG" sz="2000" b="1" dirty="0">
            <a:latin typeface="Arial Black" panose="020B0A04020102020204" pitchFamily="34" charset="0"/>
          </a:endParaRPr>
        </a:p>
      </dgm:t>
    </dgm:pt>
    <dgm:pt modelId="{7F832E76-E39E-4377-A285-68CA2550360B}" type="parTrans" cxnId="{C35AE7F6-4060-4873-A49F-FDD4BF0F6F1D}">
      <dgm:prSet/>
      <dgm:spPr/>
      <dgm:t>
        <a:bodyPr/>
        <a:lstStyle/>
        <a:p>
          <a:endParaRPr lang="bg-BG"/>
        </a:p>
      </dgm:t>
    </dgm:pt>
    <dgm:pt modelId="{E5C1A10A-1AF3-4E84-9F59-1B134319C8D9}" type="sibTrans" cxnId="{C35AE7F6-4060-4873-A49F-FDD4BF0F6F1D}">
      <dgm:prSet/>
      <dgm:spPr/>
      <dgm:t>
        <a:bodyPr/>
        <a:lstStyle/>
        <a:p>
          <a:endParaRPr lang="bg-BG"/>
        </a:p>
      </dgm:t>
    </dgm:pt>
    <dgm:pt modelId="{688FD0FD-5EAD-4124-B82D-909ABC7FF0A8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just"/>
          <a:r>
            <a:rPr lang="en-US" sz="2000" b="0" dirty="0" smtClean="0">
              <a:latin typeface="Arial Black" panose="020B0A04020102020204" pitchFamily="34" charset="0"/>
            </a:rPr>
            <a:t> </a:t>
          </a:r>
          <a:r>
            <a:rPr lang="bg-BG" sz="2000" b="0" dirty="0" smtClean="0">
              <a:latin typeface="Arial Black" panose="020B0A04020102020204" pitchFamily="34" charset="0"/>
            </a:rPr>
            <a:t>13. </a:t>
          </a:r>
          <a:r>
            <a:rPr lang="bg-BG" sz="2000" dirty="0" smtClean="0">
              <a:latin typeface="Arial Black" panose="020B0A04020102020204" pitchFamily="34" charset="0"/>
            </a:rPr>
            <a:t>Независим външен одит.</a:t>
          </a:r>
          <a:endParaRPr lang="bg-BG" sz="2000" b="0" dirty="0">
            <a:latin typeface="Arial Black" panose="020B0A04020102020204" pitchFamily="34" charset="0"/>
          </a:endParaRPr>
        </a:p>
      </dgm:t>
    </dgm:pt>
    <dgm:pt modelId="{82AE1823-725F-492F-A816-851BC88E283B}" type="parTrans" cxnId="{E894866B-D972-4EFF-99D5-86E177426CAD}">
      <dgm:prSet/>
      <dgm:spPr/>
      <dgm:t>
        <a:bodyPr/>
        <a:lstStyle/>
        <a:p>
          <a:endParaRPr lang="bg-BG"/>
        </a:p>
      </dgm:t>
    </dgm:pt>
    <dgm:pt modelId="{609AA5FA-F22B-4EA2-A846-EDAADB1C6E96}" type="sibTrans" cxnId="{E894866B-D972-4EFF-99D5-86E177426CAD}">
      <dgm:prSet/>
      <dgm:spPr/>
      <dgm:t>
        <a:bodyPr/>
        <a:lstStyle/>
        <a:p>
          <a:endParaRPr lang="bg-BG"/>
        </a:p>
      </dgm:t>
    </dgm:pt>
    <dgm:pt modelId="{7464C363-FF47-41B2-AEC1-03C0E1F5DBB1}" type="pres">
      <dgm:prSet presAssocID="{6B82AFA5-32CD-461E-90D8-D74E450BE50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bg-BG"/>
        </a:p>
      </dgm:t>
    </dgm:pt>
    <dgm:pt modelId="{D74E1BEA-209F-4D4F-A0D0-735114425188}" type="pres">
      <dgm:prSet presAssocID="{4BFDB14B-3E20-4611-8DBE-7D6598DCD7B8}" presName="root" presStyleCnt="0"/>
      <dgm:spPr/>
    </dgm:pt>
    <dgm:pt modelId="{3A087F84-869B-4F3A-8BF5-1B9089ED5864}" type="pres">
      <dgm:prSet presAssocID="{4BFDB14B-3E20-4611-8DBE-7D6598DCD7B8}" presName="rootComposite" presStyleCnt="0"/>
      <dgm:spPr/>
    </dgm:pt>
    <dgm:pt modelId="{3B26355E-E38F-4B66-8C70-794E249DE253}" type="pres">
      <dgm:prSet presAssocID="{4BFDB14B-3E20-4611-8DBE-7D6598DCD7B8}" presName="rootText" presStyleLbl="node1" presStyleIdx="0" presStyleCnt="1" custScaleX="475418" custLinFactNeighborX="-4502" custLinFactNeighborY="-67364"/>
      <dgm:spPr/>
      <dgm:t>
        <a:bodyPr/>
        <a:lstStyle/>
        <a:p>
          <a:endParaRPr lang="bg-BG"/>
        </a:p>
      </dgm:t>
    </dgm:pt>
    <dgm:pt modelId="{8ECB4E6B-7680-47CD-8010-C0DAA50B8B8A}" type="pres">
      <dgm:prSet presAssocID="{4BFDB14B-3E20-4611-8DBE-7D6598DCD7B8}" presName="rootConnector" presStyleLbl="node1" presStyleIdx="0" presStyleCnt="1"/>
      <dgm:spPr/>
      <dgm:t>
        <a:bodyPr/>
        <a:lstStyle/>
        <a:p>
          <a:endParaRPr lang="bg-BG"/>
        </a:p>
      </dgm:t>
    </dgm:pt>
    <dgm:pt modelId="{7800BCA8-56F7-49BD-BB79-935F23FF21E6}" type="pres">
      <dgm:prSet presAssocID="{4BFDB14B-3E20-4611-8DBE-7D6598DCD7B8}" presName="childShape" presStyleCnt="0"/>
      <dgm:spPr/>
    </dgm:pt>
    <dgm:pt modelId="{93D08D84-DF1E-44F1-99AB-D7AD9A2B75D0}" type="pres">
      <dgm:prSet presAssocID="{2D1B86EF-E710-41B4-BA19-5C1E6538B5ED}" presName="Name13" presStyleLbl="parChTrans1D2" presStyleIdx="0" presStyleCnt="4"/>
      <dgm:spPr/>
      <dgm:t>
        <a:bodyPr/>
        <a:lstStyle/>
        <a:p>
          <a:endParaRPr lang="bg-BG"/>
        </a:p>
      </dgm:t>
    </dgm:pt>
    <dgm:pt modelId="{9357D517-D877-4249-ADB4-0B0ABF03F956}" type="pres">
      <dgm:prSet presAssocID="{B3EF9DE6-8F8B-4322-8CA0-D38B133B635F}" presName="childText" presStyleLbl="bgAcc1" presStyleIdx="0" presStyleCnt="4" custScaleX="809199" custScaleY="125788" custLinFactNeighborX="-2477" custLinFactNeighborY="-32136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8C42D1C4-8EC7-45EF-9631-19D6682212F4}" type="pres">
      <dgm:prSet presAssocID="{7F832E76-E39E-4377-A285-68CA2550360B}" presName="Name13" presStyleLbl="parChTrans1D2" presStyleIdx="1" presStyleCnt="4"/>
      <dgm:spPr/>
      <dgm:t>
        <a:bodyPr/>
        <a:lstStyle/>
        <a:p>
          <a:endParaRPr lang="bg-BG"/>
        </a:p>
      </dgm:t>
    </dgm:pt>
    <dgm:pt modelId="{642EE39B-BB26-441C-A63D-4F9371ACE88F}" type="pres">
      <dgm:prSet presAssocID="{DFA8D7DF-3538-4972-9BBB-6DA83D0E7079}" presName="childText" presStyleLbl="bgAcc1" presStyleIdx="1" presStyleCnt="4" custScaleX="808987" custScaleY="132523" custLinFactNeighborX="-2371" custLinFactNeighborY="-19185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D0C80C3B-4098-46B3-9419-512BE2299FC2}" type="pres">
      <dgm:prSet presAssocID="{C5FAA9E7-FD9C-4585-B8FE-5D53D93BB3B6}" presName="Name13" presStyleLbl="parChTrans1D2" presStyleIdx="2" presStyleCnt="4"/>
      <dgm:spPr/>
      <dgm:t>
        <a:bodyPr/>
        <a:lstStyle/>
        <a:p>
          <a:endParaRPr lang="bg-BG"/>
        </a:p>
      </dgm:t>
    </dgm:pt>
    <dgm:pt modelId="{C2419B5A-134E-4D04-B6C0-BE5EA3054DB2}" type="pres">
      <dgm:prSet presAssocID="{86C7090A-FF29-42F5-9FA2-F46D38B0674B}" presName="childText" presStyleLbl="bgAcc1" presStyleIdx="2" presStyleCnt="4" custScaleX="809086" custScaleY="113716" custLinFactNeighborX="-2421" custLinFactNeighborY="-3856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5234F83A-F9E7-4C24-80D4-FFC82E8CD406}" type="pres">
      <dgm:prSet presAssocID="{82AE1823-725F-492F-A816-851BC88E283B}" presName="Name13" presStyleLbl="parChTrans1D2" presStyleIdx="3" presStyleCnt="4"/>
      <dgm:spPr/>
      <dgm:t>
        <a:bodyPr/>
        <a:lstStyle/>
        <a:p>
          <a:endParaRPr lang="bg-BG"/>
        </a:p>
      </dgm:t>
    </dgm:pt>
    <dgm:pt modelId="{4A02723A-1BB1-41EA-AD29-ACFE76EEE851}" type="pres">
      <dgm:prSet presAssocID="{688FD0FD-5EAD-4124-B82D-909ABC7FF0A8}" presName="childText" presStyleLbl="bgAcc1" presStyleIdx="3" presStyleCnt="4" custScaleX="808567" custScaleY="112185" custLinFactNeighborX="-2161" custLinFactNeighborY="9697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97AC028A-2349-4F4B-82E1-A074C84133A5}" type="presOf" srcId="{6B82AFA5-32CD-461E-90D8-D74E450BE508}" destId="{7464C363-FF47-41B2-AEC1-03C0E1F5DBB1}" srcOrd="0" destOrd="0" presId="urn:microsoft.com/office/officeart/2005/8/layout/hierarchy3"/>
    <dgm:cxn modelId="{68195455-CF8C-4F1E-BDCE-1EF770033C14}" srcId="{4BFDB14B-3E20-4611-8DBE-7D6598DCD7B8}" destId="{B3EF9DE6-8F8B-4322-8CA0-D38B133B635F}" srcOrd="0" destOrd="0" parTransId="{2D1B86EF-E710-41B4-BA19-5C1E6538B5ED}" sibTransId="{FCB32BC1-E4CB-411A-A7FB-0213787F710C}"/>
    <dgm:cxn modelId="{C35AE7F6-4060-4873-A49F-FDD4BF0F6F1D}" srcId="{4BFDB14B-3E20-4611-8DBE-7D6598DCD7B8}" destId="{DFA8D7DF-3538-4972-9BBB-6DA83D0E7079}" srcOrd="1" destOrd="0" parTransId="{7F832E76-E39E-4377-A285-68CA2550360B}" sibTransId="{E5C1A10A-1AF3-4E84-9F59-1B134319C8D9}"/>
    <dgm:cxn modelId="{681C187F-DFCC-49AE-8475-6C8D312AAD14}" type="presOf" srcId="{B3EF9DE6-8F8B-4322-8CA0-D38B133B635F}" destId="{9357D517-D877-4249-ADB4-0B0ABF03F956}" srcOrd="0" destOrd="0" presId="urn:microsoft.com/office/officeart/2005/8/layout/hierarchy3"/>
    <dgm:cxn modelId="{33E60741-F9C9-4416-9152-39FE59CABF7A}" type="presOf" srcId="{82AE1823-725F-492F-A816-851BC88E283B}" destId="{5234F83A-F9E7-4C24-80D4-FFC82E8CD406}" srcOrd="0" destOrd="0" presId="urn:microsoft.com/office/officeart/2005/8/layout/hierarchy3"/>
    <dgm:cxn modelId="{9699646A-7D3C-4B8D-8DF7-A6D54B002482}" type="presOf" srcId="{C5FAA9E7-FD9C-4585-B8FE-5D53D93BB3B6}" destId="{D0C80C3B-4098-46B3-9419-512BE2299FC2}" srcOrd="0" destOrd="0" presId="urn:microsoft.com/office/officeart/2005/8/layout/hierarchy3"/>
    <dgm:cxn modelId="{A084BD9B-58EE-4609-9C6D-74D87DD6E767}" type="presOf" srcId="{2D1B86EF-E710-41B4-BA19-5C1E6538B5ED}" destId="{93D08D84-DF1E-44F1-99AB-D7AD9A2B75D0}" srcOrd="0" destOrd="0" presId="urn:microsoft.com/office/officeart/2005/8/layout/hierarchy3"/>
    <dgm:cxn modelId="{C17B1275-B96F-4767-A991-89EBD079C92D}" type="presOf" srcId="{4BFDB14B-3E20-4611-8DBE-7D6598DCD7B8}" destId="{3B26355E-E38F-4B66-8C70-794E249DE253}" srcOrd="0" destOrd="0" presId="urn:microsoft.com/office/officeart/2005/8/layout/hierarchy3"/>
    <dgm:cxn modelId="{E1DF55EE-185A-40C0-833B-C7DE4F29B58A}" type="presOf" srcId="{688FD0FD-5EAD-4124-B82D-909ABC7FF0A8}" destId="{4A02723A-1BB1-41EA-AD29-ACFE76EEE851}" srcOrd="0" destOrd="0" presId="urn:microsoft.com/office/officeart/2005/8/layout/hierarchy3"/>
    <dgm:cxn modelId="{B24B51E9-6E47-41BF-BA58-05FC074F637C}" srcId="{4BFDB14B-3E20-4611-8DBE-7D6598DCD7B8}" destId="{86C7090A-FF29-42F5-9FA2-F46D38B0674B}" srcOrd="2" destOrd="0" parTransId="{C5FAA9E7-FD9C-4585-B8FE-5D53D93BB3B6}" sibTransId="{2CF8E4C5-39A3-42F6-9A2D-947EC155A53A}"/>
    <dgm:cxn modelId="{16222304-8E71-4232-9A44-C61C8F24FC95}" srcId="{6B82AFA5-32CD-461E-90D8-D74E450BE508}" destId="{4BFDB14B-3E20-4611-8DBE-7D6598DCD7B8}" srcOrd="0" destOrd="0" parTransId="{10C1A42C-4E5B-4F43-B4EC-F7CA50EFB6A6}" sibTransId="{F2C4F4B7-D7FB-4D9C-A400-7D377604E5AA}"/>
    <dgm:cxn modelId="{2ADCBB9D-344F-4C24-83DA-7F2AA803676C}" type="presOf" srcId="{7F832E76-E39E-4377-A285-68CA2550360B}" destId="{8C42D1C4-8EC7-45EF-9631-19D6682212F4}" srcOrd="0" destOrd="0" presId="urn:microsoft.com/office/officeart/2005/8/layout/hierarchy3"/>
    <dgm:cxn modelId="{D0E7AA50-E62A-4D50-B8E3-57F920428A10}" type="presOf" srcId="{4BFDB14B-3E20-4611-8DBE-7D6598DCD7B8}" destId="{8ECB4E6B-7680-47CD-8010-C0DAA50B8B8A}" srcOrd="1" destOrd="0" presId="urn:microsoft.com/office/officeart/2005/8/layout/hierarchy3"/>
    <dgm:cxn modelId="{E894866B-D972-4EFF-99D5-86E177426CAD}" srcId="{4BFDB14B-3E20-4611-8DBE-7D6598DCD7B8}" destId="{688FD0FD-5EAD-4124-B82D-909ABC7FF0A8}" srcOrd="3" destOrd="0" parTransId="{82AE1823-725F-492F-A816-851BC88E283B}" sibTransId="{609AA5FA-F22B-4EA2-A846-EDAADB1C6E96}"/>
    <dgm:cxn modelId="{6A00913A-E09B-4E3F-9849-8DE7DB1A727D}" type="presOf" srcId="{DFA8D7DF-3538-4972-9BBB-6DA83D0E7079}" destId="{642EE39B-BB26-441C-A63D-4F9371ACE88F}" srcOrd="0" destOrd="0" presId="urn:microsoft.com/office/officeart/2005/8/layout/hierarchy3"/>
    <dgm:cxn modelId="{89E51A64-8783-42E1-B19C-C17B9B4B869E}" type="presOf" srcId="{86C7090A-FF29-42F5-9FA2-F46D38B0674B}" destId="{C2419B5A-134E-4D04-B6C0-BE5EA3054DB2}" srcOrd="0" destOrd="0" presId="urn:microsoft.com/office/officeart/2005/8/layout/hierarchy3"/>
    <dgm:cxn modelId="{E4DDC260-2B38-4432-B1C7-602DDB048BC6}" type="presParOf" srcId="{7464C363-FF47-41B2-AEC1-03C0E1F5DBB1}" destId="{D74E1BEA-209F-4D4F-A0D0-735114425188}" srcOrd="0" destOrd="0" presId="urn:microsoft.com/office/officeart/2005/8/layout/hierarchy3"/>
    <dgm:cxn modelId="{7936746E-C87D-42A7-913B-A38C58DCEF60}" type="presParOf" srcId="{D74E1BEA-209F-4D4F-A0D0-735114425188}" destId="{3A087F84-869B-4F3A-8BF5-1B9089ED5864}" srcOrd="0" destOrd="0" presId="urn:microsoft.com/office/officeart/2005/8/layout/hierarchy3"/>
    <dgm:cxn modelId="{3DD46927-4A47-4561-A128-7094A64D2E48}" type="presParOf" srcId="{3A087F84-869B-4F3A-8BF5-1B9089ED5864}" destId="{3B26355E-E38F-4B66-8C70-794E249DE253}" srcOrd="0" destOrd="0" presId="urn:microsoft.com/office/officeart/2005/8/layout/hierarchy3"/>
    <dgm:cxn modelId="{D1AD6F7A-DE7E-4640-A6FA-FFD8B4FE3D98}" type="presParOf" srcId="{3A087F84-869B-4F3A-8BF5-1B9089ED5864}" destId="{8ECB4E6B-7680-47CD-8010-C0DAA50B8B8A}" srcOrd="1" destOrd="0" presId="urn:microsoft.com/office/officeart/2005/8/layout/hierarchy3"/>
    <dgm:cxn modelId="{68EFDB42-886E-4096-A313-D21C40820E03}" type="presParOf" srcId="{D74E1BEA-209F-4D4F-A0D0-735114425188}" destId="{7800BCA8-56F7-49BD-BB79-935F23FF21E6}" srcOrd="1" destOrd="0" presId="urn:microsoft.com/office/officeart/2005/8/layout/hierarchy3"/>
    <dgm:cxn modelId="{B2759419-B605-49BA-AE3C-FA9B7F59B5A3}" type="presParOf" srcId="{7800BCA8-56F7-49BD-BB79-935F23FF21E6}" destId="{93D08D84-DF1E-44F1-99AB-D7AD9A2B75D0}" srcOrd="0" destOrd="0" presId="urn:microsoft.com/office/officeart/2005/8/layout/hierarchy3"/>
    <dgm:cxn modelId="{DC41AEDF-8A64-4939-8511-AF14F4610582}" type="presParOf" srcId="{7800BCA8-56F7-49BD-BB79-935F23FF21E6}" destId="{9357D517-D877-4249-ADB4-0B0ABF03F956}" srcOrd="1" destOrd="0" presId="urn:microsoft.com/office/officeart/2005/8/layout/hierarchy3"/>
    <dgm:cxn modelId="{02C0C1B5-79AB-4B8D-A160-39AA308B4157}" type="presParOf" srcId="{7800BCA8-56F7-49BD-BB79-935F23FF21E6}" destId="{8C42D1C4-8EC7-45EF-9631-19D6682212F4}" srcOrd="2" destOrd="0" presId="urn:microsoft.com/office/officeart/2005/8/layout/hierarchy3"/>
    <dgm:cxn modelId="{F715AA52-B75A-4F44-9FDE-E8B3DD4EC07F}" type="presParOf" srcId="{7800BCA8-56F7-49BD-BB79-935F23FF21E6}" destId="{642EE39B-BB26-441C-A63D-4F9371ACE88F}" srcOrd="3" destOrd="0" presId="urn:microsoft.com/office/officeart/2005/8/layout/hierarchy3"/>
    <dgm:cxn modelId="{CF69E8F2-167B-4D4B-86D0-4656D4FB17E3}" type="presParOf" srcId="{7800BCA8-56F7-49BD-BB79-935F23FF21E6}" destId="{D0C80C3B-4098-46B3-9419-512BE2299FC2}" srcOrd="4" destOrd="0" presId="urn:microsoft.com/office/officeart/2005/8/layout/hierarchy3"/>
    <dgm:cxn modelId="{2CA13D24-9CE6-404F-9183-E989AF34535A}" type="presParOf" srcId="{7800BCA8-56F7-49BD-BB79-935F23FF21E6}" destId="{C2419B5A-134E-4D04-B6C0-BE5EA3054DB2}" srcOrd="5" destOrd="0" presId="urn:microsoft.com/office/officeart/2005/8/layout/hierarchy3"/>
    <dgm:cxn modelId="{C21AF665-6790-4349-9C76-83AD8FA0E357}" type="presParOf" srcId="{7800BCA8-56F7-49BD-BB79-935F23FF21E6}" destId="{5234F83A-F9E7-4C24-80D4-FFC82E8CD406}" srcOrd="6" destOrd="0" presId="urn:microsoft.com/office/officeart/2005/8/layout/hierarchy3"/>
    <dgm:cxn modelId="{D8A69CA3-6C3D-42C6-AAB3-26CEBEE35048}" type="presParOf" srcId="{7800BCA8-56F7-49BD-BB79-935F23FF21E6}" destId="{4A02723A-1BB1-41EA-AD29-ACFE76EEE851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386C0C7-9A91-4EB2-A477-CD071E14145D}" type="doc">
      <dgm:prSet loTypeId="urn:microsoft.com/office/officeart/2005/8/layout/hierarchy1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A378D92B-F275-4B1E-963B-D17397984728}">
      <dgm:prSet phldrT="[Text]" custT="1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bg-BG" sz="2200" b="1" dirty="0" smtClean="0">
              <a:solidFill>
                <a:srgbClr val="002060"/>
              </a:solidFill>
              <a:latin typeface="Arial Black" panose="020B0A04020102020204" pitchFamily="34" charset="0"/>
            </a:rPr>
            <a:t>Целеви групи:</a:t>
          </a:r>
          <a:endParaRPr lang="bg-BG" sz="2200" b="1" dirty="0">
            <a:solidFill>
              <a:srgbClr val="002060"/>
            </a:solidFill>
            <a:latin typeface="Arial Black" panose="020B0A04020102020204" pitchFamily="34" charset="0"/>
          </a:endParaRPr>
        </a:p>
      </dgm:t>
    </dgm:pt>
    <dgm:pt modelId="{B1E189E2-33CA-4BD1-92D6-96065C7E4849}" type="parTrans" cxnId="{C13712F6-9F3D-4798-9215-557748045334}">
      <dgm:prSet/>
      <dgm:spPr/>
      <dgm:t>
        <a:bodyPr/>
        <a:lstStyle/>
        <a:p>
          <a:endParaRPr lang="bg-BG" sz="2000"/>
        </a:p>
      </dgm:t>
    </dgm:pt>
    <dgm:pt modelId="{1A3568C1-0476-42F4-BA19-57AA0F947DC5}" type="sibTrans" cxnId="{C13712F6-9F3D-4798-9215-557748045334}">
      <dgm:prSet/>
      <dgm:spPr/>
      <dgm:t>
        <a:bodyPr/>
        <a:lstStyle/>
        <a:p>
          <a:endParaRPr lang="bg-BG" sz="2000"/>
        </a:p>
      </dgm:t>
    </dgm:pt>
    <dgm:pt modelId="{3EA05DAD-7281-4AD7-9F1E-BDB3BF341D4D}">
      <dgm:prSet phldrT="[Text]" custT="1"/>
      <dgm:spPr/>
      <dgm:t>
        <a:bodyPr/>
        <a:lstStyle/>
        <a:p>
          <a:r>
            <a:rPr lang="bg-BG" sz="2000" b="1" dirty="0" smtClean="0">
              <a:solidFill>
                <a:srgbClr val="002060"/>
              </a:solidFill>
              <a:latin typeface="Arial Black" panose="020B0A04020102020204" pitchFamily="34" charset="0"/>
            </a:rPr>
            <a:t>деца от уязвими групи</a:t>
          </a:r>
          <a:endParaRPr lang="bg-BG" sz="2000" b="1" dirty="0">
            <a:solidFill>
              <a:srgbClr val="FF0000"/>
            </a:solidFill>
            <a:latin typeface="Arial Black" panose="020B0A04020102020204" pitchFamily="34" charset="0"/>
          </a:endParaRPr>
        </a:p>
      </dgm:t>
    </dgm:pt>
    <dgm:pt modelId="{8312D8E7-AEF8-4395-9BE3-50676BD70325}" type="parTrans" cxnId="{B28AA037-7176-45F6-809A-3525D3DD3B26}">
      <dgm:prSet/>
      <dgm:spPr/>
      <dgm:t>
        <a:bodyPr/>
        <a:lstStyle/>
        <a:p>
          <a:endParaRPr lang="bg-BG" sz="2000"/>
        </a:p>
      </dgm:t>
    </dgm:pt>
    <dgm:pt modelId="{024B78F5-9BFA-49F7-891A-4FED891CC90B}" type="sibTrans" cxnId="{B28AA037-7176-45F6-809A-3525D3DD3B26}">
      <dgm:prSet/>
      <dgm:spPr/>
      <dgm:t>
        <a:bodyPr/>
        <a:lstStyle/>
        <a:p>
          <a:endParaRPr lang="bg-BG" sz="2000"/>
        </a:p>
      </dgm:t>
    </dgm:pt>
    <dgm:pt modelId="{36003095-DE1D-48E8-BF71-BC6E1126F96B}">
      <dgm:prSet phldrT="[Text]" custT="1"/>
      <dgm:spPr/>
      <dgm:t>
        <a:bodyPr/>
        <a:lstStyle/>
        <a:p>
          <a:r>
            <a:rPr lang="bg-BG" sz="2000" b="1" dirty="0" smtClean="0">
              <a:solidFill>
                <a:srgbClr val="002060"/>
              </a:solidFill>
              <a:latin typeface="Arial Black" panose="020B0A04020102020204" pitchFamily="34" charset="0"/>
            </a:rPr>
            <a:t>учители</a:t>
          </a:r>
          <a:endParaRPr lang="bg-BG" sz="2000" b="1" dirty="0">
            <a:solidFill>
              <a:srgbClr val="FF0000"/>
            </a:solidFill>
            <a:latin typeface="Arial Black" panose="020B0A04020102020204" pitchFamily="34" charset="0"/>
          </a:endParaRPr>
        </a:p>
      </dgm:t>
    </dgm:pt>
    <dgm:pt modelId="{020E8583-4B25-4367-B980-04C70F910C3F}" type="parTrans" cxnId="{6209C157-C2A4-41BE-B516-0BA40981E183}">
      <dgm:prSet/>
      <dgm:spPr/>
      <dgm:t>
        <a:bodyPr/>
        <a:lstStyle/>
        <a:p>
          <a:endParaRPr lang="bg-BG" sz="2000"/>
        </a:p>
      </dgm:t>
    </dgm:pt>
    <dgm:pt modelId="{6FFBCA4B-581E-443F-B6C2-CE5B889DC8AF}" type="sibTrans" cxnId="{6209C157-C2A4-41BE-B516-0BA40981E183}">
      <dgm:prSet/>
      <dgm:spPr/>
      <dgm:t>
        <a:bodyPr/>
        <a:lstStyle/>
        <a:p>
          <a:endParaRPr lang="bg-BG" sz="2000"/>
        </a:p>
      </dgm:t>
    </dgm:pt>
    <dgm:pt modelId="{D28C3888-86E7-4A22-A0BF-F654FCB2CACD}">
      <dgm:prSet custT="1"/>
      <dgm:spPr/>
      <dgm:t>
        <a:bodyPr/>
        <a:lstStyle/>
        <a:p>
          <a:r>
            <a:rPr lang="bg-BG" sz="1800" dirty="0" smtClean="0">
              <a:solidFill>
                <a:srgbClr val="002060"/>
              </a:solidFill>
              <a:latin typeface="Arial Black" panose="020B0A04020102020204" pitchFamily="34" charset="0"/>
              <a:ea typeface="SimSun" panose="02010600030101010101" pitchFamily="2" charset="-122"/>
            </a:rPr>
            <a:t>други педагогически и </a:t>
          </a:r>
          <a:r>
            <a:rPr lang="bg-BG" sz="1800" dirty="0" err="1" smtClean="0">
              <a:solidFill>
                <a:srgbClr val="002060"/>
              </a:solidFill>
              <a:latin typeface="Arial Black" panose="020B0A04020102020204" pitchFamily="34" charset="0"/>
              <a:ea typeface="SimSun" panose="02010600030101010101" pitchFamily="2" charset="-122"/>
            </a:rPr>
            <a:t>непедагоги</a:t>
          </a:r>
          <a:r>
            <a:rPr lang="bg-BG" sz="1800" dirty="0" smtClean="0">
              <a:solidFill>
                <a:srgbClr val="002060"/>
              </a:solidFill>
              <a:latin typeface="Arial Black" panose="020B0A04020102020204" pitchFamily="34" charset="0"/>
              <a:ea typeface="SimSun" panose="02010600030101010101" pitchFamily="2" charset="-122"/>
            </a:rPr>
            <a:t> –</a:t>
          </a:r>
          <a:r>
            <a:rPr lang="bg-BG" sz="1800" dirty="0" err="1" smtClean="0">
              <a:solidFill>
                <a:srgbClr val="002060"/>
              </a:solidFill>
              <a:latin typeface="Arial Black" panose="020B0A04020102020204" pitchFamily="34" charset="0"/>
              <a:ea typeface="SimSun" panose="02010600030101010101" pitchFamily="2" charset="-122"/>
            </a:rPr>
            <a:t>чески</a:t>
          </a:r>
          <a:r>
            <a:rPr lang="bg-BG" sz="1800" dirty="0" smtClean="0">
              <a:solidFill>
                <a:srgbClr val="002060"/>
              </a:solidFill>
              <a:latin typeface="Arial Black" panose="020B0A04020102020204" pitchFamily="34" charset="0"/>
              <a:ea typeface="SimSun" panose="02010600030101010101" pitchFamily="2" charset="-122"/>
            </a:rPr>
            <a:t> специалисти</a:t>
          </a:r>
          <a:endParaRPr lang="bg-BG" sz="1800" b="1" dirty="0">
            <a:solidFill>
              <a:srgbClr val="002060"/>
            </a:solidFill>
            <a:latin typeface="Arial Black" panose="020B0A04020102020204" pitchFamily="34" charset="0"/>
          </a:endParaRPr>
        </a:p>
      </dgm:t>
    </dgm:pt>
    <dgm:pt modelId="{76B38DF3-E86A-45D3-9971-F73ADEA45B0F}" type="parTrans" cxnId="{3496DCE4-EE17-42A3-9017-415CDE283626}">
      <dgm:prSet/>
      <dgm:spPr/>
      <dgm:t>
        <a:bodyPr/>
        <a:lstStyle/>
        <a:p>
          <a:endParaRPr lang="bg-BG" sz="2000"/>
        </a:p>
      </dgm:t>
    </dgm:pt>
    <dgm:pt modelId="{4FA09FDF-2A1C-462F-920D-F44CB678C730}" type="sibTrans" cxnId="{3496DCE4-EE17-42A3-9017-415CDE283626}">
      <dgm:prSet/>
      <dgm:spPr/>
      <dgm:t>
        <a:bodyPr/>
        <a:lstStyle/>
        <a:p>
          <a:endParaRPr lang="bg-BG" sz="2000"/>
        </a:p>
      </dgm:t>
    </dgm:pt>
    <dgm:pt modelId="{FF19C078-C7E4-4599-BDF7-4F7514425250}">
      <dgm:prSet phldrT="[Text]" custT="1"/>
      <dgm:spPr/>
      <dgm:t>
        <a:bodyPr/>
        <a:lstStyle/>
        <a:p>
          <a:r>
            <a:rPr lang="bg-BG" sz="2000" b="1" dirty="0" smtClean="0">
              <a:solidFill>
                <a:srgbClr val="002060"/>
              </a:solidFill>
              <a:latin typeface="Arial Black" panose="020B0A04020102020204" pitchFamily="34" charset="0"/>
            </a:rPr>
            <a:t>родители</a:t>
          </a:r>
          <a:endParaRPr lang="bg-BG" sz="2000" b="1" dirty="0">
            <a:solidFill>
              <a:srgbClr val="FF0000"/>
            </a:solidFill>
            <a:latin typeface="Arial Black" panose="020B0A04020102020204" pitchFamily="34" charset="0"/>
          </a:endParaRPr>
        </a:p>
      </dgm:t>
    </dgm:pt>
    <dgm:pt modelId="{9B420509-4EB8-48B8-AFB1-D078A218972D}" type="parTrans" cxnId="{135528D7-2DB5-4FF5-BF89-F7700C3A5305}">
      <dgm:prSet/>
      <dgm:spPr/>
      <dgm:t>
        <a:bodyPr/>
        <a:lstStyle/>
        <a:p>
          <a:endParaRPr lang="bg-BG"/>
        </a:p>
      </dgm:t>
    </dgm:pt>
    <dgm:pt modelId="{55C3C9D6-42F0-43F8-BA49-822A26A6BE31}" type="sibTrans" cxnId="{135528D7-2DB5-4FF5-BF89-F7700C3A5305}">
      <dgm:prSet/>
      <dgm:spPr/>
      <dgm:t>
        <a:bodyPr/>
        <a:lstStyle/>
        <a:p>
          <a:endParaRPr lang="bg-BG"/>
        </a:p>
      </dgm:t>
    </dgm:pt>
    <dgm:pt modelId="{E26ADB70-E496-4304-839C-AF24F59ED3AD}" type="pres">
      <dgm:prSet presAssocID="{5386C0C7-9A91-4EB2-A477-CD071E14145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bg-BG"/>
        </a:p>
      </dgm:t>
    </dgm:pt>
    <dgm:pt modelId="{F9F845C3-9FFD-4D19-B633-E7DEC9CE2087}" type="pres">
      <dgm:prSet presAssocID="{A378D92B-F275-4B1E-963B-D17397984728}" presName="hierRoot1" presStyleCnt="0"/>
      <dgm:spPr/>
      <dgm:t>
        <a:bodyPr/>
        <a:lstStyle/>
        <a:p>
          <a:endParaRPr lang="bg-BG"/>
        </a:p>
      </dgm:t>
    </dgm:pt>
    <dgm:pt modelId="{5D5FF00B-78E6-4073-91FD-38A79E132F87}" type="pres">
      <dgm:prSet presAssocID="{A378D92B-F275-4B1E-963B-D17397984728}" presName="composite" presStyleCnt="0"/>
      <dgm:spPr/>
      <dgm:t>
        <a:bodyPr/>
        <a:lstStyle/>
        <a:p>
          <a:endParaRPr lang="bg-BG"/>
        </a:p>
      </dgm:t>
    </dgm:pt>
    <dgm:pt modelId="{4A50199B-2BFE-4BAD-9C77-5F0349BA5E00}" type="pres">
      <dgm:prSet presAssocID="{A378D92B-F275-4B1E-963B-D17397984728}" presName="background" presStyleLbl="node0" presStyleIdx="0" presStyleCnt="1"/>
      <dgm:spPr/>
      <dgm:t>
        <a:bodyPr/>
        <a:lstStyle/>
        <a:p>
          <a:endParaRPr lang="bg-BG"/>
        </a:p>
      </dgm:t>
    </dgm:pt>
    <dgm:pt modelId="{EBA6574E-5C8F-4161-A7A3-08A2C78B7F88}" type="pres">
      <dgm:prSet presAssocID="{A378D92B-F275-4B1E-963B-D17397984728}" presName="text" presStyleLbl="fgAcc0" presStyleIdx="0" presStyleCnt="1" custScaleX="200142" custScaleY="67013" custLinFactNeighborX="6096" custLinFactNeighborY="-57957">
        <dgm:presLayoutVars>
          <dgm:chPref val="3"/>
        </dgm:presLayoutVars>
      </dgm:prSet>
      <dgm:spPr/>
      <dgm:t>
        <a:bodyPr/>
        <a:lstStyle/>
        <a:p>
          <a:endParaRPr lang="bg-BG"/>
        </a:p>
      </dgm:t>
    </dgm:pt>
    <dgm:pt modelId="{5A2CE944-F343-4308-8602-B0DE2A77676A}" type="pres">
      <dgm:prSet presAssocID="{A378D92B-F275-4B1E-963B-D17397984728}" presName="hierChild2" presStyleCnt="0"/>
      <dgm:spPr/>
      <dgm:t>
        <a:bodyPr/>
        <a:lstStyle/>
        <a:p>
          <a:endParaRPr lang="bg-BG"/>
        </a:p>
      </dgm:t>
    </dgm:pt>
    <dgm:pt modelId="{7A2B6468-8408-4977-82D1-F9709D6F9951}" type="pres">
      <dgm:prSet presAssocID="{8312D8E7-AEF8-4395-9BE3-50676BD70325}" presName="Name10" presStyleLbl="parChTrans1D2" presStyleIdx="0" presStyleCnt="4"/>
      <dgm:spPr/>
      <dgm:t>
        <a:bodyPr/>
        <a:lstStyle/>
        <a:p>
          <a:endParaRPr lang="bg-BG"/>
        </a:p>
      </dgm:t>
    </dgm:pt>
    <dgm:pt modelId="{85880058-52B8-482D-B1FA-A8172BCB7A48}" type="pres">
      <dgm:prSet presAssocID="{3EA05DAD-7281-4AD7-9F1E-BDB3BF341D4D}" presName="hierRoot2" presStyleCnt="0"/>
      <dgm:spPr/>
      <dgm:t>
        <a:bodyPr/>
        <a:lstStyle/>
        <a:p>
          <a:endParaRPr lang="bg-BG"/>
        </a:p>
      </dgm:t>
    </dgm:pt>
    <dgm:pt modelId="{80840E34-B4DB-499E-8F84-EAF7FA66751A}" type="pres">
      <dgm:prSet presAssocID="{3EA05DAD-7281-4AD7-9F1E-BDB3BF341D4D}" presName="composite2" presStyleCnt="0"/>
      <dgm:spPr/>
      <dgm:t>
        <a:bodyPr/>
        <a:lstStyle/>
        <a:p>
          <a:endParaRPr lang="bg-BG"/>
        </a:p>
      </dgm:t>
    </dgm:pt>
    <dgm:pt modelId="{B15E5686-30EE-4460-9BCD-B77D464B3D3F}" type="pres">
      <dgm:prSet presAssocID="{3EA05DAD-7281-4AD7-9F1E-BDB3BF341D4D}" presName="background2" presStyleLbl="node2" presStyleIdx="0" presStyleCnt="4"/>
      <dgm:spPr/>
      <dgm:t>
        <a:bodyPr/>
        <a:lstStyle/>
        <a:p>
          <a:endParaRPr lang="bg-BG"/>
        </a:p>
      </dgm:t>
    </dgm:pt>
    <dgm:pt modelId="{2B74E637-2EFE-4FFF-A9B9-DB2F26DDA051}" type="pres">
      <dgm:prSet presAssocID="{3EA05DAD-7281-4AD7-9F1E-BDB3BF341D4D}" presName="text2" presStyleLbl="fgAcc2" presStyleIdx="0" presStyleCnt="4" custScaleX="134159" custScaleY="158344" custLinFactNeighborY="-39836">
        <dgm:presLayoutVars>
          <dgm:chPref val="3"/>
        </dgm:presLayoutVars>
      </dgm:prSet>
      <dgm:spPr/>
      <dgm:t>
        <a:bodyPr/>
        <a:lstStyle/>
        <a:p>
          <a:endParaRPr lang="bg-BG"/>
        </a:p>
      </dgm:t>
    </dgm:pt>
    <dgm:pt modelId="{242FB82B-1088-4C95-94A6-006F1074A04F}" type="pres">
      <dgm:prSet presAssocID="{3EA05DAD-7281-4AD7-9F1E-BDB3BF341D4D}" presName="hierChild3" presStyleCnt="0"/>
      <dgm:spPr/>
      <dgm:t>
        <a:bodyPr/>
        <a:lstStyle/>
        <a:p>
          <a:endParaRPr lang="bg-BG"/>
        </a:p>
      </dgm:t>
    </dgm:pt>
    <dgm:pt modelId="{7D909F48-4543-4F4A-B055-00343D6412E1}" type="pres">
      <dgm:prSet presAssocID="{9B420509-4EB8-48B8-AFB1-D078A218972D}" presName="Name10" presStyleLbl="parChTrans1D2" presStyleIdx="1" presStyleCnt="4"/>
      <dgm:spPr/>
      <dgm:t>
        <a:bodyPr/>
        <a:lstStyle/>
        <a:p>
          <a:endParaRPr lang="bg-BG"/>
        </a:p>
      </dgm:t>
    </dgm:pt>
    <dgm:pt modelId="{CB5270E5-7E3A-41AD-9354-0F57C69255C7}" type="pres">
      <dgm:prSet presAssocID="{FF19C078-C7E4-4599-BDF7-4F7514425250}" presName="hierRoot2" presStyleCnt="0"/>
      <dgm:spPr/>
    </dgm:pt>
    <dgm:pt modelId="{23BDD253-21F6-4F9C-BF6B-ADB9CAFBFC84}" type="pres">
      <dgm:prSet presAssocID="{FF19C078-C7E4-4599-BDF7-4F7514425250}" presName="composite2" presStyleCnt="0"/>
      <dgm:spPr/>
    </dgm:pt>
    <dgm:pt modelId="{683C8E3F-B5B5-44FE-ADBE-8F8503B40F25}" type="pres">
      <dgm:prSet presAssocID="{FF19C078-C7E4-4599-BDF7-4F7514425250}" presName="background2" presStyleLbl="node2" presStyleIdx="1" presStyleCnt="4"/>
      <dgm:spPr/>
    </dgm:pt>
    <dgm:pt modelId="{B804E1B6-EC4C-4966-A1E9-B23BD8ED1B33}" type="pres">
      <dgm:prSet presAssocID="{FF19C078-C7E4-4599-BDF7-4F7514425250}" presName="text2" presStyleLbl="fgAcc2" presStyleIdx="1" presStyleCnt="4" custScaleX="134159" custScaleY="158344" custLinFactNeighborY="-39836">
        <dgm:presLayoutVars>
          <dgm:chPref val="3"/>
        </dgm:presLayoutVars>
      </dgm:prSet>
      <dgm:spPr/>
      <dgm:t>
        <a:bodyPr/>
        <a:lstStyle/>
        <a:p>
          <a:endParaRPr lang="bg-BG"/>
        </a:p>
      </dgm:t>
    </dgm:pt>
    <dgm:pt modelId="{97E0885B-071D-458A-A3D2-5896A1416EDA}" type="pres">
      <dgm:prSet presAssocID="{FF19C078-C7E4-4599-BDF7-4F7514425250}" presName="hierChild3" presStyleCnt="0"/>
      <dgm:spPr/>
    </dgm:pt>
    <dgm:pt modelId="{76051E2F-C65A-4BB2-A5A0-0739E9627E55}" type="pres">
      <dgm:prSet presAssocID="{020E8583-4B25-4367-B980-04C70F910C3F}" presName="Name10" presStyleLbl="parChTrans1D2" presStyleIdx="2" presStyleCnt="4"/>
      <dgm:spPr/>
      <dgm:t>
        <a:bodyPr/>
        <a:lstStyle/>
        <a:p>
          <a:endParaRPr lang="bg-BG"/>
        </a:p>
      </dgm:t>
    </dgm:pt>
    <dgm:pt modelId="{8C906FBD-2B6E-4B96-B685-61FED23CE060}" type="pres">
      <dgm:prSet presAssocID="{36003095-DE1D-48E8-BF71-BC6E1126F96B}" presName="hierRoot2" presStyleCnt="0"/>
      <dgm:spPr/>
      <dgm:t>
        <a:bodyPr/>
        <a:lstStyle/>
        <a:p>
          <a:endParaRPr lang="bg-BG"/>
        </a:p>
      </dgm:t>
    </dgm:pt>
    <dgm:pt modelId="{EDE91894-0590-4B75-B50E-CD9D5566E3D7}" type="pres">
      <dgm:prSet presAssocID="{36003095-DE1D-48E8-BF71-BC6E1126F96B}" presName="composite2" presStyleCnt="0"/>
      <dgm:spPr/>
      <dgm:t>
        <a:bodyPr/>
        <a:lstStyle/>
        <a:p>
          <a:endParaRPr lang="bg-BG"/>
        </a:p>
      </dgm:t>
    </dgm:pt>
    <dgm:pt modelId="{CA7D2553-2075-4D91-B2E6-0BA01ED97BB8}" type="pres">
      <dgm:prSet presAssocID="{36003095-DE1D-48E8-BF71-BC6E1126F96B}" presName="background2" presStyleLbl="node2" presStyleIdx="2" presStyleCnt="4"/>
      <dgm:spPr/>
      <dgm:t>
        <a:bodyPr/>
        <a:lstStyle/>
        <a:p>
          <a:endParaRPr lang="bg-BG"/>
        </a:p>
      </dgm:t>
    </dgm:pt>
    <dgm:pt modelId="{FDCB4E28-3F33-49D9-939E-598DDE282C2C}" type="pres">
      <dgm:prSet presAssocID="{36003095-DE1D-48E8-BF71-BC6E1126F96B}" presName="text2" presStyleLbl="fgAcc2" presStyleIdx="2" presStyleCnt="4" custScaleX="126550" custScaleY="164602" custLinFactNeighborY="-39510">
        <dgm:presLayoutVars>
          <dgm:chPref val="3"/>
        </dgm:presLayoutVars>
      </dgm:prSet>
      <dgm:spPr/>
      <dgm:t>
        <a:bodyPr/>
        <a:lstStyle/>
        <a:p>
          <a:endParaRPr lang="bg-BG"/>
        </a:p>
      </dgm:t>
    </dgm:pt>
    <dgm:pt modelId="{6D2AC5BF-0AAB-4A73-A957-1B26BF824FC3}" type="pres">
      <dgm:prSet presAssocID="{36003095-DE1D-48E8-BF71-BC6E1126F96B}" presName="hierChild3" presStyleCnt="0"/>
      <dgm:spPr/>
      <dgm:t>
        <a:bodyPr/>
        <a:lstStyle/>
        <a:p>
          <a:endParaRPr lang="bg-BG"/>
        </a:p>
      </dgm:t>
    </dgm:pt>
    <dgm:pt modelId="{384EFE38-7EA9-457F-83A2-882D3B67D77B}" type="pres">
      <dgm:prSet presAssocID="{76B38DF3-E86A-45D3-9971-F73ADEA45B0F}" presName="Name10" presStyleLbl="parChTrans1D2" presStyleIdx="3" presStyleCnt="4"/>
      <dgm:spPr/>
      <dgm:t>
        <a:bodyPr/>
        <a:lstStyle/>
        <a:p>
          <a:endParaRPr lang="bg-BG"/>
        </a:p>
      </dgm:t>
    </dgm:pt>
    <dgm:pt modelId="{4F593A7D-6CC0-40DD-AD6E-0F3296D28E5C}" type="pres">
      <dgm:prSet presAssocID="{D28C3888-86E7-4A22-A0BF-F654FCB2CACD}" presName="hierRoot2" presStyleCnt="0"/>
      <dgm:spPr/>
      <dgm:t>
        <a:bodyPr/>
        <a:lstStyle/>
        <a:p>
          <a:endParaRPr lang="bg-BG"/>
        </a:p>
      </dgm:t>
    </dgm:pt>
    <dgm:pt modelId="{109C8315-4738-4D80-B769-5DFA174C1E97}" type="pres">
      <dgm:prSet presAssocID="{D28C3888-86E7-4A22-A0BF-F654FCB2CACD}" presName="composite2" presStyleCnt="0"/>
      <dgm:spPr/>
      <dgm:t>
        <a:bodyPr/>
        <a:lstStyle/>
        <a:p>
          <a:endParaRPr lang="bg-BG"/>
        </a:p>
      </dgm:t>
    </dgm:pt>
    <dgm:pt modelId="{1571F0F3-7542-4AA6-A02B-3F71ACE49822}" type="pres">
      <dgm:prSet presAssocID="{D28C3888-86E7-4A22-A0BF-F654FCB2CACD}" presName="background2" presStyleLbl="node2" presStyleIdx="3" presStyleCnt="4"/>
      <dgm:spPr/>
      <dgm:t>
        <a:bodyPr/>
        <a:lstStyle/>
        <a:p>
          <a:endParaRPr lang="bg-BG"/>
        </a:p>
      </dgm:t>
    </dgm:pt>
    <dgm:pt modelId="{61B98A6E-7346-4C66-A1BF-9B7F51086B58}" type="pres">
      <dgm:prSet presAssocID="{D28C3888-86E7-4A22-A0BF-F654FCB2CACD}" presName="text2" presStyleLbl="fgAcc2" presStyleIdx="3" presStyleCnt="4" custScaleX="121527" custScaleY="168594" custLinFactNeighborY="-39510">
        <dgm:presLayoutVars>
          <dgm:chPref val="3"/>
        </dgm:presLayoutVars>
      </dgm:prSet>
      <dgm:spPr/>
      <dgm:t>
        <a:bodyPr/>
        <a:lstStyle/>
        <a:p>
          <a:endParaRPr lang="bg-BG"/>
        </a:p>
      </dgm:t>
    </dgm:pt>
    <dgm:pt modelId="{AA797383-BEAE-41F8-B09C-0D57F71C596A}" type="pres">
      <dgm:prSet presAssocID="{D28C3888-86E7-4A22-A0BF-F654FCB2CACD}" presName="hierChild3" presStyleCnt="0"/>
      <dgm:spPr/>
      <dgm:t>
        <a:bodyPr/>
        <a:lstStyle/>
        <a:p>
          <a:endParaRPr lang="bg-BG"/>
        </a:p>
      </dgm:t>
    </dgm:pt>
  </dgm:ptLst>
  <dgm:cxnLst>
    <dgm:cxn modelId="{C13712F6-9F3D-4798-9215-557748045334}" srcId="{5386C0C7-9A91-4EB2-A477-CD071E14145D}" destId="{A378D92B-F275-4B1E-963B-D17397984728}" srcOrd="0" destOrd="0" parTransId="{B1E189E2-33CA-4BD1-92D6-96065C7E4849}" sibTransId="{1A3568C1-0476-42F4-BA19-57AA0F947DC5}"/>
    <dgm:cxn modelId="{7CD30D0A-CF3D-467E-B4E3-0612F0CF4E6C}" type="presOf" srcId="{8312D8E7-AEF8-4395-9BE3-50676BD70325}" destId="{7A2B6468-8408-4977-82D1-F9709D6F9951}" srcOrd="0" destOrd="0" presId="urn:microsoft.com/office/officeart/2005/8/layout/hierarchy1"/>
    <dgm:cxn modelId="{3496DCE4-EE17-42A3-9017-415CDE283626}" srcId="{A378D92B-F275-4B1E-963B-D17397984728}" destId="{D28C3888-86E7-4A22-A0BF-F654FCB2CACD}" srcOrd="3" destOrd="0" parTransId="{76B38DF3-E86A-45D3-9971-F73ADEA45B0F}" sibTransId="{4FA09FDF-2A1C-462F-920D-F44CB678C730}"/>
    <dgm:cxn modelId="{135528D7-2DB5-4FF5-BF89-F7700C3A5305}" srcId="{A378D92B-F275-4B1E-963B-D17397984728}" destId="{FF19C078-C7E4-4599-BDF7-4F7514425250}" srcOrd="1" destOrd="0" parTransId="{9B420509-4EB8-48B8-AFB1-D078A218972D}" sibTransId="{55C3C9D6-42F0-43F8-BA49-822A26A6BE31}"/>
    <dgm:cxn modelId="{7125E3C9-7A45-4AB1-BCAF-9CA15B9D5882}" type="presOf" srcId="{5386C0C7-9A91-4EB2-A477-CD071E14145D}" destId="{E26ADB70-E496-4304-839C-AF24F59ED3AD}" srcOrd="0" destOrd="0" presId="urn:microsoft.com/office/officeart/2005/8/layout/hierarchy1"/>
    <dgm:cxn modelId="{B28AA037-7176-45F6-809A-3525D3DD3B26}" srcId="{A378D92B-F275-4B1E-963B-D17397984728}" destId="{3EA05DAD-7281-4AD7-9F1E-BDB3BF341D4D}" srcOrd="0" destOrd="0" parTransId="{8312D8E7-AEF8-4395-9BE3-50676BD70325}" sibTransId="{024B78F5-9BFA-49F7-891A-4FED891CC90B}"/>
    <dgm:cxn modelId="{6209C157-C2A4-41BE-B516-0BA40981E183}" srcId="{A378D92B-F275-4B1E-963B-D17397984728}" destId="{36003095-DE1D-48E8-BF71-BC6E1126F96B}" srcOrd="2" destOrd="0" parTransId="{020E8583-4B25-4367-B980-04C70F910C3F}" sibTransId="{6FFBCA4B-581E-443F-B6C2-CE5B889DC8AF}"/>
    <dgm:cxn modelId="{F27E30E0-D71E-4C61-AF3A-34D6D13292C4}" type="presOf" srcId="{9B420509-4EB8-48B8-AFB1-D078A218972D}" destId="{7D909F48-4543-4F4A-B055-00343D6412E1}" srcOrd="0" destOrd="0" presId="urn:microsoft.com/office/officeart/2005/8/layout/hierarchy1"/>
    <dgm:cxn modelId="{D0983B59-175A-4636-9CF0-476225906475}" type="presOf" srcId="{36003095-DE1D-48E8-BF71-BC6E1126F96B}" destId="{FDCB4E28-3F33-49D9-939E-598DDE282C2C}" srcOrd="0" destOrd="0" presId="urn:microsoft.com/office/officeart/2005/8/layout/hierarchy1"/>
    <dgm:cxn modelId="{0A1ADC94-ACCA-4570-93BA-251A70270987}" type="presOf" srcId="{D28C3888-86E7-4A22-A0BF-F654FCB2CACD}" destId="{61B98A6E-7346-4C66-A1BF-9B7F51086B58}" srcOrd="0" destOrd="0" presId="urn:microsoft.com/office/officeart/2005/8/layout/hierarchy1"/>
    <dgm:cxn modelId="{FD52C6EA-EA13-4C56-B96A-441378E872DA}" type="presOf" srcId="{76B38DF3-E86A-45D3-9971-F73ADEA45B0F}" destId="{384EFE38-7EA9-457F-83A2-882D3B67D77B}" srcOrd="0" destOrd="0" presId="urn:microsoft.com/office/officeart/2005/8/layout/hierarchy1"/>
    <dgm:cxn modelId="{FD86265F-E208-4A48-A05B-204564A25113}" type="presOf" srcId="{A378D92B-F275-4B1E-963B-D17397984728}" destId="{EBA6574E-5C8F-4161-A7A3-08A2C78B7F88}" srcOrd="0" destOrd="0" presId="urn:microsoft.com/office/officeart/2005/8/layout/hierarchy1"/>
    <dgm:cxn modelId="{CB6B424F-6AA4-4907-B6F3-2EED9721D50A}" type="presOf" srcId="{020E8583-4B25-4367-B980-04C70F910C3F}" destId="{76051E2F-C65A-4BB2-A5A0-0739E9627E55}" srcOrd="0" destOrd="0" presId="urn:microsoft.com/office/officeart/2005/8/layout/hierarchy1"/>
    <dgm:cxn modelId="{115D2A13-E91A-454E-956A-A28629B04EBC}" type="presOf" srcId="{FF19C078-C7E4-4599-BDF7-4F7514425250}" destId="{B804E1B6-EC4C-4966-A1E9-B23BD8ED1B33}" srcOrd="0" destOrd="0" presId="urn:microsoft.com/office/officeart/2005/8/layout/hierarchy1"/>
    <dgm:cxn modelId="{9C82F130-A4B6-4BD2-8227-7A5CEC218398}" type="presOf" srcId="{3EA05DAD-7281-4AD7-9F1E-BDB3BF341D4D}" destId="{2B74E637-2EFE-4FFF-A9B9-DB2F26DDA051}" srcOrd="0" destOrd="0" presId="urn:microsoft.com/office/officeart/2005/8/layout/hierarchy1"/>
    <dgm:cxn modelId="{72BBB36F-0135-47D0-B76B-B1D819934924}" type="presParOf" srcId="{E26ADB70-E496-4304-839C-AF24F59ED3AD}" destId="{F9F845C3-9FFD-4D19-B633-E7DEC9CE2087}" srcOrd="0" destOrd="0" presId="urn:microsoft.com/office/officeart/2005/8/layout/hierarchy1"/>
    <dgm:cxn modelId="{03F073E5-2019-4C45-A887-F98CF484DCED}" type="presParOf" srcId="{F9F845C3-9FFD-4D19-B633-E7DEC9CE2087}" destId="{5D5FF00B-78E6-4073-91FD-38A79E132F87}" srcOrd="0" destOrd="0" presId="urn:microsoft.com/office/officeart/2005/8/layout/hierarchy1"/>
    <dgm:cxn modelId="{44F637FD-FBC2-4B2A-AC3D-3FCCA90D3F95}" type="presParOf" srcId="{5D5FF00B-78E6-4073-91FD-38A79E132F87}" destId="{4A50199B-2BFE-4BAD-9C77-5F0349BA5E00}" srcOrd="0" destOrd="0" presId="urn:microsoft.com/office/officeart/2005/8/layout/hierarchy1"/>
    <dgm:cxn modelId="{EE206839-E304-4495-A39E-91CFE9CF0A1C}" type="presParOf" srcId="{5D5FF00B-78E6-4073-91FD-38A79E132F87}" destId="{EBA6574E-5C8F-4161-A7A3-08A2C78B7F88}" srcOrd="1" destOrd="0" presId="urn:microsoft.com/office/officeart/2005/8/layout/hierarchy1"/>
    <dgm:cxn modelId="{7BC592AB-7D66-43FE-BF63-CF6F4E32C84A}" type="presParOf" srcId="{F9F845C3-9FFD-4D19-B633-E7DEC9CE2087}" destId="{5A2CE944-F343-4308-8602-B0DE2A77676A}" srcOrd="1" destOrd="0" presId="urn:microsoft.com/office/officeart/2005/8/layout/hierarchy1"/>
    <dgm:cxn modelId="{67D16CE5-69BA-4A79-AC93-F05E4E82E5A2}" type="presParOf" srcId="{5A2CE944-F343-4308-8602-B0DE2A77676A}" destId="{7A2B6468-8408-4977-82D1-F9709D6F9951}" srcOrd="0" destOrd="0" presId="urn:microsoft.com/office/officeart/2005/8/layout/hierarchy1"/>
    <dgm:cxn modelId="{2E0F8C51-6EB3-4DB1-B187-5680D91B15ED}" type="presParOf" srcId="{5A2CE944-F343-4308-8602-B0DE2A77676A}" destId="{85880058-52B8-482D-B1FA-A8172BCB7A48}" srcOrd="1" destOrd="0" presId="urn:microsoft.com/office/officeart/2005/8/layout/hierarchy1"/>
    <dgm:cxn modelId="{80A2EA42-0FF8-4A0C-A124-0AD8AA29EE1D}" type="presParOf" srcId="{85880058-52B8-482D-B1FA-A8172BCB7A48}" destId="{80840E34-B4DB-499E-8F84-EAF7FA66751A}" srcOrd="0" destOrd="0" presId="urn:microsoft.com/office/officeart/2005/8/layout/hierarchy1"/>
    <dgm:cxn modelId="{27C792E0-EE63-4F7F-9B17-807058CFE9C7}" type="presParOf" srcId="{80840E34-B4DB-499E-8F84-EAF7FA66751A}" destId="{B15E5686-30EE-4460-9BCD-B77D464B3D3F}" srcOrd="0" destOrd="0" presId="urn:microsoft.com/office/officeart/2005/8/layout/hierarchy1"/>
    <dgm:cxn modelId="{FB3477E7-C5E2-4A2E-B692-E7C68F6F1AF2}" type="presParOf" srcId="{80840E34-B4DB-499E-8F84-EAF7FA66751A}" destId="{2B74E637-2EFE-4FFF-A9B9-DB2F26DDA051}" srcOrd="1" destOrd="0" presId="urn:microsoft.com/office/officeart/2005/8/layout/hierarchy1"/>
    <dgm:cxn modelId="{A125C7F4-D424-44EC-BAB7-1DEE051A9AD7}" type="presParOf" srcId="{85880058-52B8-482D-B1FA-A8172BCB7A48}" destId="{242FB82B-1088-4C95-94A6-006F1074A04F}" srcOrd="1" destOrd="0" presId="urn:microsoft.com/office/officeart/2005/8/layout/hierarchy1"/>
    <dgm:cxn modelId="{A3FA5220-1382-45B0-AD86-28B93A6EA2C4}" type="presParOf" srcId="{5A2CE944-F343-4308-8602-B0DE2A77676A}" destId="{7D909F48-4543-4F4A-B055-00343D6412E1}" srcOrd="2" destOrd="0" presId="urn:microsoft.com/office/officeart/2005/8/layout/hierarchy1"/>
    <dgm:cxn modelId="{2029BE82-359B-4DC8-B60C-5AD9A82292AF}" type="presParOf" srcId="{5A2CE944-F343-4308-8602-B0DE2A77676A}" destId="{CB5270E5-7E3A-41AD-9354-0F57C69255C7}" srcOrd="3" destOrd="0" presId="urn:microsoft.com/office/officeart/2005/8/layout/hierarchy1"/>
    <dgm:cxn modelId="{D6EB79AC-5304-427F-A772-66ECFC74573E}" type="presParOf" srcId="{CB5270E5-7E3A-41AD-9354-0F57C69255C7}" destId="{23BDD253-21F6-4F9C-BF6B-ADB9CAFBFC84}" srcOrd="0" destOrd="0" presId="urn:microsoft.com/office/officeart/2005/8/layout/hierarchy1"/>
    <dgm:cxn modelId="{E774888A-DC35-4A27-8CF2-BAA1DD533C96}" type="presParOf" srcId="{23BDD253-21F6-4F9C-BF6B-ADB9CAFBFC84}" destId="{683C8E3F-B5B5-44FE-ADBE-8F8503B40F25}" srcOrd="0" destOrd="0" presId="urn:microsoft.com/office/officeart/2005/8/layout/hierarchy1"/>
    <dgm:cxn modelId="{AD7E702E-B801-412F-9A2A-E04E832D14B9}" type="presParOf" srcId="{23BDD253-21F6-4F9C-BF6B-ADB9CAFBFC84}" destId="{B804E1B6-EC4C-4966-A1E9-B23BD8ED1B33}" srcOrd="1" destOrd="0" presId="urn:microsoft.com/office/officeart/2005/8/layout/hierarchy1"/>
    <dgm:cxn modelId="{4C83DCB2-95CE-4A3B-A9E6-FCC1A63568A9}" type="presParOf" srcId="{CB5270E5-7E3A-41AD-9354-0F57C69255C7}" destId="{97E0885B-071D-458A-A3D2-5896A1416EDA}" srcOrd="1" destOrd="0" presId="urn:microsoft.com/office/officeart/2005/8/layout/hierarchy1"/>
    <dgm:cxn modelId="{3C59705A-9CA2-4D51-81C8-6538C98B0240}" type="presParOf" srcId="{5A2CE944-F343-4308-8602-B0DE2A77676A}" destId="{76051E2F-C65A-4BB2-A5A0-0739E9627E55}" srcOrd="4" destOrd="0" presId="urn:microsoft.com/office/officeart/2005/8/layout/hierarchy1"/>
    <dgm:cxn modelId="{86C40E96-5534-42E1-BE8D-D7764D601BD9}" type="presParOf" srcId="{5A2CE944-F343-4308-8602-B0DE2A77676A}" destId="{8C906FBD-2B6E-4B96-B685-61FED23CE060}" srcOrd="5" destOrd="0" presId="urn:microsoft.com/office/officeart/2005/8/layout/hierarchy1"/>
    <dgm:cxn modelId="{72C89C2F-05A2-4118-AC56-B6F5011377B6}" type="presParOf" srcId="{8C906FBD-2B6E-4B96-B685-61FED23CE060}" destId="{EDE91894-0590-4B75-B50E-CD9D5566E3D7}" srcOrd="0" destOrd="0" presId="urn:microsoft.com/office/officeart/2005/8/layout/hierarchy1"/>
    <dgm:cxn modelId="{92ABDC45-CA87-4E60-8307-12268B6EC4A3}" type="presParOf" srcId="{EDE91894-0590-4B75-B50E-CD9D5566E3D7}" destId="{CA7D2553-2075-4D91-B2E6-0BA01ED97BB8}" srcOrd="0" destOrd="0" presId="urn:microsoft.com/office/officeart/2005/8/layout/hierarchy1"/>
    <dgm:cxn modelId="{7E594D79-46D2-49F0-95E4-487191748A35}" type="presParOf" srcId="{EDE91894-0590-4B75-B50E-CD9D5566E3D7}" destId="{FDCB4E28-3F33-49D9-939E-598DDE282C2C}" srcOrd="1" destOrd="0" presId="urn:microsoft.com/office/officeart/2005/8/layout/hierarchy1"/>
    <dgm:cxn modelId="{1925D81D-4E03-4AFA-8D19-94AB685F198E}" type="presParOf" srcId="{8C906FBD-2B6E-4B96-B685-61FED23CE060}" destId="{6D2AC5BF-0AAB-4A73-A957-1B26BF824FC3}" srcOrd="1" destOrd="0" presId="urn:microsoft.com/office/officeart/2005/8/layout/hierarchy1"/>
    <dgm:cxn modelId="{25408A38-1983-4452-B68A-6FD0F3B0B1CD}" type="presParOf" srcId="{5A2CE944-F343-4308-8602-B0DE2A77676A}" destId="{384EFE38-7EA9-457F-83A2-882D3B67D77B}" srcOrd="6" destOrd="0" presId="urn:microsoft.com/office/officeart/2005/8/layout/hierarchy1"/>
    <dgm:cxn modelId="{99972D78-84D0-4041-A686-508EA514D4AE}" type="presParOf" srcId="{5A2CE944-F343-4308-8602-B0DE2A77676A}" destId="{4F593A7D-6CC0-40DD-AD6E-0F3296D28E5C}" srcOrd="7" destOrd="0" presId="urn:microsoft.com/office/officeart/2005/8/layout/hierarchy1"/>
    <dgm:cxn modelId="{C5595908-71BE-4110-BA07-3B50566B91EB}" type="presParOf" srcId="{4F593A7D-6CC0-40DD-AD6E-0F3296D28E5C}" destId="{109C8315-4738-4D80-B769-5DFA174C1E97}" srcOrd="0" destOrd="0" presId="urn:microsoft.com/office/officeart/2005/8/layout/hierarchy1"/>
    <dgm:cxn modelId="{6360DE23-2632-4340-AA23-3393C2BE0FD2}" type="presParOf" srcId="{109C8315-4738-4D80-B769-5DFA174C1E97}" destId="{1571F0F3-7542-4AA6-A02B-3F71ACE49822}" srcOrd="0" destOrd="0" presId="urn:microsoft.com/office/officeart/2005/8/layout/hierarchy1"/>
    <dgm:cxn modelId="{058698E0-341F-4E4A-AD2C-3A684E517C98}" type="presParOf" srcId="{109C8315-4738-4D80-B769-5DFA174C1E97}" destId="{61B98A6E-7346-4C66-A1BF-9B7F51086B58}" srcOrd="1" destOrd="0" presId="urn:microsoft.com/office/officeart/2005/8/layout/hierarchy1"/>
    <dgm:cxn modelId="{7F906D46-DE5E-4DA4-834C-097ECEC72111}" type="presParOf" srcId="{4F593A7D-6CC0-40DD-AD6E-0F3296D28E5C}" destId="{AA797383-BEAE-41F8-B09C-0D57F71C596A}" srcOrd="1" destOrd="0" presId="urn:microsoft.com/office/officeart/2005/8/layout/hierarchy1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800E698-F7AC-4CBD-89A0-2D88D7D42805}" type="doc">
      <dgm:prSet loTypeId="urn:microsoft.com/office/officeart/2005/8/layout/hierarchy3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53BFF637-4F0A-4667-9F32-B148B52F34A6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bg-BG" sz="2800" b="1" i="1" cap="none" spc="0" dirty="0" smtClean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Arial Black" panose="020B0A04020102020204" pitchFamily="34" charset="0"/>
            </a:rPr>
            <a:t>                                                                                                         1.  УНИКАЛНИ НАУЧНИ ИНФРАСТРУКТУРИ  </a:t>
          </a:r>
        </a:p>
        <a:p>
          <a:endParaRPr lang="bg-BG" sz="2800" b="1" i="1" cap="none" spc="0" dirty="0">
            <a:ln w="12700">
              <a:solidFill>
                <a:schemeClr val="accent1"/>
              </a:solidFill>
              <a:prstDash val="solid"/>
            </a:ln>
            <a:pattFill prst="pct50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effectLst>
              <a:outerShdw dist="38100" dir="2640000" algn="bl" rotWithShape="0">
                <a:schemeClr val="accent1"/>
              </a:outerShdw>
            </a:effectLst>
            <a:latin typeface="Arial Black" panose="020B0A04020102020204" pitchFamily="34" charset="0"/>
          </a:endParaRPr>
        </a:p>
      </dgm:t>
    </dgm:pt>
    <dgm:pt modelId="{764EA2D8-7EAB-436F-847D-7F5F08BDFE95}" type="parTrans" cxnId="{41068C02-3B74-4D21-9E80-35EFDE57B30D}">
      <dgm:prSet/>
      <dgm:spPr/>
      <dgm:t>
        <a:bodyPr/>
        <a:lstStyle/>
        <a:p>
          <a:endParaRPr lang="bg-BG"/>
        </a:p>
      </dgm:t>
    </dgm:pt>
    <dgm:pt modelId="{98405E45-D450-4ADE-B946-2ADBF6D8CD3A}" type="sibTrans" cxnId="{41068C02-3B74-4D21-9E80-35EFDE57B30D}">
      <dgm:prSet/>
      <dgm:spPr/>
      <dgm:t>
        <a:bodyPr/>
        <a:lstStyle/>
        <a:p>
          <a:endParaRPr lang="bg-BG"/>
        </a:p>
      </dgm:t>
    </dgm:pt>
    <dgm:pt modelId="{C0AA5201-14D1-4B3F-BBD0-9F4447495BB2}">
      <dgm:prSet phldrT="[Text]" custT="1"/>
      <dgm:spPr>
        <a:gradFill rotWithShape="0">
          <a:gsLst>
            <a:gs pos="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</dgm:spPr>
      <dgm:t>
        <a:bodyPr/>
        <a:lstStyle/>
        <a:p>
          <a:pPr algn="ctr"/>
          <a:r>
            <a:rPr lang="bg-BG" sz="2000" i="0" dirty="0" smtClean="0">
              <a:solidFill>
                <a:schemeClr val="bg1"/>
              </a:solidFill>
              <a:latin typeface="Arial Black" panose="020B0A04020102020204" pitchFamily="34" charset="0"/>
            </a:rPr>
            <a:t>Общ размер на БФП по процедурата (в лв.) – </a:t>
          </a:r>
        </a:p>
        <a:p>
          <a:pPr algn="ctr"/>
          <a:r>
            <a:rPr lang="bg-BG" sz="2000" b="1" i="0" dirty="0" smtClean="0">
              <a:solidFill>
                <a:schemeClr val="bg1"/>
              </a:solidFill>
              <a:latin typeface="Arial Black" panose="020B0A04020102020204" pitchFamily="34" charset="0"/>
            </a:rPr>
            <a:t>44 000 000 лв. (декември 2018 г.)</a:t>
          </a:r>
          <a:r>
            <a:rPr lang="bg-BG" sz="2000" i="0" dirty="0" smtClean="0">
              <a:solidFill>
                <a:schemeClr val="bg1"/>
              </a:solidFill>
              <a:latin typeface="Arial Black" panose="020B0A04020102020204" pitchFamily="34" charset="0"/>
            </a:rPr>
            <a:t>  </a:t>
          </a:r>
          <a:endParaRPr lang="bg-BG" sz="2000" i="0" dirty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F7F13201-8E77-4CAA-BA5D-A010E2690A51}" type="parTrans" cxnId="{6962BAEE-5D0D-4C38-8344-36113BE64AF0}">
      <dgm:prSet/>
      <dgm:spPr/>
      <dgm:t>
        <a:bodyPr/>
        <a:lstStyle/>
        <a:p>
          <a:endParaRPr lang="bg-BG"/>
        </a:p>
      </dgm:t>
    </dgm:pt>
    <dgm:pt modelId="{C2128D33-66D6-4A30-99A2-CF33E0E08A04}" type="sibTrans" cxnId="{6962BAEE-5D0D-4C38-8344-36113BE64AF0}">
      <dgm:prSet/>
      <dgm:spPr/>
      <dgm:t>
        <a:bodyPr/>
        <a:lstStyle/>
        <a:p>
          <a:endParaRPr lang="bg-BG"/>
        </a:p>
      </dgm:t>
    </dgm:pt>
    <dgm:pt modelId="{ADBB3F90-5590-4953-9762-2C69BEDBB2E6}">
      <dgm:prSet phldrT="[Text]" custT="1"/>
      <dgm:spPr>
        <a:gradFill rotWithShape="0">
          <a:gsLst>
            <a:gs pos="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</dgm:spPr>
      <dgm:t>
        <a:bodyPr/>
        <a:lstStyle/>
        <a:p>
          <a:pPr algn="ctr"/>
          <a:r>
            <a:rPr lang="bg-BG" sz="2000" dirty="0" smtClean="0">
              <a:solidFill>
                <a:schemeClr val="bg1"/>
              </a:solidFill>
              <a:latin typeface="Arial Black" panose="020B0A04020102020204" pitchFamily="34" charset="0"/>
            </a:rPr>
            <a:t>Предоставяне на БФП – чрез подбор на проектни предложения </a:t>
          </a:r>
          <a:r>
            <a:rPr lang="bg-BG" sz="2000" dirty="0" smtClean="0">
              <a:latin typeface="Arial Black" panose="020B0A04020102020204" pitchFamily="34" charset="0"/>
            </a:rPr>
            <a:t>по чл. 25, ал. 1, т. 1 от ЗУСЕСИФ</a:t>
          </a:r>
          <a:endParaRPr lang="bg-BG" sz="2000" dirty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249A8937-BDA8-4C8E-884A-DE7692C7CC1A}" type="parTrans" cxnId="{86A2F72E-16D4-4F24-AA08-B62F8842CEF2}">
      <dgm:prSet/>
      <dgm:spPr/>
      <dgm:t>
        <a:bodyPr/>
        <a:lstStyle/>
        <a:p>
          <a:endParaRPr lang="bg-BG"/>
        </a:p>
      </dgm:t>
    </dgm:pt>
    <dgm:pt modelId="{35FD8979-691E-43FF-9699-5D706DBC53F9}" type="sibTrans" cxnId="{86A2F72E-16D4-4F24-AA08-B62F8842CEF2}">
      <dgm:prSet/>
      <dgm:spPr/>
      <dgm:t>
        <a:bodyPr/>
        <a:lstStyle/>
        <a:p>
          <a:endParaRPr lang="bg-BG"/>
        </a:p>
      </dgm:t>
    </dgm:pt>
    <dgm:pt modelId="{9B4F96B7-F457-4992-B962-76B4F2F16991}" type="pres">
      <dgm:prSet presAssocID="{0800E698-F7AC-4CBD-89A0-2D88D7D4280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bg-BG"/>
        </a:p>
      </dgm:t>
    </dgm:pt>
    <dgm:pt modelId="{1217F584-B9DF-434D-B499-918CE1F24511}" type="pres">
      <dgm:prSet presAssocID="{53BFF637-4F0A-4667-9F32-B148B52F34A6}" presName="root" presStyleCnt="0"/>
      <dgm:spPr/>
    </dgm:pt>
    <dgm:pt modelId="{7BC0273C-9F4C-459A-8D71-A063C1DF584D}" type="pres">
      <dgm:prSet presAssocID="{53BFF637-4F0A-4667-9F32-B148B52F34A6}" presName="rootComposite" presStyleCnt="0"/>
      <dgm:spPr/>
    </dgm:pt>
    <dgm:pt modelId="{B6602EC3-7ACD-4262-BE60-352CF4BAA8BE}" type="pres">
      <dgm:prSet presAssocID="{53BFF637-4F0A-4667-9F32-B148B52F34A6}" presName="rootText" presStyleLbl="node1" presStyleIdx="0" presStyleCnt="1" custScaleX="581818" custLinFactNeighborX="0" custLinFactNeighborY="-9845"/>
      <dgm:spPr/>
      <dgm:t>
        <a:bodyPr/>
        <a:lstStyle/>
        <a:p>
          <a:endParaRPr lang="bg-BG"/>
        </a:p>
      </dgm:t>
    </dgm:pt>
    <dgm:pt modelId="{1C47121A-B70A-4C59-A18F-A6046581DAD7}" type="pres">
      <dgm:prSet presAssocID="{53BFF637-4F0A-4667-9F32-B148B52F34A6}" presName="rootConnector" presStyleLbl="node1" presStyleIdx="0" presStyleCnt="1"/>
      <dgm:spPr/>
      <dgm:t>
        <a:bodyPr/>
        <a:lstStyle/>
        <a:p>
          <a:endParaRPr lang="bg-BG"/>
        </a:p>
      </dgm:t>
    </dgm:pt>
    <dgm:pt modelId="{F9C6CEC4-D052-45AC-955C-D58AFCBCEFBD}" type="pres">
      <dgm:prSet presAssocID="{53BFF637-4F0A-4667-9F32-B148B52F34A6}" presName="childShape" presStyleCnt="0"/>
      <dgm:spPr/>
    </dgm:pt>
    <dgm:pt modelId="{6E49B2DB-09DE-4745-9F12-2192F3FB0454}" type="pres">
      <dgm:prSet presAssocID="{F7F13201-8E77-4CAA-BA5D-A010E2690A51}" presName="Name13" presStyleLbl="parChTrans1D2" presStyleIdx="0" presStyleCnt="2"/>
      <dgm:spPr/>
      <dgm:t>
        <a:bodyPr/>
        <a:lstStyle/>
        <a:p>
          <a:endParaRPr lang="bg-BG"/>
        </a:p>
      </dgm:t>
    </dgm:pt>
    <dgm:pt modelId="{C439BE26-E192-4E2C-8560-8ACF6C8461BD}" type="pres">
      <dgm:prSet presAssocID="{C0AA5201-14D1-4B3F-BBD0-9F4447495BB2}" presName="childText" presStyleLbl="bgAcc1" presStyleIdx="0" presStyleCnt="2" custScaleX="580921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023C9FB6-23B1-45C9-A23A-043EFAF1F328}" type="pres">
      <dgm:prSet presAssocID="{249A8937-BDA8-4C8E-884A-DE7692C7CC1A}" presName="Name13" presStyleLbl="parChTrans1D2" presStyleIdx="1" presStyleCnt="2"/>
      <dgm:spPr/>
      <dgm:t>
        <a:bodyPr/>
        <a:lstStyle/>
        <a:p>
          <a:endParaRPr lang="bg-BG"/>
        </a:p>
      </dgm:t>
    </dgm:pt>
    <dgm:pt modelId="{3FF40696-6D40-41E9-9BF3-A71592C82AA9}" type="pres">
      <dgm:prSet presAssocID="{ADBB3F90-5590-4953-9762-2C69BEDBB2E6}" presName="childText" presStyleLbl="bgAcc1" presStyleIdx="1" presStyleCnt="2" custScaleX="580585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41068C02-3B74-4D21-9E80-35EFDE57B30D}" srcId="{0800E698-F7AC-4CBD-89A0-2D88D7D42805}" destId="{53BFF637-4F0A-4667-9F32-B148B52F34A6}" srcOrd="0" destOrd="0" parTransId="{764EA2D8-7EAB-436F-847D-7F5F08BDFE95}" sibTransId="{98405E45-D450-4ADE-B946-2ADBF6D8CD3A}"/>
    <dgm:cxn modelId="{4B8C6429-865D-4EF8-8FE5-9D8BCBE95C23}" type="presOf" srcId="{53BFF637-4F0A-4667-9F32-B148B52F34A6}" destId="{B6602EC3-7ACD-4262-BE60-352CF4BAA8BE}" srcOrd="0" destOrd="0" presId="urn:microsoft.com/office/officeart/2005/8/layout/hierarchy3"/>
    <dgm:cxn modelId="{185B212A-011E-420A-954B-379EA5DE475C}" type="presOf" srcId="{249A8937-BDA8-4C8E-884A-DE7692C7CC1A}" destId="{023C9FB6-23B1-45C9-A23A-043EFAF1F328}" srcOrd="0" destOrd="0" presId="urn:microsoft.com/office/officeart/2005/8/layout/hierarchy3"/>
    <dgm:cxn modelId="{6962BAEE-5D0D-4C38-8344-36113BE64AF0}" srcId="{53BFF637-4F0A-4667-9F32-B148B52F34A6}" destId="{C0AA5201-14D1-4B3F-BBD0-9F4447495BB2}" srcOrd="0" destOrd="0" parTransId="{F7F13201-8E77-4CAA-BA5D-A010E2690A51}" sibTransId="{C2128D33-66D6-4A30-99A2-CF33E0E08A04}"/>
    <dgm:cxn modelId="{73ECF769-FEB5-4DEB-9E69-992C18B51B00}" type="presOf" srcId="{53BFF637-4F0A-4667-9F32-B148B52F34A6}" destId="{1C47121A-B70A-4C59-A18F-A6046581DAD7}" srcOrd="1" destOrd="0" presId="urn:microsoft.com/office/officeart/2005/8/layout/hierarchy3"/>
    <dgm:cxn modelId="{F310C036-2AA8-447C-9B7D-AA4A0EEBF8AB}" type="presOf" srcId="{ADBB3F90-5590-4953-9762-2C69BEDBB2E6}" destId="{3FF40696-6D40-41E9-9BF3-A71592C82AA9}" srcOrd="0" destOrd="0" presId="urn:microsoft.com/office/officeart/2005/8/layout/hierarchy3"/>
    <dgm:cxn modelId="{5520337A-BB73-4928-88FD-57F965235FE1}" type="presOf" srcId="{C0AA5201-14D1-4B3F-BBD0-9F4447495BB2}" destId="{C439BE26-E192-4E2C-8560-8ACF6C8461BD}" srcOrd="0" destOrd="0" presId="urn:microsoft.com/office/officeart/2005/8/layout/hierarchy3"/>
    <dgm:cxn modelId="{B8EB7367-19F2-4A65-AA48-E2B038CE026B}" type="presOf" srcId="{F7F13201-8E77-4CAA-BA5D-A010E2690A51}" destId="{6E49B2DB-09DE-4745-9F12-2192F3FB0454}" srcOrd="0" destOrd="0" presId="urn:microsoft.com/office/officeart/2005/8/layout/hierarchy3"/>
    <dgm:cxn modelId="{86A2F72E-16D4-4F24-AA08-B62F8842CEF2}" srcId="{53BFF637-4F0A-4667-9F32-B148B52F34A6}" destId="{ADBB3F90-5590-4953-9762-2C69BEDBB2E6}" srcOrd="1" destOrd="0" parTransId="{249A8937-BDA8-4C8E-884A-DE7692C7CC1A}" sibTransId="{35FD8979-691E-43FF-9699-5D706DBC53F9}"/>
    <dgm:cxn modelId="{9DC02553-F682-4C25-ABCC-BE0000A44666}" type="presOf" srcId="{0800E698-F7AC-4CBD-89A0-2D88D7D42805}" destId="{9B4F96B7-F457-4992-B962-76B4F2F16991}" srcOrd="0" destOrd="0" presId="urn:microsoft.com/office/officeart/2005/8/layout/hierarchy3"/>
    <dgm:cxn modelId="{6C8C222E-6A78-40D7-97F6-EDAE192F6ADA}" type="presParOf" srcId="{9B4F96B7-F457-4992-B962-76B4F2F16991}" destId="{1217F584-B9DF-434D-B499-918CE1F24511}" srcOrd="0" destOrd="0" presId="urn:microsoft.com/office/officeart/2005/8/layout/hierarchy3"/>
    <dgm:cxn modelId="{97D6D67E-4EBD-4691-A6BE-C6DFC90740AB}" type="presParOf" srcId="{1217F584-B9DF-434D-B499-918CE1F24511}" destId="{7BC0273C-9F4C-459A-8D71-A063C1DF584D}" srcOrd="0" destOrd="0" presId="urn:microsoft.com/office/officeart/2005/8/layout/hierarchy3"/>
    <dgm:cxn modelId="{271CAB9E-531F-4F36-87E2-2D0070266B0C}" type="presParOf" srcId="{7BC0273C-9F4C-459A-8D71-A063C1DF584D}" destId="{B6602EC3-7ACD-4262-BE60-352CF4BAA8BE}" srcOrd="0" destOrd="0" presId="urn:microsoft.com/office/officeart/2005/8/layout/hierarchy3"/>
    <dgm:cxn modelId="{FE7ABF0F-F736-47CE-A596-7D8C867D7DC0}" type="presParOf" srcId="{7BC0273C-9F4C-459A-8D71-A063C1DF584D}" destId="{1C47121A-B70A-4C59-A18F-A6046581DAD7}" srcOrd="1" destOrd="0" presId="urn:microsoft.com/office/officeart/2005/8/layout/hierarchy3"/>
    <dgm:cxn modelId="{35AF4B94-49A1-4463-9439-74BC3C4D47AD}" type="presParOf" srcId="{1217F584-B9DF-434D-B499-918CE1F24511}" destId="{F9C6CEC4-D052-45AC-955C-D58AFCBCEFBD}" srcOrd="1" destOrd="0" presId="urn:microsoft.com/office/officeart/2005/8/layout/hierarchy3"/>
    <dgm:cxn modelId="{DD70AE6F-48E2-4B46-95B8-F6E8DFC98DC2}" type="presParOf" srcId="{F9C6CEC4-D052-45AC-955C-D58AFCBCEFBD}" destId="{6E49B2DB-09DE-4745-9F12-2192F3FB0454}" srcOrd="0" destOrd="0" presId="urn:microsoft.com/office/officeart/2005/8/layout/hierarchy3"/>
    <dgm:cxn modelId="{0283A16D-DB1B-46AB-9813-2FF697D3599B}" type="presParOf" srcId="{F9C6CEC4-D052-45AC-955C-D58AFCBCEFBD}" destId="{C439BE26-E192-4E2C-8560-8ACF6C8461BD}" srcOrd="1" destOrd="0" presId="urn:microsoft.com/office/officeart/2005/8/layout/hierarchy3"/>
    <dgm:cxn modelId="{5F38031D-6E5F-4927-957A-1768058CF438}" type="presParOf" srcId="{F9C6CEC4-D052-45AC-955C-D58AFCBCEFBD}" destId="{023C9FB6-23B1-45C9-A23A-043EFAF1F328}" srcOrd="2" destOrd="0" presId="urn:microsoft.com/office/officeart/2005/8/layout/hierarchy3"/>
    <dgm:cxn modelId="{5C776961-3905-4CA1-A1A7-81F5836DC4E9}" type="presParOf" srcId="{F9C6CEC4-D052-45AC-955C-D58AFCBCEFBD}" destId="{3FF40696-6D40-41E9-9BF3-A71592C82AA9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800E698-F7AC-4CBD-89A0-2D88D7D42805}" type="doc">
      <dgm:prSet loTypeId="urn:microsoft.com/office/officeart/2005/8/layout/hierarchy3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53BFF637-4F0A-4667-9F32-B148B52F34A6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bg-BG" sz="2800" b="1" i="1" cap="none" spc="0" dirty="0" smtClean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Arial Black" panose="020B0A04020102020204" pitchFamily="34" charset="0"/>
            </a:rPr>
            <a:t>                                                                                                          1.  ПОДКРЕПА ЗА УСПЕХ</a:t>
          </a:r>
        </a:p>
        <a:p>
          <a:endParaRPr lang="bg-BG" sz="2800" b="1" i="1" cap="none" spc="0" dirty="0">
            <a:ln w="12700">
              <a:solidFill>
                <a:schemeClr val="accent1"/>
              </a:solidFill>
              <a:prstDash val="solid"/>
            </a:ln>
            <a:pattFill prst="pct50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effectLst>
              <a:outerShdw dist="38100" dir="2640000" algn="bl" rotWithShape="0">
                <a:schemeClr val="accent1"/>
              </a:outerShdw>
            </a:effectLst>
            <a:latin typeface="Arial Black" panose="020B0A04020102020204" pitchFamily="34" charset="0"/>
          </a:endParaRPr>
        </a:p>
      </dgm:t>
    </dgm:pt>
    <dgm:pt modelId="{764EA2D8-7EAB-436F-847D-7F5F08BDFE95}" type="parTrans" cxnId="{41068C02-3B74-4D21-9E80-35EFDE57B30D}">
      <dgm:prSet/>
      <dgm:spPr/>
      <dgm:t>
        <a:bodyPr/>
        <a:lstStyle/>
        <a:p>
          <a:endParaRPr lang="bg-BG"/>
        </a:p>
      </dgm:t>
    </dgm:pt>
    <dgm:pt modelId="{98405E45-D450-4ADE-B946-2ADBF6D8CD3A}" type="sibTrans" cxnId="{41068C02-3B74-4D21-9E80-35EFDE57B30D}">
      <dgm:prSet/>
      <dgm:spPr/>
      <dgm:t>
        <a:bodyPr/>
        <a:lstStyle/>
        <a:p>
          <a:endParaRPr lang="bg-BG"/>
        </a:p>
      </dgm:t>
    </dgm:pt>
    <dgm:pt modelId="{C0AA5201-14D1-4B3F-BBD0-9F4447495BB2}">
      <dgm:prSet phldrT="[Text]" custT="1"/>
      <dgm:spPr>
        <a:gradFill rotWithShape="0">
          <a:gsLst>
            <a:gs pos="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</dgm:spPr>
      <dgm:t>
        <a:bodyPr/>
        <a:lstStyle/>
        <a:p>
          <a:pPr algn="ctr"/>
          <a:r>
            <a:rPr lang="bg-BG" sz="2000" i="0" dirty="0" smtClean="0">
              <a:solidFill>
                <a:schemeClr val="bg1"/>
              </a:solidFill>
              <a:latin typeface="Arial Black" panose="020B0A04020102020204" pitchFamily="34" charset="0"/>
            </a:rPr>
            <a:t>Общ размер на БФП по процедурата (в лв.) – </a:t>
          </a:r>
        </a:p>
        <a:p>
          <a:pPr algn="ctr"/>
          <a:r>
            <a:rPr lang="bg-BG" sz="2000" b="1" i="0" dirty="0" smtClean="0">
              <a:solidFill>
                <a:schemeClr val="bg1"/>
              </a:solidFill>
              <a:latin typeface="Arial Black" panose="020B0A04020102020204" pitchFamily="34" charset="0"/>
            </a:rPr>
            <a:t>130 000 000 лв. (август 2018 г.)</a:t>
          </a:r>
          <a:r>
            <a:rPr lang="bg-BG" sz="2000" i="0" dirty="0" smtClean="0">
              <a:solidFill>
                <a:schemeClr val="bg1"/>
              </a:solidFill>
              <a:latin typeface="Arial Black" panose="020B0A04020102020204" pitchFamily="34" charset="0"/>
            </a:rPr>
            <a:t>  </a:t>
          </a:r>
          <a:endParaRPr lang="bg-BG" sz="2000" i="0" dirty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F7F13201-8E77-4CAA-BA5D-A010E2690A51}" type="parTrans" cxnId="{6962BAEE-5D0D-4C38-8344-36113BE64AF0}">
      <dgm:prSet/>
      <dgm:spPr/>
      <dgm:t>
        <a:bodyPr/>
        <a:lstStyle/>
        <a:p>
          <a:endParaRPr lang="bg-BG"/>
        </a:p>
      </dgm:t>
    </dgm:pt>
    <dgm:pt modelId="{C2128D33-66D6-4A30-99A2-CF33E0E08A04}" type="sibTrans" cxnId="{6962BAEE-5D0D-4C38-8344-36113BE64AF0}">
      <dgm:prSet/>
      <dgm:spPr/>
      <dgm:t>
        <a:bodyPr/>
        <a:lstStyle/>
        <a:p>
          <a:endParaRPr lang="bg-BG"/>
        </a:p>
      </dgm:t>
    </dgm:pt>
    <dgm:pt modelId="{ADBB3F90-5590-4953-9762-2C69BEDBB2E6}">
      <dgm:prSet phldrT="[Text]" custT="1"/>
      <dgm:spPr>
        <a:gradFill rotWithShape="0">
          <a:gsLst>
            <a:gs pos="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</dgm:spPr>
      <dgm:t>
        <a:bodyPr/>
        <a:lstStyle/>
        <a:p>
          <a:pPr algn="ctr"/>
          <a:r>
            <a:rPr lang="bg-BG" sz="2000" u="none" dirty="0" smtClean="0">
              <a:solidFill>
                <a:schemeClr val="bg1"/>
              </a:solidFill>
              <a:latin typeface="Arial Black" panose="020B0A04020102020204" pitchFamily="34" charset="0"/>
            </a:rPr>
            <a:t>Предоставяне на БФП – </a:t>
          </a:r>
          <a:r>
            <a:rPr lang="bg-BG" sz="2000" u="none" dirty="0" smtClean="0">
              <a:latin typeface="Arial Black" panose="020B0A04020102020204" pitchFamily="34" charset="0"/>
            </a:rPr>
            <a:t>директно </a:t>
          </a:r>
          <a:r>
            <a:rPr lang="bg-BG" sz="2000" u="none" dirty="0" err="1" smtClean="0">
              <a:latin typeface="Arial Black" panose="020B0A04020102020204" pitchFamily="34" charset="0"/>
            </a:rPr>
            <a:t>предосавяне</a:t>
          </a:r>
          <a:r>
            <a:rPr lang="bg-BG" sz="2000" u="none" dirty="0" smtClean="0">
              <a:latin typeface="Arial Black" panose="020B0A04020102020204" pitchFamily="34" charset="0"/>
            </a:rPr>
            <a:t> на конкретен бенефициент по чл. 2,  т. 2 от ПМС № 162 от 2016 г.       </a:t>
          </a:r>
          <a:endParaRPr lang="bg-BG" sz="2000" u="none" dirty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249A8937-BDA8-4C8E-884A-DE7692C7CC1A}" type="parTrans" cxnId="{86A2F72E-16D4-4F24-AA08-B62F8842CEF2}">
      <dgm:prSet/>
      <dgm:spPr/>
      <dgm:t>
        <a:bodyPr/>
        <a:lstStyle/>
        <a:p>
          <a:endParaRPr lang="bg-BG"/>
        </a:p>
      </dgm:t>
    </dgm:pt>
    <dgm:pt modelId="{35FD8979-691E-43FF-9699-5D706DBC53F9}" type="sibTrans" cxnId="{86A2F72E-16D4-4F24-AA08-B62F8842CEF2}">
      <dgm:prSet/>
      <dgm:spPr/>
      <dgm:t>
        <a:bodyPr/>
        <a:lstStyle/>
        <a:p>
          <a:endParaRPr lang="bg-BG"/>
        </a:p>
      </dgm:t>
    </dgm:pt>
    <dgm:pt modelId="{9B4F96B7-F457-4992-B962-76B4F2F16991}" type="pres">
      <dgm:prSet presAssocID="{0800E698-F7AC-4CBD-89A0-2D88D7D4280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bg-BG"/>
        </a:p>
      </dgm:t>
    </dgm:pt>
    <dgm:pt modelId="{1217F584-B9DF-434D-B499-918CE1F24511}" type="pres">
      <dgm:prSet presAssocID="{53BFF637-4F0A-4667-9F32-B148B52F34A6}" presName="root" presStyleCnt="0"/>
      <dgm:spPr/>
    </dgm:pt>
    <dgm:pt modelId="{7BC0273C-9F4C-459A-8D71-A063C1DF584D}" type="pres">
      <dgm:prSet presAssocID="{53BFF637-4F0A-4667-9F32-B148B52F34A6}" presName="rootComposite" presStyleCnt="0"/>
      <dgm:spPr/>
    </dgm:pt>
    <dgm:pt modelId="{B6602EC3-7ACD-4262-BE60-352CF4BAA8BE}" type="pres">
      <dgm:prSet presAssocID="{53BFF637-4F0A-4667-9F32-B148B52F34A6}" presName="rootText" presStyleLbl="node1" presStyleIdx="0" presStyleCnt="1" custScaleX="581818" custLinFactNeighborX="0" custLinFactNeighborY="-15727"/>
      <dgm:spPr/>
      <dgm:t>
        <a:bodyPr/>
        <a:lstStyle/>
        <a:p>
          <a:endParaRPr lang="bg-BG"/>
        </a:p>
      </dgm:t>
    </dgm:pt>
    <dgm:pt modelId="{1C47121A-B70A-4C59-A18F-A6046581DAD7}" type="pres">
      <dgm:prSet presAssocID="{53BFF637-4F0A-4667-9F32-B148B52F34A6}" presName="rootConnector" presStyleLbl="node1" presStyleIdx="0" presStyleCnt="1"/>
      <dgm:spPr/>
      <dgm:t>
        <a:bodyPr/>
        <a:lstStyle/>
        <a:p>
          <a:endParaRPr lang="bg-BG"/>
        </a:p>
      </dgm:t>
    </dgm:pt>
    <dgm:pt modelId="{F9C6CEC4-D052-45AC-955C-D58AFCBCEFBD}" type="pres">
      <dgm:prSet presAssocID="{53BFF637-4F0A-4667-9F32-B148B52F34A6}" presName="childShape" presStyleCnt="0"/>
      <dgm:spPr/>
    </dgm:pt>
    <dgm:pt modelId="{6E49B2DB-09DE-4745-9F12-2192F3FB0454}" type="pres">
      <dgm:prSet presAssocID="{F7F13201-8E77-4CAA-BA5D-A010E2690A51}" presName="Name13" presStyleLbl="parChTrans1D2" presStyleIdx="0" presStyleCnt="2"/>
      <dgm:spPr/>
      <dgm:t>
        <a:bodyPr/>
        <a:lstStyle/>
        <a:p>
          <a:endParaRPr lang="bg-BG"/>
        </a:p>
      </dgm:t>
    </dgm:pt>
    <dgm:pt modelId="{C439BE26-E192-4E2C-8560-8ACF6C8461BD}" type="pres">
      <dgm:prSet presAssocID="{C0AA5201-14D1-4B3F-BBD0-9F4447495BB2}" presName="childText" presStyleLbl="bgAcc1" presStyleIdx="0" presStyleCnt="2" custScaleX="580921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023C9FB6-23B1-45C9-A23A-043EFAF1F328}" type="pres">
      <dgm:prSet presAssocID="{249A8937-BDA8-4C8E-884A-DE7692C7CC1A}" presName="Name13" presStyleLbl="parChTrans1D2" presStyleIdx="1" presStyleCnt="2"/>
      <dgm:spPr/>
      <dgm:t>
        <a:bodyPr/>
        <a:lstStyle/>
        <a:p>
          <a:endParaRPr lang="bg-BG"/>
        </a:p>
      </dgm:t>
    </dgm:pt>
    <dgm:pt modelId="{3FF40696-6D40-41E9-9BF3-A71592C82AA9}" type="pres">
      <dgm:prSet presAssocID="{ADBB3F90-5590-4953-9762-2C69BEDBB2E6}" presName="childText" presStyleLbl="bgAcc1" presStyleIdx="1" presStyleCnt="2" custScaleX="580585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6962BAEE-5D0D-4C38-8344-36113BE64AF0}" srcId="{53BFF637-4F0A-4667-9F32-B148B52F34A6}" destId="{C0AA5201-14D1-4B3F-BBD0-9F4447495BB2}" srcOrd="0" destOrd="0" parTransId="{F7F13201-8E77-4CAA-BA5D-A010E2690A51}" sibTransId="{C2128D33-66D6-4A30-99A2-CF33E0E08A04}"/>
    <dgm:cxn modelId="{86A2F72E-16D4-4F24-AA08-B62F8842CEF2}" srcId="{53BFF637-4F0A-4667-9F32-B148B52F34A6}" destId="{ADBB3F90-5590-4953-9762-2C69BEDBB2E6}" srcOrd="1" destOrd="0" parTransId="{249A8937-BDA8-4C8E-884A-DE7692C7CC1A}" sibTransId="{35FD8979-691E-43FF-9699-5D706DBC53F9}"/>
    <dgm:cxn modelId="{5AB6A692-9A44-4F3B-8361-0F40CE12C5EC}" type="presOf" srcId="{53BFF637-4F0A-4667-9F32-B148B52F34A6}" destId="{1C47121A-B70A-4C59-A18F-A6046581DAD7}" srcOrd="1" destOrd="0" presId="urn:microsoft.com/office/officeart/2005/8/layout/hierarchy3"/>
    <dgm:cxn modelId="{A00B27F1-AC92-4943-8C76-282FD178DED4}" type="presOf" srcId="{ADBB3F90-5590-4953-9762-2C69BEDBB2E6}" destId="{3FF40696-6D40-41E9-9BF3-A71592C82AA9}" srcOrd="0" destOrd="0" presId="urn:microsoft.com/office/officeart/2005/8/layout/hierarchy3"/>
    <dgm:cxn modelId="{592CDD44-2A43-4921-BBCF-227F8B44166C}" type="presOf" srcId="{53BFF637-4F0A-4667-9F32-B148B52F34A6}" destId="{B6602EC3-7ACD-4262-BE60-352CF4BAA8BE}" srcOrd="0" destOrd="0" presId="urn:microsoft.com/office/officeart/2005/8/layout/hierarchy3"/>
    <dgm:cxn modelId="{C6ADEF21-0225-4332-A663-FFBA423CFD3E}" type="presOf" srcId="{F7F13201-8E77-4CAA-BA5D-A010E2690A51}" destId="{6E49B2DB-09DE-4745-9F12-2192F3FB0454}" srcOrd="0" destOrd="0" presId="urn:microsoft.com/office/officeart/2005/8/layout/hierarchy3"/>
    <dgm:cxn modelId="{B097CF71-302C-4133-94F8-EF869F51C08C}" type="presOf" srcId="{0800E698-F7AC-4CBD-89A0-2D88D7D42805}" destId="{9B4F96B7-F457-4992-B962-76B4F2F16991}" srcOrd="0" destOrd="0" presId="urn:microsoft.com/office/officeart/2005/8/layout/hierarchy3"/>
    <dgm:cxn modelId="{06D029F4-14FF-4435-8BEA-2081D5689A69}" type="presOf" srcId="{249A8937-BDA8-4C8E-884A-DE7692C7CC1A}" destId="{023C9FB6-23B1-45C9-A23A-043EFAF1F328}" srcOrd="0" destOrd="0" presId="urn:microsoft.com/office/officeart/2005/8/layout/hierarchy3"/>
    <dgm:cxn modelId="{258A7BBE-5F99-4D5A-B070-7C69E3466D8B}" type="presOf" srcId="{C0AA5201-14D1-4B3F-BBD0-9F4447495BB2}" destId="{C439BE26-E192-4E2C-8560-8ACF6C8461BD}" srcOrd="0" destOrd="0" presId="urn:microsoft.com/office/officeart/2005/8/layout/hierarchy3"/>
    <dgm:cxn modelId="{41068C02-3B74-4D21-9E80-35EFDE57B30D}" srcId="{0800E698-F7AC-4CBD-89A0-2D88D7D42805}" destId="{53BFF637-4F0A-4667-9F32-B148B52F34A6}" srcOrd="0" destOrd="0" parTransId="{764EA2D8-7EAB-436F-847D-7F5F08BDFE95}" sibTransId="{98405E45-D450-4ADE-B946-2ADBF6D8CD3A}"/>
    <dgm:cxn modelId="{BA803B1E-70D9-4337-B846-4497151E1547}" type="presParOf" srcId="{9B4F96B7-F457-4992-B962-76B4F2F16991}" destId="{1217F584-B9DF-434D-B499-918CE1F24511}" srcOrd="0" destOrd="0" presId="urn:microsoft.com/office/officeart/2005/8/layout/hierarchy3"/>
    <dgm:cxn modelId="{4C65D488-30DE-4758-8E2E-938C91A977D0}" type="presParOf" srcId="{1217F584-B9DF-434D-B499-918CE1F24511}" destId="{7BC0273C-9F4C-459A-8D71-A063C1DF584D}" srcOrd="0" destOrd="0" presId="urn:microsoft.com/office/officeart/2005/8/layout/hierarchy3"/>
    <dgm:cxn modelId="{93FC9684-5656-47F0-82D3-EE1F2C3756CF}" type="presParOf" srcId="{7BC0273C-9F4C-459A-8D71-A063C1DF584D}" destId="{B6602EC3-7ACD-4262-BE60-352CF4BAA8BE}" srcOrd="0" destOrd="0" presId="urn:microsoft.com/office/officeart/2005/8/layout/hierarchy3"/>
    <dgm:cxn modelId="{5D6AA097-7DEB-4791-963F-FFADD85DCEBE}" type="presParOf" srcId="{7BC0273C-9F4C-459A-8D71-A063C1DF584D}" destId="{1C47121A-B70A-4C59-A18F-A6046581DAD7}" srcOrd="1" destOrd="0" presId="urn:microsoft.com/office/officeart/2005/8/layout/hierarchy3"/>
    <dgm:cxn modelId="{D156C52B-1BF6-48BD-A9AE-4A44CA6AE640}" type="presParOf" srcId="{1217F584-B9DF-434D-B499-918CE1F24511}" destId="{F9C6CEC4-D052-45AC-955C-D58AFCBCEFBD}" srcOrd="1" destOrd="0" presId="urn:microsoft.com/office/officeart/2005/8/layout/hierarchy3"/>
    <dgm:cxn modelId="{357D14CE-73F8-4BA3-9FC0-89FCB583BB9A}" type="presParOf" srcId="{F9C6CEC4-D052-45AC-955C-D58AFCBCEFBD}" destId="{6E49B2DB-09DE-4745-9F12-2192F3FB0454}" srcOrd="0" destOrd="0" presId="urn:microsoft.com/office/officeart/2005/8/layout/hierarchy3"/>
    <dgm:cxn modelId="{BB9A8C8D-57DA-40CE-86D7-8901AB1339F8}" type="presParOf" srcId="{F9C6CEC4-D052-45AC-955C-D58AFCBCEFBD}" destId="{C439BE26-E192-4E2C-8560-8ACF6C8461BD}" srcOrd="1" destOrd="0" presId="urn:microsoft.com/office/officeart/2005/8/layout/hierarchy3"/>
    <dgm:cxn modelId="{699155B4-8DD0-45C0-8091-5F55AFDF47B6}" type="presParOf" srcId="{F9C6CEC4-D052-45AC-955C-D58AFCBCEFBD}" destId="{023C9FB6-23B1-45C9-A23A-043EFAF1F328}" srcOrd="2" destOrd="0" presId="urn:microsoft.com/office/officeart/2005/8/layout/hierarchy3"/>
    <dgm:cxn modelId="{6422DE30-2F6F-410E-A20A-F7C46432DA5D}" type="presParOf" srcId="{F9C6CEC4-D052-45AC-955C-D58AFCBCEFBD}" destId="{3FF40696-6D40-41E9-9BF3-A71592C82AA9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800E698-F7AC-4CBD-89A0-2D88D7D42805}" type="doc">
      <dgm:prSet loTypeId="urn:microsoft.com/office/officeart/2005/8/layout/hierarchy3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53BFF637-4F0A-4667-9F32-B148B52F34A6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bg-BG" sz="2800" b="1" i="1" u="none" cap="none" spc="0" dirty="0" smtClean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Arial Black" panose="020B0A04020102020204" pitchFamily="34" charset="0"/>
            </a:rPr>
            <a:t>                                                                                                          2.  ОБРАЗОВАНИЕ ЗА УТРЕШНИЯ ДЕН</a:t>
          </a:r>
        </a:p>
        <a:p>
          <a:endParaRPr lang="bg-BG" sz="2800" b="1" i="1" u="none" cap="none" spc="0" dirty="0">
            <a:ln w="12700">
              <a:solidFill>
                <a:schemeClr val="accent1"/>
              </a:solidFill>
              <a:prstDash val="solid"/>
            </a:ln>
            <a:pattFill prst="pct50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effectLst>
              <a:outerShdw dist="38100" dir="2640000" algn="bl" rotWithShape="0">
                <a:schemeClr val="accent1"/>
              </a:outerShdw>
            </a:effectLst>
            <a:latin typeface="Arial Black" panose="020B0A04020102020204" pitchFamily="34" charset="0"/>
          </a:endParaRPr>
        </a:p>
      </dgm:t>
    </dgm:pt>
    <dgm:pt modelId="{764EA2D8-7EAB-436F-847D-7F5F08BDFE95}" type="parTrans" cxnId="{41068C02-3B74-4D21-9E80-35EFDE57B30D}">
      <dgm:prSet/>
      <dgm:spPr/>
      <dgm:t>
        <a:bodyPr/>
        <a:lstStyle/>
        <a:p>
          <a:endParaRPr lang="bg-BG"/>
        </a:p>
      </dgm:t>
    </dgm:pt>
    <dgm:pt modelId="{98405E45-D450-4ADE-B946-2ADBF6D8CD3A}" type="sibTrans" cxnId="{41068C02-3B74-4D21-9E80-35EFDE57B30D}">
      <dgm:prSet/>
      <dgm:spPr/>
      <dgm:t>
        <a:bodyPr/>
        <a:lstStyle/>
        <a:p>
          <a:endParaRPr lang="bg-BG"/>
        </a:p>
      </dgm:t>
    </dgm:pt>
    <dgm:pt modelId="{C0AA5201-14D1-4B3F-BBD0-9F4447495BB2}">
      <dgm:prSet phldrT="[Text]" custT="1"/>
      <dgm:spPr>
        <a:gradFill rotWithShape="0">
          <a:gsLst>
            <a:gs pos="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</dgm:spPr>
      <dgm:t>
        <a:bodyPr/>
        <a:lstStyle/>
        <a:p>
          <a:pPr algn="ctr"/>
          <a:r>
            <a:rPr lang="bg-BG" sz="2000" i="0" dirty="0" smtClean="0">
              <a:solidFill>
                <a:schemeClr val="bg1"/>
              </a:solidFill>
              <a:latin typeface="Arial Black" panose="020B0A04020102020204" pitchFamily="34" charset="0"/>
            </a:rPr>
            <a:t>Общ размер на БФП по процедурата (в лв.) – </a:t>
          </a:r>
        </a:p>
        <a:p>
          <a:pPr algn="ctr"/>
          <a:r>
            <a:rPr lang="bg-BG" sz="2000" b="1" i="0" dirty="0" smtClean="0">
              <a:solidFill>
                <a:schemeClr val="bg1"/>
              </a:solidFill>
              <a:latin typeface="Arial Black" panose="020B0A04020102020204" pitchFamily="34" charset="0"/>
            </a:rPr>
            <a:t>105 000 000 лв. (септември 2018 г.)</a:t>
          </a:r>
          <a:r>
            <a:rPr lang="bg-BG" sz="2000" i="0" dirty="0" smtClean="0">
              <a:solidFill>
                <a:schemeClr val="bg1"/>
              </a:solidFill>
              <a:latin typeface="Arial Black" panose="020B0A04020102020204" pitchFamily="34" charset="0"/>
            </a:rPr>
            <a:t>  </a:t>
          </a:r>
          <a:endParaRPr lang="bg-BG" sz="2000" i="0" dirty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F7F13201-8E77-4CAA-BA5D-A010E2690A51}" type="parTrans" cxnId="{6962BAEE-5D0D-4C38-8344-36113BE64AF0}">
      <dgm:prSet/>
      <dgm:spPr/>
      <dgm:t>
        <a:bodyPr/>
        <a:lstStyle/>
        <a:p>
          <a:endParaRPr lang="bg-BG"/>
        </a:p>
      </dgm:t>
    </dgm:pt>
    <dgm:pt modelId="{C2128D33-66D6-4A30-99A2-CF33E0E08A04}" type="sibTrans" cxnId="{6962BAEE-5D0D-4C38-8344-36113BE64AF0}">
      <dgm:prSet/>
      <dgm:spPr/>
      <dgm:t>
        <a:bodyPr/>
        <a:lstStyle/>
        <a:p>
          <a:endParaRPr lang="bg-BG"/>
        </a:p>
      </dgm:t>
    </dgm:pt>
    <dgm:pt modelId="{ADBB3F90-5590-4953-9762-2C69BEDBB2E6}">
      <dgm:prSet phldrT="[Text]" custT="1"/>
      <dgm:spPr>
        <a:gradFill rotWithShape="0">
          <a:gsLst>
            <a:gs pos="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</dgm:spPr>
      <dgm:t>
        <a:bodyPr/>
        <a:lstStyle/>
        <a:p>
          <a:pPr algn="ctr"/>
          <a:r>
            <a:rPr lang="bg-BG" sz="2000" u="none" dirty="0" smtClean="0">
              <a:solidFill>
                <a:schemeClr val="bg1"/>
              </a:solidFill>
              <a:latin typeface="Arial Black" panose="020B0A04020102020204" pitchFamily="34" charset="0"/>
            </a:rPr>
            <a:t>Предоставяне на БФП – </a:t>
          </a:r>
          <a:r>
            <a:rPr lang="bg-BG" sz="2000" u="none" dirty="0" smtClean="0">
              <a:latin typeface="Arial Black" panose="020B0A04020102020204" pitchFamily="34" charset="0"/>
            </a:rPr>
            <a:t>директно предоставяне на конкретен бенефициент по чл. 2,  т. 2 от ПМС № 162 от 2016 г.       </a:t>
          </a:r>
          <a:endParaRPr lang="bg-BG" sz="2000" u="none" dirty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249A8937-BDA8-4C8E-884A-DE7692C7CC1A}" type="parTrans" cxnId="{86A2F72E-16D4-4F24-AA08-B62F8842CEF2}">
      <dgm:prSet/>
      <dgm:spPr/>
      <dgm:t>
        <a:bodyPr/>
        <a:lstStyle/>
        <a:p>
          <a:endParaRPr lang="bg-BG"/>
        </a:p>
      </dgm:t>
    </dgm:pt>
    <dgm:pt modelId="{35FD8979-691E-43FF-9699-5D706DBC53F9}" type="sibTrans" cxnId="{86A2F72E-16D4-4F24-AA08-B62F8842CEF2}">
      <dgm:prSet/>
      <dgm:spPr/>
      <dgm:t>
        <a:bodyPr/>
        <a:lstStyle/>
        <a:p>
          <a:endParaRPr lang="bg-BG"/>
        </a:p>
      </dgm:t>
    </dgm:pt>
    <dgm:pt modelId="{9B4F96B7-F457-4992-B962-76B4F2F16991}" type="pres">
      <dgm:prSet presAssocID="{0800E698-F7AC-4CBD-89A0-2D88D7D4280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bg-BG"/>
        </a:p>
      </dgm:t>
    </dgm:pt>
    <dgm:pt modelId="{1217F584-B9DF-434D-B499-918CE1F24511}" type="pres">
      <dgm:prSet presAssocID="{53BFF637-4F0A-4667-9F32-B148B52F34A6}" presName="root" presStyleCnt="0"/>
      <dgm:spPr/>
    </dgm:pt>
    <dgm:pt modelId="{7BC0273C-9F4C-459A-8D71-A063C1DF584D}" type="pres">
      <dgm:prSet presAssocID="{53BFF637-4F0A-4667-9F32-B148B52F34A6}" presName="rootComposite" presStyleCnt="0"/>
      <dgm:spPr/>
    </dgm:pt>
    <dgm:pt modelId="{B6602EC3-7ACD-4262-BE60-352CF4BAA8BE}" type="pres">
      <dgm:prSet presAssocID="{53BFF637-4F0A-4667-9F32-B148B52F34A6}" presName="rootText" presStyleLbl="node1" presStyleIdx="0" presStyleCnt="1" custScaleX="581818" custScaleY="108918" custLinFactNeighborX="0" custLinFactNeighborY="-28471"/>
      <dgm:spPr/>
      <dgm:t>
        <a:bodyPr/>
        <a:lstStyle/>
        <a:p>
          <a:endParaRPr lang="bg-BG"/>
        </a:p>
      </dgm:t>
    </dgm:pt>
    <dgm:pt modelId="{1C47121A-B70A-4C59-A18F-A6046581DAD7}" type="pres">
      <dgm:prSet presAssocID="{53BFF637-4F0A-4667-9F32-B148B52F34A6}" presName="rootConnector" presStyleLbl="node1" presStyleIdx="0" presStyleCnt="1"/>
      <dgm:spPr/>
      <dgm:t>
        <a:bodyPr/>
        <a:lstStyle/>
        <a:p>
          <a:endParaRPr lang="bg-BG"/>
        </a:p>
      </dgm:t>
    </dgm:pt>
    <dgm:pt modelId="{F9C6CEC4-D052-45AC-955C-D58AFCBCEFBD}" type="pres">
      <dgm:prSet presAssocID="{53BFF637-4F0A-4667-9F32-B148B52F34A6}" presName="childShape" presStyleCnt="0"/>
      <dgm:spPr/>
    </dgm:pt>
    <dgm:pt modelId="{6E49B2DB-09DE-4745-9F12-2192F3FB0454}" type="pres">
      <dgm:prSet presAssocID="{F7F13201-8E77-4CAA-BA5D-A010E2690A51}" presName="Name13" presStyleLbl="parChTrans1D2" presStyleIdx="0" presStyleCnt="2"/>
      <dgm:spPr/>
      <dgm:t>
        <a:bodyPr/>
        <a:lstStyle/>
        <a:p>
          <a:endParaRPr lang="bg-BG"/>
        </a:p>
      </dgm:t>
    </dgm:pt>
    <dgm:pt modelId="{C439BE26-E192-4E2C-8560-8ACF6C8461BD}" type="pres">
      <dgm:prSet presAssocID="{C0AA5201-14D1-4B3F-BBD0-9F4447495BB2}" presName="childText" presStyleLbl="bgAcc1" presStyleIdx="0" presStyleCnt="2" custScaleX="580921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023C9FB6-23B1-45C9-A23A-043EFAF1F328}" type="pres">
      <dgm:prSet presAssocID="{249A8937-BDA8-4C8E-884A-DE7692C7CC1A}" presName="Name13" presStyleLbl="parChTrans1D2" presStyleIdx="1" presStyleCnt="2"/>
      <dgm:spPr/>
      <dgm:t>
        <a:bodyPr/>
        <a:lstStyle/>
        <a:p>
          <a:endParaRPr lang="bg-BG"/>
        </a:p>
      </dgm:t>
    </dgm:pt>
    <dgm:pt modelId="{3FF40696-6D40-41E9-9BF3-A71592C82AA9}" type="pres">
      <dgm:prSet presAssocID="{ADBB3F90-5590-4953-9762-2C69BEDBB2E6}" presName="childText" presStyleLbl="bgAcc1" presStyleIdx="1" presStyleCnt="2" custScaleX="580585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41068C02-3B74-4D21-9E80-35EFDE57B30D}" srcId="{0800E698-F7AC-4CBD-89A0-2D88D7D42805}" destId="{53BFF637-4F0A-4667-9F32-B148B52F34A6}" srcOrd="0" destOrd="0" parTransId="{764EA2D8-7EAB-436F-847D-7F5F08BDFE95}" sibTransId="{98405E45-D450-4ADE-B946-2ADBF6D8CD3A}"/>
    <dgm:cxn modelId="{86D51C94-C0C2-44F7-8B9B-22F26FC9CB9D}" type="presOf" srcId="{C0AA5201-14D1-4B3F-BBD0-9F4447495BB2}" destId="{C439BE26-E192-4E2C-8560-8ACF6C8461BD}" srcOrd="0" destOrd="0" presId="urn:microsoft.com/office/officeart/2005/8/layout/hierarchy3"/>
    <dgm:cxn modelId="{3C07D71B-C605-4EDF-87B3-AEAEA18DAA9A}" type="presOf" srcId="{0800E698-F7AC-4CBD-89A0-2D88D7D42805}" destId="{9B4F96B7-F457-4992-B962-76B4F2F16991}" srcOrd="0" destOrd="0" presId="urn:microsoft.com/office/officeart/2005/8/layout/hierarchy3"/>
    <dgm:cxn modelId="{12C470BF-3D61-4D8D-8AE0-5AF7752F9775}" type="presOf" srcId="{249A8937-BDA8-4C8E-884A-DE7692C7CC1A}" destId="{023C9FB6-23B1-45C9-A23A-043EFAF1F328}" srcOrd="0" destOrd="0" presId="urn:microsoft.com/office/officeart/2005/8/layout/hierarchy3"/>
    <dgm:cxn modelId="{CC304E14-1554-4BF1-8154-129296CEFE5F}" type="presOf" srcId="{53BFF637-4F0A-4667-9F32-B148B52F34A6}" destId="{B6602EC3-7ACD-4262-BE60-352CF4BAA8BE}" srcOrd="0" destOrd="0" presId="urn:microsoft.com/office/officeart/2005/8/layout/hierarchy3"/>
    <dgm:cxn modelId="{6962BAEE-5D0D-4C38-8344-36113BE64AF0}" srcId="{53BFF637-4F0A-4667-9F32-B148B52F34A6}" destId="{C0AA5201-14D1-4B3F-BBD0-9F4447495BB2}" srcOrd="0" destOrd="0" parTransId="{F7F13201-8E77-4CAA-BA5D-A010E2690A51}" sibTransId="{C2128D33-66D6-4A30-99A2-CF33E0E08A04}"/>
    <dgm:cxn modelId="{DC0B668C-0AF7-49EC-A7F7-9BAFF926058B}" type="presOf" srcId="{ADBB3F90-5590-4953-9762-2C69BEDBB2E6}" destId="{3FF40696-6D40-41E9-9BF3-A71592C82AA9}" srcOrd="0" destOrd="0" presId="urn:microsoft.com/office/officeart/2005/8/layout/hierarchy3"/>
    <dgm:cxn modelId="{E5C55AB2-A085-4FB5-B93C-2C4306888959}" type="presOf" srcId="{F7F13201-8E77-4CAA-BA5D-A010E2690A51}" destId="{6E49B2DB-09DE-4745-9F12-2192F3FB0454}" srcOrd="0" destOrd="0" presId="urn:microsoft.com/office/officeart/2005/8/layout/hierarchy3"/>
    <dgm:cxn modelId="{86A2F72E-16D4-4F24-AA08-B62F8842CEF2}" srcId="{53BFF637-4F0A-4667-9F32-B148B52F34A6}" destId="{ADBB3F90-5590-4953-9762-2C69BEDBB2E6}" srcOrd="1" destOrd="0" parTransId="{249A8937-BDA8-4C8E-884A-DE7692C7CC1A}" sibTransId="{35FD8979-691E-43FF-9699-5D706DBC53F9}"/>
    <dgm:cxn modelId="{6A5551C0-CFAF-4947-83BC-232CCF545D9F}" type="presOf" srcId="{53BFF637-4F0A-4667-9F32-B148B52F34A6}" destId="{1C47121A-B70A-4C59-A18F-A6046581DAD7}" srcOrd="1" destOrd="0" presId="urn:microsoft.com/office/officeart/2005/8/layout/hierarchy3"/>
    <dgm:cxn modelId="{996F6DA9-D089-4B49-8E24-F37B87F887CB}" type="presParOf" srcId="{9B4F96B7-F457-4992-B962-76B4F2F16991}" destId="{1217F584-B9DF-434D-B499-918CE1F24511}" srcOrd="0" destOrd="0" presId="urn:microsoft.com/office/officeart/2005/8/layout/hierarchy3"/>
    <dgm:cxn modelId="{C7F5A2B7-5698-4ABC-8B56-0F9084D24C46}" type="presParOf" srcId="{1217F584-B9DF-434D-B499-918CE1F24511}" destId="{7BC0273C-9F4C-459A-8D71-A063C1DF584D}" srcOrd="0" destOrd="0" presId="urn:microsoft.com/office/officeart/2005/8/layout/hierarchy3"/>
    <dgm:cxn modelId="{D191243D-DA3F-4001-858C-8DEFAE7E5224}" type="presParOf" srcId="{7BC0273C-9F4C-459A-8D71-A063C1DF584D}" destId="{B6602EC3-7ACD-4262-BE60-352CF4BAA8BE}" srcOrd="0" destOrd="0" presId="urn:microsoft.com/office/officeart/2005/8/layout/hierarchy3"/>
    <dgm:cxn modelId="{CF9336BC-3842-4B5D-9CB3-0882B26A34C4}" type="presParOf" srcId="{7BC0273C-9F4C-459A-8D71-A063C1DF584D}" destId="{1C47121A-B70A-4C59-A18F-A6046581DAD7}" srcOrd="1" destOrd="0" presId="urn:microsoft.com/office/officeart/2005/8/layout/hierarchy3"/>
    <dgm:cxn modelId="{B9B37B7F-269B-4E64-ACC7-A3384F015DDD}" type="presParOf" srcId="{1217F584-B9DF-434D-B499-918CE1F24511}" destId="{F9C6CEC4-D052-45AC-955C-D58AFCBCEFBD}" srcOrd="1" destOrd="0" presId="urn:microsoft.com/office/officeart/2005/8/layout/hierarchy3"/>
    <dgm:cxn modelId="{4987E7CE-C515-48F3-B09B-553C69A2BBFE}" type="presParOf" srcId="{F9C6CEC4-D052-45AC-955C-D58AFCBCEFBD}" destId="{6E49B2DB-09DE-4745-9F12-2192F3FB0454}" srcOrd="0" destOrd="0" presId="urn:microsoft.com/office/officeart/2005/8/layout/hierarchy3"/>
    <dgm:cxn modelId="{CE642AE8-27DD-451A-929E-962EEF1C4841}" type="presParOf" srcId="{F9C6CEC4-D052-45AC-955C-D58AFCBCEFBD}" destId="{C439BE26-E192-4E2C-8560-8ACF6C8461BD}" srcOrd="1" destOrd="0" presId="urn:microsoft.com/office/officeart/2005/8/layout/hierarchy3"/>
    <dgm:cxn modelId="{20350E93-BA46-4DF8-B290-CA093EE91700}" type="presParOf" srcId="{F9C6CEC4-D052-45AC-955C-D58AFCBCEFBD}" destId="{023C9FB6-23B1-45C9-A23A-043EFAF1F328}" srcOrd="2" destOrd="0" presId="urn:microsoft.com/office/officeart/2005/8/layout/hierarchy3"/>
    <dgm:cxn modelId="{61B9403C-9D25-44F7-B56B-5CC5AD51B97C}" type="presParOf" srcId="{F9C6CEC4-D052-45AC-955C-D58AFCBCEFBD}" destId="{3FF40696-6D40-41E9-9BF3-A71592C82AA9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800E698-F7AC-4CBD-89A0-2D88D7D42805}" type="doc">
      <dgm:prSet loTypeId="urn:microsoft.com/office/officeart/2005/8/layout/hierarchy3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53BFF637-4F0A-4667-9F32-B148B52F34A6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bg-BG" sz="2800" b="1" i="1" cap="none" spc="0" dirty="0" smtClean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Arial Black" panose="020B0A04020102020204" pitchFamily="34" charset="0"/>
            </a:rPr>
            <a:t>                                                                                                                               3.  СИСТЕМА ЗА ОСИГУРЯВАНЕ НА КАЧЕСТВО В ПРОФЕСИОНАЛНОТО ОБРАЗОВАНИЕ И ОБУЧЕНИЕ</a:t>
          </a:r>
        </a:p>
        <a:p>
          <a:endParaRPr lang="bg-BG" sz="2800" b="1" i="1" cap="none" spc="0" dirty="0">
            <a:ln w="12700">
              <a:solidFill>
                <a:schemeClr val="accent1"/>
              </a:solidFill>
              <a:prstDash val="solid"/>
            </a:ln>
            <a:pattFill prst="pct50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effectLst>
              <a:outerShdw dist="38100" dir="2640000" algn="bl" rotWithShape="0">
                <a:schemeClr val="accent1"/>
              </a:outerShdw>
            </a:effectLst>
            <a:latin typeface="Arial Black" panose="020B0A04020102020204" pitchFamily="34" charset="0"/>
          </a:endParaRPr>
        </a:p>
      </dgm:t>
    </dgm:pt>
    <dgm:pt modelId="{764EA2D8-7EAB-436F-847D-7F5F08BDFE95}" type="parTrans" cxnId="{41068C02-3B74-4D21-9E80-35EFDE57B30D}">
      <dgm:prSet/>
      <dgm:spPr/>
      <dgm:t>
        <a:bodyPr/>
        <a:lstStyle/>
        <a:p>
          <a:endParaRPr lang="bg-BG"/>
        </a:p>
      </dgm:t>
    </dgm:pt>
    <dgm:pt modelId="{98405E45-D450-4ADE-B946-2ADBF6D8CD3A}" type="sibTrans" cxnId="{41068C02-3B74-4D21-9E80-35EFDE57B30D}">
      <dgm:prSet/>
      <dgm:spPr/>
      <dgm:t>
        <a:bodyPr/>
        <a:lstStyle/>
        <a:p>
          <a:endParaRPr lang="bg-BG"/>
        </a:p>
      </dgm:t>
    </dgm:pt>
    <dgm:pt modelId="{C0AA5201-14D1-4B3F-BBD0-9F4447495BB2}">
      <dgm:prSet phldrT="[Text]" custT="1"/>
      <dgm:spPr>
        <a:gradFill rotWithShape="0">
          <a:gsLst>
            <a:gs pos="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</dgm:spPr>
      <dgm:t>
        <a:bodyPr/>
        <a:lstStyle/>
        <a:p>
          <a:pPr algn="ctr"/>
          <a:r>
            <a:rPr lang="bg-BG" sz="2000" i="0" dirty="0" smtClean="0">
              <a:solidFill>
                <a:schemeClr val="bg1"/>
              </a:solidFill>
              <a:latin typeface="Arial Black" panose="020B0A04020102020204" pitchFamily="34" charset="0"/>
            </a:rPr>
            <a:t>Общ размер на БФП по процедурата (в лв.) – </a:t>
          </a:r>
        </a:p>
        <a:p>
          <a:pPr algn="ctr"/>
          <a:r>
            <a:rPr lang="bg-BG" sz="2000" b="1" i="0" dirty="0" smtClean="0">
              <a:solidFill>
                <a:schemeClr val="bg1"/>
              </a:solidFill>
              <a:latin typeface="Arial Black" panose="020B0A04020102020204" pitchFamily="34" charset="0"/>
            </a:rPr>
            <a:t>3 000 000 лв. (юли 2018 г.)</a:t>
          </a:r>
          <a:r>
            <a:rPr lang="bg-BG" sz="2000" i="0" dirty="0" smtClean="0">
              <a:solidFill>
                <a:schemeClr val="bg1"/>
              </a:solidFill>
              <a:latin typeface="Arial Black" panose="020B0A04020102020204" pitchFamily="34" charset="0"/>
            </a:rPr>
            <a:t>  </a:t>
          </a:r>
          <a:endParaRPr lang="bg-BG" sz="2000" i="0" dirty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F7F13201-8E77-4CAA-BA5D-A010E2690A51}" type="parTrans" cxnId="{6962BAEE-5D0D-4C38-8344-36113BE64AF0}">
      <dgm:prSet/>
      <dgm:spPr/>
      <dgm:t>
        <a:bodyPr/>
        <a:lstStyle/>
        <a:p>
          <a:endParaRPr lang="bg-BG"/>
        </a:p>
      </dgm:t>
    </dgm:pt>
    <dgm:pt modelId="{C2128D33-66D6-4A30-99A2-CF33E0E08A04}" type="sibTrans" cxnId="{6962BAEE-5D0D-4C38-8344-36113BE64AF0}">
      <dgm:prSet/>
      <dgm:spPr/>
      <dgm:t>
        <a:bodyPr/>
        <a:lstStyle/>
        <a:p>
          <a:endParaRPr lang="bg-BG"/>
        </a:p>
      </dgm:t>
    </dgm:pt>
    <dgm:pt modelId="{ADBB3F90-5590-4953-9762-2C69BEDBB2E6}">
      <dgm:prSet phldrT="[Text]" custT="1"/>
      <dgm:spPr>
        <a:gradFill rotWithShape="0">
          <a:gsLst>
            <a:gs pos="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</dgm:spPr>
      <dgm:t>
        <a:bodyPr/>
        <a:lstStyle/>
        <a:p>
          <a:pPr algn="ctr"/>
          <a:r>
            <a:rPr lang="bg-BG" sz="2000" u="none" dirty="0" smtClean="0">
              <a:solidFill>
                <a:schemeClr val="bg1"/>
              </a:solidFill>
              <a:latin typeface="Arial Black" panose="020B0A04020102020204" pitchFamily="34" charset="0"/>
            </a:rPr>
            <a:t>Предоставяне на БФП – д</a:t>
          </a:r>
          <a:r>
            <a:rPr lang="bg-BG" sz="2000" dirty="0" smtClean="0">
              <a:latin typeface="Arial Black" panose="020B0A04020102020204" pitchFamily="34" charset="0"/>
            </a:rPr>
            <a:t>иректно предоставяне на конкретен бенефициент по реда на чл. 25, ал. 1, т. 2 и Глава трета, Раздел III от ЗУСЕСИФ и чл. 2, т. 2 от ПМС 162/05.07.2016 г.</a:t>
          </a:r>
          <a:endParaRPr lang="bg-BG" sz="2000" u="none" dirty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249A8937-BDA8-4C8E-884A-DE7692C7CC1A}" type="parTrans" cxnId="{86A2F72E-16D4-4F24-AA08-B62F8842CEF2}">
      <dgm:prSet/>
      <dgm:spPr/>
      <dgm:t>
        <a:bodyPr/>
        <a:lstStyle/>
        <a:p>
          <a:endParaRPr lang="bg-BG"/>
        </a:p>
      </dgm:t>
    </dgm:pt>
    <dgm:pt modelId="{35FD8979-691E-43FF-9699-5D706DBC53F9}" type="sibTrans" cxnId="{86A2F72E-16D4-4F24-AA08-B62F8842CEF2}">
      <dgm:prSet/>
      <dgm:spPr/>
      <dgm:t>
        <a:bodyPr/>
        <a:lstStyle/>
        <a:p>
          <a:endParaRPr lang="bg-BG"/>
        </a:p>
      </dgm:t>
    </dgm:pt>
    <dgm:pt modelId="{9B4F96B7-F457-4992-B962-76B4F2F16991}" type="pres">
      <dgm:prSet presAssocID="{0800E698-F7AC-4CBD-89A0-2D88D7D4280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bg-BG"/>
        </a:p>
      </dgm:t>
    </dgm:pt>
    <dgm:pt modelId="{1217F584-B9DF-434D-B499-918CE1F24511}" type="pres">
      <dgm:prSet presAssocID="{53BFF637-4F0A-4667-9F32-B148B52F34A6}" presName="root" presStyleCnt="0"/>
      <dgm:spPr/>
    </dgm:pt>
    <dgm:pt modelId="{7BC0273C-9F4C-459A-8D71-A063C1DF584D}" type="pres">
      <dgm:prSet presAssocID="{53BFF637-4F0A-4667-9F32-B148B52F34A6}" presName="rootComposite" presStyleCnt="0"/>
      <dgm:spPr/>
    </dgm:pt>
    <dgm:pt modelId="{B6602EC3-7ACD-4262-BE60-352CF4BAA8BE}" type="pres">
      <dgm:prSet presAssocID="{53BFF637-4F0A-4667-9F32-B148B52F34A6}" presName="rootText" presStyleLbl="node1" presStyleIdx="0" presStyleCnt="1" custScaleX="581818" custScaleY="139308" custLinFactNeighborX="0" custLinFactNeighborY="-7884"/>
      <dgm:spPr/>
      <dgm:t>
        <a:bodyPr/>
        <a:lstStyle/>
        <a:p>
          <a:endParaRPr lang="bg-BG"/>
        </a:p>
      </dgm:t>
    </dgm:pt>
    <dgm:pt modelId="{1C47121A-B70A-4C59-A18F-A6046581DAD7}" type="pres">
      <dgm:prSet presAssocID="{53BFF637-4F0A-4667-9F32-B148B52F34A6}" presName="rootConnector" presStyleLbl="node1" presStyleIdx="0" presStyleCnt="1"/>
      <dgm:spPr/>
      <dgm:t>
        <a:bodyPr/>
        <a:lstStyle/>
        <a:p>
          <a:endParaRPr lang="bg-BG"/>
        </a:p>
      </dgm:t>
    </dgm:pt>
    <dgm:pt modelId="{F9C6CEC4-D052-45AC-955C-D58AFCBCEFBD}" type="pres">
      <dgm:prSet presAssocID="{53BFF637-4F0A-4667-9F32-B148B52F34A6}" presName="childShape" presStyleCnt="0"/>
      <dgm:spPr/>
    </dgm:pt>
    <dgm:pt modelId="{6E49B2DB-09DE-4745-9F12-2192F3FB0454}" type="pres">
      <dgm:prSet presAssocID="{F7F13201-8E77-4CAA-BA5D-A010E2690A51}" presName="Name13" presStyleLbl="parChTrans1D2" presStyleIdx="0" presStyleCnt="2"/>
      <dgm:spPr/>
      <dgm:t>
        <a:bodyPr/>
        <a:lstStyle/>
        <a:p>
          <a:endParaRPr lang="bg-BG"/>
        </a:p>
      </dgm:t>
    </dgm:pt>
    <dgm:pt modelId="{C439BE26-E192-4E2C-8560-8ACF6C8461BD}" type="pres">
      <dgm:prSet presAssocID="{C0AA5201-14D1-4B3F-BBD0-9F4447495BB2}" presName="childText" presStyleLbl="bgAcc1" presStyleIdx="0" presStyleCnt="2" custScaleX="580921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023C9FB6-23B1-45C9-A23A-043EFAF1F328}" type="pres">
      <dgm:prSet presAssocID="{249A8937-BDA8-4C8E-884A-DE7692C7CC1A}" presName="Name13" presStyleLbl="parChTrans1D2" presStyleIdx="1" presStyleCnt="2"/>
      <dgm:spPr/>
      <dgm:t>
        <a:bodyPr/>
        <a:lstStyle/>
        <a:p>
          <a:endParaRPr lang="bg-BG"/>
        </a:p>
      </dgm:t>
    </dgm:pt>
    <dgm:pt modelId="{3FF40696-6D40-41E9-9BF3-A71592C82AA9}" type="pres">
      <dgm:prSet presAssocID="{ADBB3F90-5590-4953-9762-2C69BEDBB2E6}" presName="childText" presStyleLbl="bgAcc1" presStyleIdx="1" presStyleCnt="2" custScaleX="580585" custScaleY="134188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0A7B3E63-E016-492E-9BF0-5E61DD92336E}" type="presOf" srcId="{C0AA5201-14D1-4B3F-BBD0-9F4447495BB2}" destId="{C439BE26-E192-4E2C-8560-8ACF6C8461BD}" srcOrd="0" destOrd="0" presId="urn:microsoft.com/office/officeart/2005/8/layout/hierarchy3"/>
    <dgm:cxn modelId="{41068C02-3B74-4D21-9E80-35EFDE57B30D}" srcId="{0800E698-F7AC-4CBD-89A0-2D88D7D42805}" destId="{53BFF637-4F0A-4667-9F32-B148B52F34A6}" srcOrd="0" destOrd="0" parTransId="{764EA2D8-7EAB-436F-847D-7F5F08BDFE95}" sibTransId="{98405E45-D450-4ADE-B946-2ADBF6D8CD3A}"/>
    <dgm:cxn modelId="{370AA2DC-C5C7-4A10-B1FB-D46334D2DB9F}" type="presOf" srcId="{0800E698-F7AC-4CBD-89A0-2D88D7D42805}" destId="{9B4F96B7-F457-4992-B962-76B4F2F16991}" srcOrd="0" destOrd="0" presId="urn:microsoft.com/office/officeart/2005/8/layout/hierarchy3"/>
    <dgm:cxn modelId="{2F0FF45A-C365-48B9-9E37-2A4F383A56C1}" type="presOf" srcId="{53BFF637-4F0A-4667-9F32-B148B52F34A6}" destId="{1C47121A-B70A-4C59-A18F-A6046581DAD7}" srcOrd="1" destOrd="0" presId="urn:microsoft.com/office/officeart/2005/8/layout/hierarchy3"/>
    <dgm:cxn modelId="{A28F0B22-EB33-4A7F-AE16-3C16A7327B2D}" type="presOf" srcId="{F7F13201-8E77-4CAA-BA5D-A010E2690A51}" destId="{6E49B2DB-09DE-4745-9F12-2192F3FB0454}" srcOrd="0" destOrd="0" presId="urn:microsoft.com/office/officeart/2005/8/layout/hierarchy3"/>
    <dgm:cxn modelId="{6962BAEE-5D0D-4C38-8344-36113BE64AF0}" srcId="{53BFF637-4F0A-4667-9F32-B148B52F34A6}" destId="{C0AA5201-14D1-4B3F-BBD0-9F4447495BB2}" srcOrd="0" destOrd="0" parTransId="{F7F13201-8E77-4CAA-BA5D-A010E2690A51}" sibTransId="{C2128D33-66D6-4A30-99A2-CF33E0E08A04}"/>
    <dgm:cxn modelId="{C3EEF42B-5D37-43C3-B26A-EAD517CF38D9}" type="presOf" srcId="{249A8937-BDA8-4C8E-884A-DE7692C7CC1A}" destId="{023C9FB6-23B1-45C9-A23A-043EFAF1F328}" srcOrd="0" destOrd="0" presId="urn:microsoft.com/office/officeart/2005/8/layout/hierarchy3"/>
    <dgm:cxn modelId="{3CEAAB02-56FD-444A-8F7A-0CD0AF47F72A}" type="presOf" srcId="{53BFF637-4F0A-4667-9F32-B148B52F34A6}" destId="{B6602EC3-7ACD-4262-BE60-352CF4BAA8BE}" srcOrd="0" destOrd="0" presId="urn:microsoft.com/office/officeart/2005/8/layout/hierarchy3"/>
    <dgm:cxn modelId="{86A2F72E-16D4-4F24-AA08-B62F8842CEF2}" srcId="{53BFF637-4F0A-4667-9F32-B148B52F34A6}" destId="{ADBB3F90-5590-4953-9762-2C69BEDBB2E6}" srcOrd="1" destOrd="0" parTransId="{249A8937-BDA8-4C8E-884A-DE7692C7CC1A}" sibTransId="{35FD8979-691E-43FF-9699-5D706DBC53F9}"/>
    <dgm:cxn modelId="{11E34C43-4E2E-494F-AE51-BE09C541014C}" type="presOf" srcId="{ADBB3F90-5590-4953-9762-2C69BEDBB2E6}" destId="{3FF40696-6D40-41E9-9BF3-A71592C82AA9}" srcOrd="0" destOrd="0" presId="urn:microsoft.com/office/officeart/2005/8/layout/hierarchy3"/>
    <dgm:cxn modelId="{AB1B7EA6-AB99-42B8-9035-6ABC648C4A13}" type="presParOf" srcId="{9B4F96B7-F457-4992-B962-76B4F2F16991}" destId="{1217F584-B9DF-434D-B499-918CE1F24511}" srcOrd="0" destOrd="0" presId="urn:microsoft.com/office/officeart/2005/8/layout/hierarchy3"/>
    <dgm:cxn modelId="{CA899D53-252E-484D-8589-B24EF6653D4B}" type="presParOf" srcId="{1217F584-B9DF-434D-B499-918CE1F24511}" destId="{7BC0273C-9F4C-459A-8D71-A063C1DF584D}" srcOrd="0" destOrd="0" presId="urn:microsoft.com/office/officeart/2005/8/layout/hierarchy3"/>
    <dgm:cxn modelId="{BD186405-ACCF-46EE-80C2-5BB84A1BF125}" type="presParOf" srcId="{7BC0273C-9F4C-459A-8D71-A063C1DF584D}" destId="{B6602EC3-7ACD-4262-BE60-352CF4BAA8BE}" srcOrd="0" destOrd="0" presId="urn:microsoft.com/office/officeart/2005/8/layout/hierarchy3"/>
    <dgm:cxn modelId="{E837F686-C509-4996-A2C9-96C6B41A22AC}" type="presParOf" srcId="{7BC0273C-9F4C-459A-8D71-A063C1DF584D}" destId="{1C47121A-B70A-4C59-A18F-A6046581DAD7}" srcOrd="1" destOrd="0" presId="urn:microsoft.com/office/officeart/2005/8/layout/hierarchy3"/>
    <dgm:cxn modelId="{1D87D58E-B3DD-47A7-9E47-6AD0B6AEBE68}" type="presParOf" srcId="{1217F584-B9DF-434D-B499-918CE1F24511}" destId="{F9C6CEC4-D052-45AC-955C-D58AFCBCEFBD}" srcOrd="1" destOrd="0" presId="urn:microsoft.com/office/officeart/2005/8/layout/hierarchy3"/>
    <dgm:cxn modelId="{9A888274-74AD-4B53-8540-4B62338F8CF6}" type="presParOf" srcId="{F9C6CEC4-D052-45AC-955C-D58AFCBCEFBD}" destId="{6E49B2DB-09DE-4745-9F12-2192F3FB0454}" srcOrd="0" destOrd="0" presId="urn:microsoft.com/office/officeart/2005/8/layout/hierarchy3"/>
    <dgm:cxn modelId="{D2487EF3-D9B3-41C4-ACBC-DDA5FE9E3467}" type="presParOf" srcId="{F9C6CEC4-D052-45AC-955C-D58AFCBCEFBD}" destId="{C439BE26-E192-4E2C-8560-8ACF6C8461BD}" srcOrd="1" destOrd="0" presId="urn:microsoft.com/office/officeart/2005/8/layout/hierarchy3"/>
    <dgm:cxn modelId="{1986FC46-2E4C-4B9B-B52E-ADDA77B7A681}" type="presParOf" srcId="{F9C6CEC4-D052-45AC-955C-D58AFCBCEFBD}" destId="{023C9FB6-23B1-45C9-A23A-043EFAF1F328}" srcOrd="2" destOrd="0" presId="urn:microsoft.com/office/officeart/2005/8/layout/hierarchy3"/>
    <dgm:cxn modelId="{5FE8CC1F-8783-4E20-BF39-CBB88B58DD5C}" type="presParOf" srcId="{F9C6CEC4-D052-45AC-955C-D58AFCBCEFBD}" destId="{3FF40696-6D40-41E9-9BF3-A71592C82AA9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26355E-E38F-4B66-8C70-794E249DE253}">
      <dsp:nvSpPr>
        <dsp:cNvPr id="0" name=""/>
        <dsp:cNvSpPr/>
      </dsp:nvSpPr>
      <dsp:spPr>
        <a:xfrm>
          <a:off x="0" y="0"/>
          <a:ext cx="6880790" cy="723656"/>
        </a:xfrm>
        <a:prstGeom prst="roundRect">
          <a:avLst>
            <a:gd name="adj" fmla="val 10000"/>
          </a:avLst>
        </a:prstGeom>
        <a:solidFill>
          <a:srgbClr val="FF9966"/>
        </a:solidFill>
        <a:ln w="9525" cap="rnd" cmpd="sng" algn="ctr">
          <a:noFill/>
          <a:prstDash val="solid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800" b="1" kern="1200" dirty="0" smtClean="0">
              <a:latin typeface="Arial Black" panose="020B0A04020102020204" pitchFamily="34" charset="0"/>
            </a:rPr>
            <a:t>Дейности по проекта:</a:t>
          </a:r>
          <a:endParaRPr lang="bg-BG" sz="2800" b="1" kern="1200" dirty="0">
            <a:latin typeface="Arial Black" panose="020B0A04020102020204" pitchFamily="34" charset="0"/>
          </a:endParaRPr>
        </a:p>
      </dsp:txBody>
      <dsp:txXfrm>
        <a:off x="21195" y="21195"/>
        <a:ext cx="6838400" cy="681266"/>
      </dsp:txXfrm>
    </dsp:sp>
    <dsp:sp modelId="{93D08D84-DF1E-44F1-99AB-D7AD9A2B75D0}">
      <dsp:nvSpPr>
        <dsp:cNvPr id="0" name=""/>
        <dsp:cNvSpPr/>
      </dsp:nvSpPr>
      <dsp:spPr>
        <a:xfrm>
          <a:off x="688079" y="723656"/>
          <a:ext cx="666149" cy="6999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9910"/>
              </a:lnTo>
              <a:lnTo>
                <a:pt x="666149" y="69991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57D517-D877-4249-ADB4-0B0ABF03F956}">
      <dsp:nvSpPr>
        <dsp:cNvPr id="0" name=""/>
        <dsp:cNvSpPr/>
      </dsp:nvSpPr>
      <dsp:spPr>
        <a:xfrm>
          <a:off x="1354228" y="968430"/>
          <a:ext cx="9369319" cy="91027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6">
                <a:tint val="84000"/>
                <a:satMod val="160000"/>
              </a:schemeClr>
            </a:gs>
          </a:gsLst>
          <a:lin ang="5400000" scaled="0"/>
        </a:gradFill>
        <a:ln w="9525" cap="rnd" cmpd="sng" algn="ctr">
          <a:solidFill>
            <a:schemeClr val="accent6">
              <a:tint val="76000"/>
              <a:alpha val="60000"/>
              <a:hueMod val="94000"/>
            </a:schemeClr>
          </a:solidFill>
          <a:prstDash val="solid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kern="1200" dirty="0" smtClean="0">
              <a:latin typeface="Arial Black" panose="020B0A04020102020204" pitchFamily="34" charset="0"/>
            </a:rPr>
            <a:t>1.Организация и управление;</a:t>
          </a:r>
          <a:endParaRPr lang="bg-BG" sz="2000" b="1" kern="1200" dirty="0">
            <a:latin typeface="Arial Black" panose="020B0A04020102020204" pitchFamily="34" charset="0"/>
          </a:endParaRPr>
        </a:p>
      </dsp:txBody>
      <dsp:txXfrm>
        <a:off x="1380889" y="995091"/>
        <a:ext cx="9315997" cy="856951"/>
      </dsp:txXfrm>
    </dsp:sp>
    <dsp:sp modelId="{8C42D1C4-8EC7-45EF-9631-19D6682212F4}">
      <dsp:nvSpPr>
        <dsp:cNvPr id="0" name=""/>
        <dsp:cNvSpPr/>
      </dsp:nvSpPr>
      <dsp:spPr>
        <a:xfrm>
          <a:off x="688079" y="723656"/>
          <a:ext cx="667377" cy="21486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48661"/>
              </a:lnTo>
              <a:lnTo>
                <a:pt x="667377" y="2148661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2EE39B-BB26-441C-A63D-4F9371ACE88F}">
      <dsp:nvSpPr>
        <dsp:cNvPr id="0" name=""/>
        <dsp:cNvSpPr/>
      </dsp:nvSpPr>
      <dsp:spPr>
        <a:xfrm>
          <a:off x="1355456" y="2153339"/>
          <a:ext cx="9366864" cy="1437956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6">
                <a:tint val="84000"/>
                <a:satMod val="160000"/>
              </a:schemeClr>
            </a:gs>
          </a:gsLst>
          <a:lin ang="5400000" scaled="0"/>
        </a:gradFill>
        <a:ln w="9525" cap="rnd" cmpd="sng" algn="ctr">
          <a:solidFill>
            <a:schemeClr val="accent6">
              <a:tint val="76000"/>
              <a:alpha val="60000"/>
              <a:hueMod val="94000"/>
            </a:schemeClr>
          </a:solidFill>
          <a:prstDash val="solid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b="1" kern="1200" dirty="0" smtClean="0">
              <a:latin typeface="Arial Black" panose="020B0A04020102020204" pitchFamily="34" charset="0"/>
            </a:rPr>
            <a:t>2. </a:t>
          </a:r>
          <a:r>
            <a:rPr lang="ru-RU" sz="2000" kern="1200" dirty="0" err="1" smtClean="0">
              <a:latin typeface="Arial Black" panose="020B0A04020102020204" pitchFamily="34" charset="0"/>
            </a:rPr>
            <a:t>Изграждане</a:t>
          </a:r>
          <a:r>
            <a:rPr lang="ru-RU" sz="2000" kern="1200" dirty="0" smtClean="0">
              <a:latin typeface="Arial Black" panose="020B0A04020102020204" pitchFamily="34" charset="0"/>
            </a:rPr>
            <a:t> на нова </a:t>
          </a:r>
          <a:r>
            <a:rPr lang="ru-RU" sz="2000" kern="1200" dirty="0" err="1" smtClean="0">
              <a:latin typeface="Arial Black" panose="020B0A04020102020204" pitchFamily="34" charset="0"/>
            </a:rPr>
            <a:t>специализирана</a:t>
          </a:r>
          <a:r>
            <a:rPr lang="ru-RU" sz="2000" kern="1200" dirty="0" smtClean="0">
              <a:latin typeface="Arial Black" panose="020B0A04020102020204" pitchFamily="34" charset="0"/>
            </a:rPr>
            <a:t> научно-</a:t>
          </a:r>
          <a:r>
            <a:rPr lang="ru-RU" sz="2000" kern="1200" dirty="0" err="1" smtClean="0">
              <a:latin typeface="Arial Black" panose="020B0A04020102020204" pitchFamily="34" charset="0"/>
            </a:rPr>
            <a:t>изследователска</a:t>
          </a:r>
          <a:r>
            <a:rPr lang="ru-RU" sz="2000" kern="1200" dirty="0" smtClean="0">
              <a:latin typeface="Arial Black" panose="020B0A04020102020204" pitchFamily="34" charset="0"/>
            </a:rPr>
            <a:t> инфраструктура за </a:t>
          </a:r>
          <a:r>
            <a:rPr lang="ru-RU" sz="2000" kern="1200" dirty="0" err="1" smtClean="0">
              <a:latin typeface="Arial Black" panose="020B0A04020102020204" pitchFamily="34" charset="0"/>
            </a:rPr>
            <a:t>Център</a:t>
          </a:r>
          <a:r>
            <a:rPr lang="ru-RU" sz="2000" kern="1200" dirty="0" smtClean="0">
              <a:latin typeface="Arial Black" panose="020B0A04020102020204" pitchFamily="34" charset="0"/>
            </a:rPr>
            <a:t> за </a:t>
          </a:r>
          <a:r>
            <a:rPr lang="ru-RU" sz="2000" kern="1200" dirty="0" err="1" smtClean="0">
              <a:latin typeface="Arial Black" panose="020B0A04020102020204" pitchFamily="34" charset="0"/>
            </a:rPr>
            <a:t>компетентност</a:t>
          </a:r>
          <a:r>
            <a:rPr lang="ru-RU" sz="2000" kern="1200" dirty="0" smtClean="0">
              <a:latin typeface="Arial Black" panose="020B0A04020102020204" pitchFamily="34" charset="0"/>
            </a:rPr>
            <a:t> ИНКРЕА;</a:t>
          </a:r>
          <a:endParaRPr lang="bg-BG" sz="2000" b="1" kern="1200" dirty="0">
            <a:latin typeface="Arial Black" panose="020B0A04020102020204" pitchFamily="34" charset="0"/>
          </a:endParaRPr>
        </a:p>
      </dsp:txBody>
      <dsp:txXfrm>
        <a:off x="1397572" y="2195455"/>
        <a:ext cx="9282632" cy="1353724"/>
      </dsp:txXfrm>
    </dsp:sp>
    <dsp:sp modelId="{D0C80C3B-4098-46B3-9419-512BE2299FC2}">
      <dsp:nvSpPr>
        <dsp:cNvPr id="0" name=""/>
        <dsp:cNvSpPr/>
      </dsp:nvSpPr>
      <dsp:spPr>
        <a:xfrm>
          <a:off x="688079" y="723656"/>
          <a:ext cx="666798" cy="38764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76420"/>
              </a:lnTo>
              <a:lnTo>
                <a:pt x="666798" y="387642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419B5A-134E-4D04-B6C0-BE5EA3054DB2}">
      <dsp:nvSpPr>
        <dsp:cNvPr id="0" name=""/>
        <dsp:cNvSpPr/>
      </dsp:nvSpPr>
      <dsp:spPr>
        <a:xfrm>
          <a:off x="1354877" y="3883140"/>
          <a:ext cx="9368010" cy="143387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6">
                <a:tint val="84000"/>
                <a:satMod val="160000"/>
              </a:schemeClr>
            </a:gs>
          </a:gsLst>
          <a:lin ang="5400000" scaled="0"/>
        </a:gradFill>
        <a:ln w="9525" cap="rnd" cmpd="sng" algn="ctr">
          <a:solidFill>
            <a:schemeClr val="accent6">
              <a:tint val="76000"/>
              <a:alpha val="60000"/>
              <a:hueMod val="94000"/>
            </a:schemeClr>
          </a:solidFill>
          <a:prstDash val="solid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b="1" kern="1200" dirty="0" smtClean="0">
              <a:latin typeface="Arial Black" panose="020B0A04020102020204" pitchFamily="34" charset="0"/>
            </a:rPr>
            <a:t>3. </a:t>
          </a:r>
          <a:r>
            <a:rPr lang="ru-RU" sz="2000" kern="1200" dirty="0" err="1" smtClean="0">
              <a:latin typeface="Arial Black" panose="020B0A04020102020204" pitchFamily="34" charset="0"/>
            </a:rPr>
            <a:t>Закупуване</a:t>
          </a:r>
          <a:r>
            <a:rPr lang="ru-RU" sz="2000" kern="1200" dirty="0" smtClean="0">
              <a:latin typeface="Arial Black" panose="020B0A04020102020204" pitchFamily="34" charset="0"/>
            </a:rPr>
            <a:t> на </a:t>
          </a:r>
          <a:r>
            <a:rPr lang="ru-RU" sz="2000" kern="1200" dirty="0" err="1" smtClean="0">
              <a:latin typeface="Arial Black" panose="020B0A04020102020204" pitchFamily="34" charset="0"/>
            </a:rPr>
            <a:t>оборудване</a:t>
          </a:r>
          <a:r>
            <a:rPr lang="ru-RU" sz="2000" kern="1200" dirty="0" smtClean="0">
              <a:latin typeface="Arial Black" panose="020B0A04020102020204" pitchFamily="34" charset="0"/>
            </a:rPr>
            <a:t>, необходимо за </a:t>
          </a:r>
          <a:r>
            <a:rPr lang="ru-RU" sz="2000" kern="1200" dirty="0" err="1" smtClean="0">
              <a:latin typeface="Arial Black" panose="020B0A04020102020204" pitchFamily="34" charset="0"/>
            </a:rPr>
            <a:t>реализиране</a:t>
          </a:r>
          <a:r>
            <a:rPr lang="ru-RU" sz="2000" kern="1200" dirty="0" smtClean="0">
              <a:latin typeface="Arial Black" panose="020B0A04020102020204" pitchFamily="34" charset="0"/>
            </a:rPr>
            <a:t> на </a:t>
          </a:r>
          <a:r>
            <a:rPr lang="ru-RU" sz="2000" kern="1200" dirty="0" err="1" smtClean="0">
              <a:latin typeface="Arial Black" panose="020B0A04020102020204" pitchFamily="34" charset="0"/>
            </a:rPr>
            <a:t>специфичните</a:t>
          </a:r>
          <a:r>
            <a:rPr lang="ru-RU" sz="2000" kern="1200" dirty="0" smtClean="0">
              <a:latin typeface="Arial Black" panose="020B0A04020102020204" pitchFamily="34" charset="0"/>
            </a:rPr>
            <a:t> научно-</a:t>
          </a:r>
          <a:r>
            <a:rPr lang="ru-RU" sz="2000" kern="1200" dirty="0" err="1" smtClean="0">
              <a:latin typeface="Arial Black" panose="020B0A04020102020204" pitchFamily="34" charset="0"/>
            </a:rPr>
            <a:t>изследователски</a:t>
          </a:r>
          <a:r>
            <a:rPr lang="ru-RU" sz="2000" kern="1200" dirty="0" smtClean="0">
              <a:latin typeface="Arial Black" panose="020B0A04020102020204" pitchFamily="34" charset="0"/>
            </a:rPr>
            <a:t> и </a:t>
          </a:r>
          <a:r>
            <a:rPr lang="ru-RU" sz="2000" kern="1200" dirty="0" err="1" smtClean="0">
              <a:latin typeface="Arial Black" panose="020B0A04020102020204" pitchFamily="34" charset="0"/>
            </a:rPr>
            <a:t>иновационни</a:t>
          </a:r>
          <a:r>
            <a:rPr lang="ru-RU" sz="2000" kern="1200" dirty="0" smtClean="0">
              <a:latin typeface="Arial Black" panose="020B0A04020102020204" pitchFamily="34" charset="0"/>
            </a:rPr>
            <a:t> </a:t>
          </a:r>
          <a:r>
            <a:rPr lang="ru-RU" sz="2000" kern="1200" dirty="0" err="1" smtClean="0">
              <a:latin typeface="Arial Black" panose="020B0A04020102020204" pitchFamily="34" charset="0"/>
            </a:rPr>
            <a:t>програми</a:t>
          </a:r>
          <a:r>
            <a:rPr lang="ru-RU" sz="2000" kern="1200" dirty="0" smtClean="0">
              <a:latin typeface="Arial Black" panose="020B0A04020102020204" pitchFamily="34" charset="0"/>
            </a:rPr>
            <a:t> на </a:t>
          </a:r>
          <a:r>
            <a:rPr lang="ru-RU" sz="2000" kern="1200" dirty="0" err="1" smtClean="0">
              <a:latin typeface="Arial Black" panose="020B0A04020102020204" pitchFamily="34" charset="0"/>
            </a:rPr>
            <a:t>Център</a:t>
          </a:r>
          <a:r>
            <a:rPr lang="ru-RU" sz="2000" kern="1200" dirty="0" smtClean="0">
              <a:latin typeface="Arial Black" panose="020B0A04020102020204" pitchFamily="34" charset="0"/>
            </a:rPr>
            <a:t> за </a:t>
          </a:r>
          <a:r>
            <a:rPr lang="ru-RU" sz="2000" kern="1200" dirty="0" err="1" smtClean="0">
              <a:latin typeface="Arial Black" panose="020B0A04020102020204" pitchFamily="34" charset="0"/>
            </a:rPr>
            <a:t>компетентност</a:t>
          </a:r>
          <a:r>
            <a:rPr lang="ru-RU" sz="2000" kern="1200" dirty="0" smtClean="0">
              <a:latin typeface="Arial Black" panose="020B0A04020102020204" pitchFamily="34" charset="0"/>
            </a:rPr>
            <a:t> ИНКРЕА</a:t>
          </a:r>
          <a:r>
            <a:rPr lang="bg-BG" sz="2000" kern="1200" dirty="0" smtClean="0">
              <a:latin typeface="Arial Black" panose="020B0A04020102020204" pitchFamily="34" charset="0"/>
            </a:rPr>
            <a:t>;</a:t>
          </a:r>
          <a:endParaRPr lang="bg-BG" sz="2000" b="1" kern="1200" dirty="0">
            <a:latin typeface="Arial Black" panose="020B0A04020102020204" pitchFamily="34" charset="0"/>
          </a:endParaRPr>
        </a:p>
      </dsp:txBody>
      <dsp:txXfrm>
        <a:off x="1396874" y="3925137"/>
        <a:ext cx="9284016" cy="1349881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602EC3-7ACD-4262-BE60-352CF4BAA8BE}">
      <dsp:nvSpPr>
        <dsp:cNvPr id="0" name=""/>
        <dsp:cNvSpPr/>
      </dsp:nvSpPr>
      <dsp:spPr>
        <a:xfrm>
          <a:off x="0" y="557479"/>
          <a:ext cx="11546775" cy="113027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6">
                <a:tint val="84000"/>
                <a:satMod val="160000"/>
              </a:schemeClr>
            </a:gs>
          </a:gsLst>
          <a:lin ang="5400000" scaled="0"/>
        </a:gradFill>
        <a:ln w="9525" cap="rnd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800" b="1" i="1" kern="1200" cap="none" spc="0" dirty="0" smtClean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Arial Black" panose="020B0A04020102020204" pitchFamily="34" charset="0"/>
            </a:rPr>
            <a:t>                                                                                                                                                                                              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800" b="1" i="1" kern="1200" cap="none" spc="0" dirty="0" smtClean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Arial Black" panose="020B0A04020102020204" pitchFamily="34" charset="0"/>
            </a:rPr>
            <a:t>4.  ВЪВЕЖДАНЕ НА ДУАЛНА СИСТЕМА НА ОБУЧЕНИЕ (ДОМИНО 2)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g-BG" sz="2800" b="1" i="1" kern="1200" cap="none" spc="0" dirty="0">
            <a:ln w="12700">
              <a:solidFill>
                <a:schemeClr val="accent1"/>
              </a:solidFill>
              <a:prstDash val="solid"/>
            </a:ln>
            <a:pattFill prst="pct50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effectLst>
              <a:outerShdw dist="38100" dir="2640000" algn="bl" rotWithShape="0">
                <a:schemeClr val="accent1"/>
              </a:outerShdw>
            </a:effectLst>
            <a:latin typeface="Arial Black" panose="020B0A04020102020204" pitchFamily="34" charset="0"/>
          </a:endParaRPr>
        </a:p>
      </dsp:txBody>
      <dsp:txXfrm>
        <a:off x="33104" y="590583"/>
        <a:ext cx="11480567" cy="1064062"/>
      </dsp:txXfrm>
    </dsp:sp>
    <dsp:sp modelId="{6E49B2DB-09DE-4745-9F12-2192F3FB0454}">
      <dsp:nvSpPr>
        <dsp:cNvPr id="0" name=""/>
        <dsp:cNvSpPr/>
      </dsp:nvSpPr>
      <dsp:spPr>
        <a:xfrm>
          <a:off x="1154677" y="1687750"/>
          <a:ext cx="1154679" cy="9781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8101"/>
              </a:lnTo>
              <a:lnTo>
                <a:pt x="1154679" y="978101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39BE26-E192-4E2C-8560-8ACF6C8461BD}">
      <dsp:nvSpPr>
        <dsp:cNvPr id="0" name=""/>
        <dsp:cNvSpPr/>
      </dsp:nvSpPr>
      <dsp:spPr>
        <a:xfrm>
          <a:off x="2309356" y="2169701"/>
          <a:ext cx="9223178" cy="992301"/>
        </a:xfrm>
        <a:prstGeom prst="roundRect">
          <a:avLst>
            <a:gd name="adj" fmla="val 10000"/>
          </a:avLst>
        </a:prstGeom>
        <a:gradFill rotWithShape="0">
          <a:gsLst>
            <a:gs pos="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i="0" kern="1200" dirty="0" smtClean="0">
              <a:solidFill>
                <a:schemeClr val="bg1"/>
              </a:solidFill>
              <a:latin typeface="Arial Black" panose="020B0A04020102020204" pitchFamily="34" charset="0"/>
            </a:rPr>
            <a:t>Общ размер на БФП по процедурата (в лв.) –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b="1" i="0" kern="1200" dirty="0" smtClean="0">
              <a:solidFill>
                <a:schemeClr val="bg1"/>
              </a:solidFill>
              <a:latin typeface="Arial Black" panose="020B0A04020102020204" pitchFamily="34" charset="0"/>
            </a:rPr>
            <a:t>14 000 000 лв. (октомври 2018 г.)</a:t>
          </a:r>
          <a:r>
            <a:rPr lang="bg-BG" sz="2000" i="0" kern="1200" dirty="0" smtClean="0">
              <a:solidFill>
                <a:schemeClr val="bg1"/>
              </a:solidFill>
              <a:latin typeface="Arial Black" panose="020B0A04020102020204" pitchFamily="34" charset="0"/>
            </a:rPr>
            <a:t>  </a:t>
          </a:r>
          <a:endParaRPr lang="bg-BG" sz="2000" i="0" kern="1200" dirty="0">
            <a:solidFill>
              <a:schemeClr val="bg1"/>
            </a:solidFill>
            <a:latin typeface="Arial Black" panose="020B0A04020102020204" pitchFamily="34" charset="0"/>
          </a:endParaRPr>
        </a:p>
      </dsp:txBody>
      <dsp:txXfrm>
        <a:off x="2338420" y="2198765"/>
        <a:ext cx="9165050" cy="934173"/>
      </dsp:txXfrm>
    </dsp:sp>
    <dsp:sp modelId="{023C9FB6-23B1-45C9-A23A-043EFAF1F328}">
      <dsp:nvSpPr>
        <dsp:cNvPr id="0" name=""/>
        <dsp:cNvSpPr/>
      </dsp:nvSpPr>
      <dsp:spPr>
        <a:xfrm>
          <a:off x="1154677" y="1687750"/>
          <a:ext cx="1154679" cy="23258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25899"/>
              </a:lnTo>
              <a:lnTo>
                <a:pt x="1154679" y="2325899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F40696-6D40-41E9-9BF3-A71592C82AA9}">
      <dsp:nvSpPr>
        <dsp:cNvPr id="0" name=""/>
        <dsp:cNvSpPr/>
      </dsp:nvSpPr>
      <dsp:spPr>
        <a:xfrm>
          <a:off x="2309356" y="3410078"/>
          <a:ext cx="9217844" cy="1207144"/>
        </a:xfrm>
        <a:prstGeom prst="roundRect">
          <a:avLst>
            <a:gd name="adj" fmla="val 10000"/>
          </a:avLst>
        </a:prstGeom>
        <a:gradFill rotWithShape="0">
          <a:gsLst>
            <a:gs pos="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u="none" kern="1200" dirty="0" smtClean="0">
              <a:solidFill>
                <a:schemeClr val="bg1"/>
              </a:solidFill>
              <a:latin typeface="Arial Black" panose="020B0A04020102020204" pitchFamily="34" charset="0"/>
            </a:rPr>
            <a:t>Предоставяне на БФП – </a:t>
          </a:r>
          <a:r>
            <a:rPr lang="bg-BG" sz="2000" kern="1200" dirty="0" smtClean="0">
              <a:latin typeface="Arial Black" panose="020B0A04020102020204" pitchFamily="34" charset="0"/>
            </a:rPr>
            <a:t>чрез подбор на проектни предложения по Раздел II чл. 25, ал. 1, т. 1 от ЗУСЕСИФ и чл. 2, т. 1 от ПМС 162/05.07.2016 г.</a:t>
          </a:r>
          <a:endParaRPr lang="bg-BG" sz="2000" u="none" kern="1200" dirty="0">
            <a:solidFill>
              <a:schemeClr val="bg1"/>
            </a:solidFill>
            <a:latin typeface="Arial Black" panose="020B0A04020102020204" pitchFamily="34" charset="0"/>
          </a:endParaRPr>
        </a:p>
      </dsp:txBody>
      <dsp:txXfrm>
        <a:off x="2344712" y="3445434"/>
        <a:ext cx="9147132" cy="113643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602EC3-7ACD-4262-BE60-352CF4BAA8BE}">
      <dsp:nvSpPr>
        <dsp:cNvPr id="0" name=""/>
        <dsp:cNvSpPr/>
      </dsp:nvSpPr>
      <dsp:spPr>
        <a:xfrm>
          <a:off x="0" y="0"/>
          <a:ext cx="11546775" cy="114599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6">
                <a:tint val="84000"/>
                <a:satMod val="160000"/>
              </a:schemeClr>
            </a:gs>
          </a:gsLst>
          <a:lin ang="5400000" scaled="0"/>
        </a:gradFill>
        <a:ln w="9525" cap="rnd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800" b="1" i="0" u="none" kern="1200" cap="none" spc="0" dirty="0" smtClean="0">
              <a:ln w="1270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Arial Black" panose="020B0A04020102020204" pitchFamily="34" charset="0"/>
            </a:rPr>
            <a:t>                                                                                                                  </a:t>
          </a:r>
          <a:r>
            <a:rPr lang="bg-BG" sz="2800" b="1" i="1" u="none" kern="1200" cap="none" spc="0" dirty="0" smtClean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Arial Black" panose="020B0A04020102020204" pitchFamily="34" charset="0"/>
            </a:rPr>
            <a:t>5.  ДА РАБОТИМ В БЪЛГАРИЯ</a:t>
          </a:r>
          <a:endParaRPr lang="bg-BG" sz="2800" i="1" u="none" kern="1200" dirty="0" smtClean="0">
            <a:solidFill>
              <a:srgbClr val="002060"/>
            </a:solidFill>
            <a:latin typeface="Arial Black" panose="020B0A04020102020204" pitchFamily="34" charset="0"/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g-BG" sz="2800" b="1" i="0" u="none" kern="1200" cap="none" spc="0" dirty="0">
            <a:ln w="12700">
              <a:solidFill>
                <a:schemeClr val="accent1"/>
              </a:solidFill>
              <a:prstDash val="solid"/>
            </a:ln>
            <a:solidFill>
              <a:srgbClr val="002060"/>
            </a:solidFill>
            <a:effectLst>
              <a:outerShdw dist="38100" dir="2640000" algn="bl" rotWithShape="0">
                <a:schemeClr val="accent1"/>
              </a:outerShdw>
            </a:effectLst>
            <a:latin typeface="Arial Black" panose="020B0A04020102020204" pitchFamily="34" charset="0"/>
          </a:endParaRPr>
        </a:p>
      </dsp:txBody>
      <dsp:txXfrm>
        <a:off x="33565" y="33565"/>
        <a:ext cx="11479645" cy="1078868"/>
      </dsp:txXfrm>
    </dsp:sp>
    <dsp:sp modelId="{6E49B2DB-09DE-4745-9F12-2192F3FB0454}">
      <dsp:nvSpPr>
        <dsp:cNvPr id="0" name=""/>
        <dsp:cNvSpPr/>
      </dsp:nvSpPr>
      <dsp:spPr>
        <a:xfrm>
          <a:off x="1154677" y="1145998"/>
          <a:ext cx="1154679" cy="7567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6750"/>
              </a:lnTo>
              <a:lnTo>
                <a:pt x="1154679" y="75675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39BE26-E192-4E2C-8560-8ACF6C8461BD}">
      <dsp:nvSpPr>
        <dsp:cNvPr id="0" name=""/>
        <dsp:cNvSpPr/>
      </dsp:nvSpPr>
      <dsp:spPr>
        <a:xfrm>
          <a:off x="2309356" y="1406598"/>
          <a:ext cx="9223178" cy="992301"/>
        </a:xfrm>
        <a:prstGeom prst="roundRect">
          <a:avLst>
            <a:gd name="adj" fmla="val 10000"/>
          </a:avLst>
        </a:prstGeom>
        <a:gradFill rotWithShape="0">
          <a:gsLst>
            <a:gs pos="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i="0" kern="1200" dirty="0" smtClean="0">
              <a:solidFill>
                <a:schemeClr val="bg1"/>
              </a:solidFill>
              <a:latin typeface="Arial Black" panose="020B0A04020102020204" pitchFamily="34" charset="0"/>
            </a:rPr>
            <a:t>Общ размер на БФП по процедурата (в лв.) –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b="1" i="0" kern="1200" dirty="0" smtClean="0">
              <a:solidFill>
                <a:schemeClr val="bg1"/>
              </a:solidFill>
              <a:latin typeface="Arial Black" panose="020B0A04020102020204" pitchFamily="34" charset="0"/>
            </a:rPr>
            <a:t>2 000 000 лв. (декември 2018 г.)</a:t>
          </a:r>
          <a:r>
            <a:rPr lang="bg-BG" sz="2000" i="0" kern="1200" dirty="0" smtClean="0">
              <a:solidFill>
                <a:schemeClr val="bg1"/>
              </a:solidFill>
              <a:latin typeface="Arial Black" panose="020B0A04020102020204" pitchFamily="34" charset="0"/>
            </a:rPr>
            <a:t>  </a:t>
          </a:r>
          <a:endParaRPr lang="bg-BG" sz="2000" i="0" kern="1200" dirty="0">
            <a:solidFill>
              <a:schemeClr val="bg1"/>
            </a:solidFill>
            <a:latin typeface="Arial Black" panose="020B0A04020102020204" pitchFamily="34" charset="0"/>
          </a:endParaRPr>
        </a:p>
      </dsp:txBody>
      <dsp:txXfrm>
        <a:off x="2338420" y="1435662"/>
        <a:ext cx="9165050" cy="934173"/>
      </dsp:txXfrm>
    </dsp:sp>
    <dsp:sp modelId="{F836F1AF-B4CA-4B75-8F44-24C63AA7E221}">
      <dsp:nvSpPr>
        <dsp:cNvPr id="0" name=""/>
        <dsp:cNvSpPr/>
      </dsp:nvSpPr>
      <dsp:spPr>
        <a:xfrm>
          <a:off x="1154677" y="1145998"/>
          <a:ext cx="1154679" cy="19971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97127"/>
              </a:lnTo>
              <a:lnTo>
                <a:pt x="1154679" y="1997127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AA992B-43EB-4372-97F2-6568DB2A8EE2}">
      <dsp:nvSpPr>
        <dsp:cNvPr id="0" name=""/>
        <dsp:cNvSpPr/>
      </dsp:nvSpPr>
      <dsp:spPr>
        <a:xfrm>
          <a:off x="2309356" y="2646975"/>
          <a:ext cx="9223178" cy="992301"/>
        </a:xfrm>
        <a:prstGeom prst="roundRect">
          <a:avLst>
            <a:gd name="adj" fmla="val 10000"/>
          </a:avLst>
        </a:prstGeom>
        <a:gradFill rotWithShape="0">
          <a:gsLst>
            <a:gs pos="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u="none" kern="1200" dirty="0" smtClean="0">
              <a:latin typeface="Arial Black" panose="020B0A04020102020204" pitchFamily="34" charset="0"/>
            </a:rPr>
            <a:t>Предварителен подбор на концепции на основание чл. 31, ал.1 от Закона за управление на средствата от структурните и инвестиционните фондове.</a:t>
          </a:r>
          <a:endParaRPr lang="bg-BG" sz="2000" i="0" u="none" kern="1200" dirty="0">
            <a:solidFill>
              <a:schemeClr val="bg1"/>
            </a:solidFill>
            <a:latin typeface="Arial Black" panose="020B0A04020102020204" pitchFamily="34" charset="0"/>
          </a:endParaRPr>
        </a:p>
      </dsp:txBody>
      <dsp:txXfrm>
        <a:off x="2338420" y="2676039"/>
        <a:ext cx="9165050" cy="934173"/>
      </dsp:txXfrm>
    </dsp:sp>
    <dsp:sp modelId="{023C9FB6-23B1-45C9-A23A-043EFAF1F328}">
      <dsp:nvSpPr>
        <dsp:cNvPr id="0" name=""/>
        <dsp:cNvSpPr/>
      </dsp:nvSpPr>
      <dsp:spPr>
        <a:xfrm>
          <a:off x="1154677" y="1145998"/>
          <a:ext cx="1154679" cy="33449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44925"/>
              </a:lnTo>
              <a:lnTo>
                <a:pt x="1154679" y="3344925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F40696-6D40-41E9-9BF3-A71592C82AA9}">
      <dsp:nvSpPr>
        <dsp:cNvPr id="0" name=""/>
        <dsp:cNvSpPr/>
      </dsp:nvSpPr>
      <dsp:spPr>
        <a:xfrm>
          <a:off x="2309356" y="3887352"/>
          <a:ext cx="9217844" cy="1207144"/>
        </a:xfrm>
        <a:prstGeom prst="roundRect">
          <a:avLst>
            <a:gd name="adj" fmla="val 10000"/>
          </a:avLst>
        </a:prstGeom>
        <a:gradFill rotWithShape="0">
          <a:gsLst>
            <a:gs pos="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u="none" kern="1200" dirty="0" smtClean="0">
              <a:solidFill>
                <a:schemeClr val="bg1"/>
              </a:solidFill>
              <a:latin typeface="Arial Black" panose="020B0A04020102020204" pitchFamily="34" charset="0"/>
            </a:rPr>
            <a:t>Предоставяне на БФП – д</a:t>
          </a:r>
          <a:r>
            <a:rPr lang="bg-BG" sz="2000" kern="1200" dirty="0" smtClean="0">
              <a:latin typeface="Arial Black" panose="020B0A04020102020204" pitchFamily="34" charset="0"/>
            </a:rPr>
            <a:t>иректно предоставяне на конкретен бенефициент по реда на чл. 25, ал. 1, т. 2 и Глава трета, Раздел III от ЗУСЕСИФ и чл. 2, т. 2 от ПМС 162/05.07.2016 г.</a:t>
          </a:r>
          <a:endParaRPr lang="bg-BG" sz="2000" u="none" kern="1200" dirty="0">
            <a:solidFill>
              <a:schemeClr val="bg1"/>
            </a:solidFill>
            <a:latin typeface="Arial Black" panose="020B0A04020102020204" pitchFamily="34" charset="0"/>
          </a:endParaRPr>
        </a:p>
      </dsp:txBody>
      <dsp:txXfrm>
        <a:off x="2344712" y="3922708"/>
        <a:ext cx="9147132" cy="113643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602EC3-7ACD-4262-BE60-352CF4BAA8BE}">
      <dsp:nvSpPr>
        <dsp:cNvPr id="0" name=""/>
        <dsp:cNvSpPr/>
      </dsp:nvSpPr>
      <dsp:spPr>
        <a:xfrm>
          <a:off x="1" y="601559"/>
          <a:ext cx="11546775" cy="160403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6">
                <a:tint val="84000"/>
                <a:satMod val="160000"/>
              </a:schemeClr>
            </a:gs>
          </a:gsLst>
          <a:lin ang="5400000" scaled="0"/>
        </a:gradFill>
        <a:ln w="9525" cap="rnd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400" b="1" i="1" kern="1200" cap="none" spc="0" dirty="0" smtClean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Arial Black" panose="020B0A04020102020204" pitchFamily="34" charset="0"/>
            </a:rPr>
            <a:t>6. АДАПТИРАНЕ НА СИСТЕМИТЕ ЗА СРЕДНО ПРОФЕСИОНАЛНО И ВИСШЕ ОБРАЗОВАНИЕ СПРЯМО ИЗИСКВАНИЯТА НА ПАЗАРА НА ТРУДА В БЪЛГАРИЯ </a:t>
          </a:r>
          <a:endParaRPr lang="bg-BG" sz="2400" b="1" kern="1200" cap="none" spc="0" dirty="0">
            <a:ln w="12700">
              <a:solidFill>
                <a:schemeClr val="accent1"/>
              </a:solidFill>
              <a:prstDash val="solid"/>
            </a:ln>
            <a:pattFill prst="pct50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effectLst>
              <a:outerShdw dist="38100" dir="2640000" algn="bl" rotWithShape="0">
                <a:schemeClr val="accent1"/>
              </a:outerShdw>
            </a:effectLst>
            <a:latin typeface="Arial Black" panose="020B0A04020102020204" pitchFamily="34" charset="0"/>
          </a:endParaRPr>
        </a:p>
      </dsp:txBody>
      <dsp:txXfrm>
        <a:off x="46982" y="648540"/>
        <a:ext cx="11452813" cy="1510073"/>
      </dsp:txXfrm>
    </dsp:sp>
    <dsp:sp modelId="{6E49B2DB-09DE-4745-9F12-2192F3FB0454}">
      <dsp:nvSpPr>
        <dsp:cNvPr id="0" name=""/>
        <dsp:cNvSpPr/>
      </dsp:nvSpPr>
      <dsp:spPr>
        <a:xfrm>
          <a:off x="1154679" y="2205595"/>
          <a:ext cx="1154677" cy="7948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4833"/>
              </a:lnTo>
              <a:lnTo>
                <a:pt x="1154677" y="794833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39BE26-E192-4E2C-8560-8ACF6C8461BD}">
      <dsp:nvSpPr>
        <dsp:cNvPr id="0" name=""/>
        <dsp:cNvSpPr/>
      </dsp:nvSpPr>
      <dsp:spPr>
        <a:xfrm>
          <a:off x="2309356" y="2504277"/>
          <a:ext cx="9223178" cy="992301"/>
        </a:xfrm>
        <a:prstGeom prst="roundRect">
          <a:avLst>
            <a:gd name="adj" fmla="val 10000"/>
          </a:avLst>
        </a:prstGeom>
        <a:gradFill rotWithShape="0">
          <a:gsLst>
            <a:gs pos="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kern="1200" dirty="0" smtClean="0">
              <a:latin typeface="Arial Black" panose="020B0A04020102020204" pitchFamily="34" charset="0"/>
            </a:rPr>
            <a:t>Общ размер на БФП по процедурата (в лв.) –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b="1" i="0" kern="1200" dirty="0" smtClean="0">
              <a:latin typeface="Arial Black" panose="020B0A04020102020204" pitchFamily="34" charset="0"/>
            </a:rPr>
            <a:t>2 000 000 лв. (декември 2018 г.)</a:t>
          </a:r>
          <a:endParaRPr lang="bg-BG" sz="2000" i="0" kern="1200" dirty="0">
            <a:latin typeface="Arial Black" panose="020B0A04020102020204" pitchFamily="34" charset="0"/>
          </a:endParaRPr>
        </a:p>
      </dsp:txBody>
      <dsp:txXfrm>
        <a:off x="2338420" y="2533341"/>
        <a:ext cx="9165050" cy="934173"/>
      </dsp:txXfrm>
    </dsp:sp>
    <dsp:sp modelId="{023C9FB6-23B1-45C9-A23A-043EFAF1F328}">
      <dsp:nvSpPr>
        <dsp:cNvPr id="0" name=""/>
        <dsp:cNvSpPr/>
      </dsp:nvSpPr>
      <dsp:spPr>
        <a:xfrm>
          <a:off x="1154679" y="2205595"/>
          <a:ext cx="1154677" cy="20352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35210"/>
              </a:lnTo>
              <a:lnTo>
                <a:pt x="1154677" y="203521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F40696-6D40-41E9-9BF3-A71592C82AA9}">
      <dsp:nvSpPr>
        <dsp:cNvPr id="0" name=""/>
        <dsp:cNvSpPr/>
      </dsp:nvSpPr>
      <dsp:spPr>
        <a:xfrm>
          <a:off x="2309356" y="3744654"/>
          <a:ext cx="9217844" cy="992301"/>
        </a:xfrm>
        <a:prstGeom prst="roundRect">
          <a:avLst>
            <a:gd name="adj" fmla="val 10000"/>
          </a:avLst>
        </a:prstGeom>
        <a:gradFill rotWithShape="0">
          <a:gsLst>
            <a:gs pos="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kern="1200" dirty="0" smtClean="0">
              <a:latin typeface="Arial Black" panose="020B0A04020102020204" pitchFamily="34" charset="0"/>
            </a:rPr>
            <a:t>Предоставяне на БФП – чрез директно предоставяне на конкретен бенефициент по чл. 2, т. 2 от ПМС 162 от 2016 г.</a:t>
          </a:r>
          <a:endParaRPr lang="bg-BG" sz="2000" kern="1200" dirty="0">
            <a:latin typeface="Arial Black" panose="020B0A04020102020204" pitchFamily="34" charset="0"/>
          </a:endParaRPr>
        </a:p>
      </dsp:txBody>
      <dsp:txXfrm>
        <a:off x="2338420" y="3773718"/>
        <a:ext cx="9159716" cy="93417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602EC3-7ACD-4262-BE60-352CF4BAA8BE}">
      <dsp:nvSpPr>
        <dsp:cNvPr id="0" name=""/>
        <dsp:cNvSpPr/>
      </dsp:nvSpPr>
      <dsp:spPr>
        <a:xfrm>
          <a:off x="1" y="245486"/>
          <a:ext cx="11546775" cy="992301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6">
                <a:tint val="84000"/>
                <a:satMod val="160000"/>
              </a:schemeClr>
            </a:gs>
          </a:gsLst>
          <a:lin ang="5400000" scaled="0"/>
        </a:gradFill>
        <a:ln w="9525" cap="rnd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400" b="1" i="1" kern="1200" cap="none" spc="0" dirty="0" smtClean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Arial Black" panose="020B0A04020102020204" pitchFamily="34" charset="0"/>
            </a:rPr>
            <a:t>1. ПОВИШАВАНЕ НА КАПАЦИТЕТА НА ПЕДАГОГИЧЕСКИТЕ СПЕЦИАЛИСТИ ЗА РАБОТА В МУЛТИКУЛТУРНА</a:t>
          </a:r>
          <a:r>
            <a:rPr lang="en-US" sz="2400" b="1" i="1" kern="1200" cap="none" spc="0" dirty="0" smtClean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Arial Black" panose="020B0A04020102020204" pitchFamily="34" charset="0"/>
            </a:rPr>
            <a:t> </a:t>
          </a:r>
          <a:r>
            <a:rPr lang="bg-BG" sz="2400" b="1" i="1" kern="1200" cap="none" spc="0" dirty="0" smtClean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Arial Black" panose="020B0A04020102020204" pitchFamily="34" charset="0"/>
            </a:rPr>
            <a:t>СРЕДА</a:t>
          </a:r>
          <a:endParaRPr lang="bg-BG" sz="2400" b="1" kern="1200" cap="none" spc="0" dirty="0">
            <a:ln w="12700">
              <a:solidFill>
                <a:schemeClr val="accent1"/>
              </a:solidFill>
              <a:prstDash val="solid"/>
            </a:ln>
            <a:pattFill prst="pct50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effectLst>
              <a:outerShdw dist="38100" dir="2640000" algn="bl" rotWithShape="0">
                <a:schemeClr val="accent1"/>
              </a:outerShdw>
            </a:effectLst>
            <a:latin typeface="Arial Black" panose="020B0A04020102020204" pitchFamily="34" charset="0"/>
          </a:endParaRPr>
        </a:p>
      </dsp:txBody>
      <dsp:txXfrm>
        <a:off x="29065" y="274550"/>
        <a:ext cx="11488647" cy="934173"/>
      </dsp:txXfrm>
    </dsp:sp>
    <dsp:sp modelId="{6E49B2DB-09DE-4745-9F12-2192F3FB0454}">
      <dsp:nvSpPr>
        <dsp:cNvPr id="0" name=""/>
        <dsp:cNvSpPr/>
      </dsp:nvSpPr>
      <dsp:spPr>
        <a:xfrm>
          <a:off x="1154679" y="1237787"/>
          <a:ext cx="1154677" cy="8781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8117"/>
              </a:lnTo>
              <a:lnTo>
                <a:pt x="1154677" y="878117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39BE26-E192-4E2C-8560-8ACF6C8461BD}">
      <dsp:nvSpPr>
        <dsp:cNvPr id="0" name=""/>
        <dsp:cNvSpPr/>
      </dsp:nvSpPr>
      <dsp:spPr>
        <a:xfrm>
          <a:off x="2309356" y="1619754"/>
          <a:ext cx="9223178" cy="992301"/>
        </a:xfrm>
        <a:prstGeom prst="roundRect">
          <a:avLst>
            <a:gd name="adj" fmla="val 10000"/>
          </a:avLst>
        </a:prstGeom>
        <a:gradFill rotWithShape="0">
          <a:gsLst>
            <a:gs pos="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kern="1200" dirty="0" smtClean="0">
              <a:latin typeface="Arial Black" panose="020B0A04020102020204" pitchFamily="34" charset="0"/>
            </a:rPr>
            <a:t>Общ размер на БФП по процедурата (в лв.) –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b="1" i="0" kern="1200" dirty="0" smtClean="0">
              <a:latin typeface="Arial Black" panose="020B0A04020102020204" pitchFamily="34" charset="0"/>
            </a:rPr>
            <a:t>5 000 000 лв. (юли 2018 г.)</a:t>
          </a:r>
          <a:endParaRPr lang="bg-BG" sz="2000" i="0" kern="1200" dirty="0">
            <a:latin typeface="Arial Black" panose="020B0A04020102020204" pitchFamily="34" charset="0"/>
          </a:endParaRPr>
        </a:p>
      </dsp:txBody>
      <dsp:txXfrm>
        <a:off x="2338420" y="1648818"/>
        <a:ext cx="9165050" cy="934173"/>
      </dsp:txXfrm>
    </dsp:sp>
    <dsp:sp modelId="{023C9FB6-23B1-45C9-A23A-043EFAF1F328}">
      <dsp:nvSpPr>
        <dsp:cNvPr id="0" name=""/>
        <dsp:cNvSpPr/>
      </dsp:nvSpPr>
      <dsp:spPr>
        <a:xfrm>
          <a:off x="1154679" y="1237787"/>
          <a:ext cx="1154677" cy="21961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96176"/>
              </a:lnTo>
              <a:lnTo>
                <a:pt x="1154677" y="2196176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F40696-6D40-41E9-9BF3-A71592C82AA9}">
      <dsp:nvSpPr>
        <dsp:cNvPr id="0" name=""/>
        <dsp:cNvSpPr/>
      </dsp:nvSpPr>
      <dsp:spPr>
        <a:xfrm>
          <a:off x="2309356" y="2860130"/>
          <a:ext cx="9217844" cy="1147665"/>
        </a:xfrm>
        <a:prstGeom prst="roundRect">
          <a:avLst>
            <a:gd name="adj" fmla="val 10000"/>
          </a:avLst>
        </a:prstGeom>
        <a:gradFill rotWithShape="0">
          <a:gsLst>
            <a:gs pos="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kern="1200" dirty="0" smtClean="0">
              <a:latin typeface="Arial Black" panose="020B0A04020102020204" pitchFamily="34" charset="0"/>
            </a:rPr>
            <a:t>Предоставяне на БФП чрез – подбор на проектни предложения </a:t>
          </a:r>
          <a:r>
            <a:rPr lang="bg-BG" sz="2000" kern="1200" baseline="0" dirty="0" smtClean="0">
              <a:latin typeface="Arial Black" panose="020B0A04020102020204" pitchFamily="34" charset="0"/>
            </a:rPr>
            <a:t>на проектни предложения по чл. 2, т. 1 от ПМС № 160 от 2016 г.  </a:t>
          </a:r>
          <a:endParaRPr lang="bg-BG" sz="2000" kern="1200" dirty="0">
            <a:latin typeface="Arial Black" panose="020B0A04020102020204" pitchFamily="34" charset="0"/>
          </a:endParaRPr>
        </a:p>
      </dsp:txBody>
      <dsp:txXfrm>
        <a:off x="2342970" y="2893744"/>
        <a:ext cx="9150616" cy="1080437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602EC3-7ACD-4262-BE60-352CF4BAA8BE}">
      <dsp:nvSpPr>
        <dsp:cNvPr id="0" name=""/>
        <dsp:cNvSpPr/>
      </dsp:nvSpPr>
      <dsp:spPr>
        <a:xfrm>
          <a:off x="1" y="503672"/>
          <a:ext cx="11546775" cy="992301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6">
                <a:tint val="84000"/>
                <a:satMod val="160000"/>
              </a:schemeClr>
            </a:gs>
          </a:gsLst>
          <a:lin ang="5400000" scaled="0"/>
        </a:gradFill>
        <a:ln w="9525" cap="rnd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800" b="1" i="1" u="none" kern="1200" cap="none" spc="0" dirty="0" smtClean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Arial Black" panose="020B0A04020102020204" pitchFamily="34" charset="0"/>
            </a:rPr>
            <a:t>2. АКТИВНО ПРИОБЩАВАНЕ В СИСТЕМАТА НА ПРЕДУЧИЛИЩНОТО ОБРАЗОВАНИЕ</a:t>
          </a:r>
          <a:endParaRPr lang="bg-BG" sz="2800" b="1" i="1" u="none" kern="1200" cap="none" spc="0" dirty="0">
            <a:ln w="12700">
              <a:solidFill>
                <a:schemeClr val="accent1"/>
              </a:solidFill>
              <a:prstDash val="solid"/>
            </a:ln>
            <a:pattFill prst="pct50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effectLst>
              <a:outerShdw dist="38100" dir="2640000" algn="bl" rotWithShape="0">
                <a:schemeClr val="accent1"/>
              </a:outerShdw>
            </a:effectLst>
            <a:latin typeface="Arial Black" panose="020B0A04020102020204" pitchFamily="34" charset="0"/>
          </a:endParaRPr>
        </a:p>
      </dsp:txBody>
      <dsp:txXfrm>
        <a:off x="29065" y="532736"/>
        <a:ext cx="11488647" cy="934173"/>
      </dsp:txXfrm>
    </dsp:sp>
    <dsp:sp modelId="{6E49B2DB-09DE-4745-9F12-2192F3FB0454}">
      <dsp:nvSpPr>
        <dsp:cNvPr id="0" name=""/>
        <dsp:cNvSpPr/>
      </dsp:nvSpPr>
      <dsp:spPr>
        <a:xfrm>
          <a:off x="1154679" y="1495973"/>
          <a:ext cx="1154677" cy="11160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6041"/>
              </a:lnTo>
              <a:lnTo>
                <a:pt x="1154677" y="1116041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39BE26-E192-4E2C-8560-8ACF6C8461BD}">
      <dsp:nvSpPr>
        <dsp:cNvPr id="0" name=""/>
        <dsp:cNvSpPr/>
      </dsp:nvSpPr>
      <dsp:spPr>
        <a:xfrm>
          <a:off x="2309356" y="2115864"/>
          <a:ext cx="9223178" cy="992301"/>
        </a:xfrm>
        <a:prstGeom prst="roundRect">
          <a:avLst>
            <a:gd name="adj" fmla="val 10000"/>
          </a:avLst>
        </a:prstGeom>
        <a:gradFill rotWithShape="0">
          <a:gsLst>
            <a:gs pos="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kern="1200" dirty="0" smtClean="0">
              <a:latin typeface="Arial Black" panose="020B0A04020102020204" pitchFamily="34" charset="0"/>
            </a:rPr>
            <a:t>Общ размер на БФП по процедурата (в лв.) –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b="1" i="0" kern="1200" dirty="0" smtClean="0">
              <a:latin typeface="Arial Black" panose="020B0A04020102020204" pitchFamily="34" charset="0"/>
            </a:rPr>
            <a:t>82 500 000 лв. (юли 2018 г.)</a:t>
          </a:r>
          <a:endParaRPr lang="bg-BG" sz="2000" i="0" kern="1200" dirty="0">
            <a:latin typeface="Arial Black" panose="020B0A04020102020204" pitchFamily="34" charset="0"/>
          </a:endParaRPr>
        </a:p>
      </dsp:txBody>
      <dsp:txXfrm>
        <a:off x="2338420" y="2144928"/>
        <a:ext cx="9165050" cy="934173"/>
      </dsp:txXfrm>
    </dsp:sp>
    <dsp:sp modelId="{023C9FB6-23B1-45C9-A23A-043EFAF1F328}">
      <dsp:nvSpPr>
        <dsp:cNvPr id="0" name=""/>
        <dsp:cNvSpPr/>
      </dsp:nvSpPr>
      <dsp:spPr>
        <a:xfrm>
          <a:off x="1154679" y="1495973"/>
          <a:ext cx="1154677" cy="24341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34100"/>
              </a:lnTo>
              <a:lnTo>
                <a:pt x="1154677" y="243410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F40696-6D40-41E9-9BF3-A71592C82AA9}">
      <dsp:nvSpPr>
        <dsp:cNvPr id="0" name=""/>
        <dsp:cNvSpPr/>
      </dsp:nvSpPr>
      <dsp:spPr>
        <a:xfrm>
          <a:off x="2309356" y="3356241"/>
          <a:ext cx="9217844" cy="1147665"/>
        </a:xfrm>
        <a:prstGeom prst="roundRect">
          <a:avLst>
            <a:gd name="adj" fmla="val 10000"/>
          </a:avLst>
        </a:prstGeom>
        <a:gradFill rotWithShape="0">
          <a:gsLst>
            <a:gs pos="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kern="1200" dirty="0" smtClean="0">
              <a:latin typeface="Arial Black" panose="020B0A04020102020204" pitchFamily="34" charset="0"/>
            </a:rPr>
            <a:t>Предоставяне на БФП чрез – директно предоставяне на конкретен бенефициент по чл. 2, т. 2 от ПМС 162 от 2016 г.</a:t>
          </a:r>
          <a:endParaRPr lang="bg-BG" sz="2000" kern="1200" dirty="0">
            <a:latin typeface="Arial Black" panose="020B0A04020102020204" pitchFamily="34" charset="0"/>
          </a:endParaRPr>
        </a:p>
      </dsp:txBody>
      <dsp:txXfrm>
        <a:off x="2342970" y="3389855"/>
        <a:ext cx="9150616" cy="1080437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602EC3-7ACD-4262-BE60-352CF4BAA8BE}">
      <dsp:nvSpPr>
        <dsp:cNvPr id="0" name=""/>
        <dsp:cNvSpPr/>
      </dsp:nvSpPr>
      <dsp:spPr>
        <a:xfrm>
          <a:off x="1" y="466509"/>
          <a:ext cx="11546775" cy="992301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6">
                <a:tint val="84000"/>
                <a:satMod val="160000"/>
              </a:schemeClr>
            </a:gs>
          </a:gsLst>
          <a:lin ang="5400000" scaled="0"/>
        </a:gradFill>
        <a:ln w="9525" cap="rnd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400" b="1" i="1" kern="1200" cap="none" spc="0" dirty="0" smtClean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Arial Black" panose="020B0A04020102020204" pitchFamily="34" charset="0"/>
            </a:rPr>
            <a:t>3. ПОДКРЕПА НА УЯЗВИМИ ГРУПИ ЗА ДОСТЪП ДО ВИСШЕ ОБРАЗОВАНИЕ </a:t>
          </a:r>
          <a:endParaRPr lang="bg-BG" sz="2400" b="1" kern="1200" cap="none" spc="0" dirty="0">
            <a:ln w="12700">
              <a:solidFill>
                <a:schemeClr val="accent1"/>
              </a:solidFill>
              <a:prstDash val="solid"/>
            </a:ln>
            <a:pattFill prst="pct50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effectLst>
              <a:outerShdw dist="38100" dir="2640000" algn="bl" rotWithShape="0">
                <a:schemeClr val="accent1"/>
              </a:outerShdw>
            </a:effectLst>
            <a:latin typeface="Arial Black" panose="020B0A04020102020204" pitchFamily="34" charset="0"/>
          </a:endParaRPr>
        </a:p>
      </dsp:txBody>
      <dsp:txXfrm>
        <a:off x="29065" y="495573"/>
        <a:ext cx="11488647" cy="934173"/>
      </dsp:txXfrm>
    </dsp:sp>
    <dsp:sp modelId="{6E49B2DB-09DE-4745-9F12-2192F3FB0454}">
      <dsp:nvSpPr>
        <dsp:cNvPr id="0" name=""/>
        <dsp:cNvSpPr/>
      </dsp:nvSpPr>
      <dsp:spPr>
        <a:xfrm>
          <a:off x="1154679" y="1458810"/>
          <a:ext cx="1154677" cy="10851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5111"/>
              </a:lnTo>
              <a:lnTo>
                <a:pt x="1154677" y="1085111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39BE26-E192-4E2C-8560-8ACF6C8461BD}">
      <dsp:nvSpPr>
        <dsp:cNvPr id="0" name=""/>
        <dsp:cNvSpPr/>
      </dsp:nvSpPr>
      <dsp:spPr>
        <a:xfrm>
          <a:off x="2309356" y="2047771"/>
          <a:ext cx="9223178" cy="992301"/>
        </a:xfrm>
        <a:prstGeom prst="roundRect">
          <a:avLst>
            <a:gd name="adj" fmla="val 10000"/>
          </a:avLst>
        </a:prstGeom>
        <a:gradFill rotWithShape="0">
          <a:gsLst>
            <a:gs pos="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kern="1200" dirty="0" smtClean="0">
              <a:latin typeface="Arial Black" panose="020B0A04020102020204" pitchFamily="34" charset="0"/>
            </a:rPr>
            <a:t>Общ размер на БФП по процедурата (в лв.) –</a:t>
          </a:r>
          <a:r>
            <a:rPr lang="bg-BG" sz="2400" kern="1200" dirty="0" smtClean="0">
              <a:latin typeface="Arial Black" panose="020B0A04020102020204" pitchFamily="34" charset="0"/>
            </a:rPr>
            <a:t>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400" b="1" i="0" kern="1200" dirty="0" smtClean="0">
              <a:latin typeface="Arial Black" panose="020B0A04020102020204" pitchFamily="34" charset="0"/>
            </a:rPr>
            <a:t>6 500 000 лв. (декември 2018 г.)</a:t>
          </a:r>
          <a:endParaRPr lang="bg-BG" sz="2400" i="0" kern="1200" dirty="0">
            <a:latin typeface="Arial Black" panose="020B0A04020102020204" pitchFamily="34" charset="0"/>
          </a:endParaRPr>
        </a:p>
      </dsp:txBody>
      <dsp:txXfrm>
        <a:off x="2338420" y="2076835"/>
        <a:ext cx="9165050" cy="934173"/>
      </dsp:txXfrm>
    </dsp:sp>
    <dsp:sp modelId="{023C9FB6-23B1-45C9-A23A-043EFAF1F328}">
      <dsp:nvSpPr>
        <dsp:cNvPr id="0" name=""/>
        <dsp:cNvSpPr/>
      </dsp:nvSpPr>
      <dsp:spPr>
        <a:xfrm>
          <a:off x="1154679" y="1458810"/>
          <a:ext cx="1154677" cy="24031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03170"/>
              </a:lnTo>
              <a:lnTo>
                <a:pt x="1154677" y="240317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F40696-6D40-41E9-9BF3-A71592C82AA9}">
      <dsp:nvSpPr>
        <dsp:cNvPr id="0" name=""/>
        <dsp:cNvSpPr/>
      </dsp:nvSpPr>
      <dsp:spPr>
        <a:xfrm>
          <a:off x="2309356" y="3288147"/>
          <a:ext cx="9217844" cy="1147665"/>
        </a:xfrm>
        <a:prstGeom prst="roundRect">
          <a:avLst>
            <a:gd name="adj" fmla="val 10000"/>
          </a:avLst>
        </a:prstGeom>
        <a:gradFill rotWithShape="0">
          <a:gsLst>
            <a:gs pos="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200" kern="1200" dirty="0" smtClean="0">
              <a:latin typeface="Arial Black" panose="020B0A04020102020204" pitchFamily="34" charset="0"/>
            </a:rPr>
            <a:t>Предоставяне на БФП – чрез подбор на проектни предложения </a:t>
          </a:r>
          <a:r>
            <a:rPr lang="bg-BG" sz="2200" kern="1200" baseline="0" dirty="0" smtClean="0">
              <a:latin typeface="Arial Black" panose="020B0A04020102020204" pitchFamily="34" charset="0"/>
            </a:rPr>
            <a:t>на проектни предложения по чл. 2, т. 1 от ПМС № 160 от 2016 г. </a:t>
          </a:r>
          <a:endParaRPr lang="bg-BG" sz="2200" kern="1200" dirty="0">
            <a:latin typeface="Arial Black" panose="020B0A04020102020204" pitchFamily="34" charset="0"/>
          </a:endParaRPr>
        </a:p>
      </dsp:txBody>
      <dsp:txXfrm>
        <a:off x="2342970" y="3321761"/>
        <a:ext cx="9150616" cy="10804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26355E-E38F-4B66-8C70-794E249DE253}">
      <dsp:nvSpPr>
        <dsp:cNvPr id="0" name=""/>
        <dsp:cNvSpPr/>
      </dsp:nvSpPr>
      <dsp:spPr>
        <a:xfrm>
          <a:off x="0" y="0"/>
          <a:ext cx="6851550" cy="720581"/>
        </a:xfrm>
        <a:prstGeom prst="roundRect">
          <a:avLst>
            <a:gd name="adj" fmla="val 10000"/>
          </a:avLst>
        </a:prstGeom>
        <a:solidFill>
          <a:srgbClr val="FF9966"/>
        </a:solidFill>
        <a:ln w="9525" cap="rnd" cmpd="sng" algn="ctr">
          <a:noFill/>
          <a:prstDash val="solid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3600" b="1" kern="1200" dirty="0" smtClean="0">
              <a:latin typeface="Arial Black" panose="020B0A04020102020204" pitchFamily="34" charset="0"/>
            </a:rPr>
            <a:t>Дейности по проекта:</a:t>
          </a:r>
          <a:endParaRPr lang="bg-BG" sz="3600" b="1" kern="1200" dirty="0">
            <a:latin typeface="Arial Black" panose="020B0A04020102020204" pitchFamily="34" charset="0"/>
          </a:endParaRPr>
        </a:p>
      </dsp:txBody>
      <dsp:txXfrm>
        <a:off x="21105" y="21105"/>
        <a:ext cx="6809340" cy="678371"/>
      </dsp:txXfrm>
    </dsp:sp>
    <dsp:sp modelId="{93D08D84-DF1E-44F1-99AB-D7AD9A2B75D0}">
      <dsp:nvSpPr>
        <dsp:cNvPr id="0" name=""/>
        <dsp:cNvSpPr/>
      </dsp:nvSpPr>
      <dsp:spPr>
        <a:xfrm>
          <a:off x="685155" y="720581"/>
          <a:ext cx="663319" cy="10499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9999"/>
              </a:lnTo>
              <a:lnTo>
                <a:pt x="663319" y="1049999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57D517-D877-4249-ADB4-0B0ABF03F956}">
      <dsp:nvSpPr>
        <dsp:cNvPr id="0" name=""/>
        <dsp:cNvSpPr/>
      </dsp:nvSpPr>
      <dsp:spPr>
        <a:xfrm>
          <a:off x="1348474" y="1016766"/>
          <a:ext cx="9329504" cy="1507629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6">
                <a:tint val="84000"/>
                <a:satMod val="160000"/>
              </a:schemeClr>
            </a:gs>
          </a:gsLst>
          <a:lin ang="5400000" scaled="0"/>
        </a:gradFill>
        <a:ln w="9525" cap="rnd" cmpd="sng" algn="ctr">
          <a:solidFill>
            <a:schemeClr val="accent6">
              <a:tint val="76000"/>
              <a:alpha val="60000"/>
              <a:hueMod val="94000"/>
            </a:schemeClr>
          </a:solidFill>
          <a:prstDash val="solid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b="1" kern="1200" dirty="0" smtClean="0">
              <a:latin typeface="Arial Black" panose="020B0A04020102020204" pitchFamily="34" charset="0"/>
            </a:rPr>
            <a:t>4. </a:t>
          </a:r>
          <a:r>
            <a:rPr lang="ru-RU" sz="2000" kern="1200" dirty="0" err="1" smtClean="0">
              <a:latin typeface="Arial Black" panose="020B0A04020102020204" pitchFamily="34" charset="0"/>
            </a:rPr>
            <a:t>Извършване</a:t>
          </a:r>
          <a:r>
            <a:rPr lang="ru-RU" sz="2000" kern="1200" dirty="0" smtClean="0">
              <a:latin typeface="Arial Black" panose="020B0A04020102020204" pitchFamily="34" charset="0"/>
            </a:rPr>
            <a:t> на </a:t>
          </a:r>
          <a:r>
            <a:rPr lang="ru-RU" sz="2000" kern="1200" dirty="0" err="1" smtClean="0">
              <a:latin typeface="Arial Black" panose="020B0A04020102020204" pitchFamily="34" charset="0"/>
            </a:rPr>
            <a:t>пазарно-ориентирани</a:t>
          </a:r>
          <a:r>
            <a:rPr lang="ru-RU" sz="2000" kern="1200" dirty="0" smtClean="0">
              <a:latin typeface="Arial Black" panose="020B0A04020102020204" pitchFamily="34" charset="0"/>
            </a:rPr>
            <a:t> </a:t>
          </a:r>
          <a:r>
            <a:rPr lang="ru-RU" sz="2000" kern="1200" dirty="0" err="1" smtClean="0">
              <a:latin typeface="Arial Black" panose="020B0A04020102020204" pitchFamily="34" charset="0"/>
            </a:rPr>
            <a:t>научни</a:t>
          </a:r>
          <a:r>
            <a:rPr lang="ru-RU" sz="2000" kern="1200" dirty="0" smtClean="0">
              <a:latin typeface="Arial Black" panose="020B0A04020102020204" pitchFamily="34" charset="0"/>
            </a:rPr>
            <a:t> </a:t>
          </a:r>
          <a:r>
            <a:rPr lang="ru-RU" sz="2000" kern="1200" dirty="0" err="1" smtClean="0">
              <a:latin typeface="Arial Black" panose="020B0A04020102020204" pitchFamily="34" charset="0"/>
            </a:rPr>
            <a:t>изследвания</a:t>
          </a:r>
          <a:r>
            <a:rPr lang="ru-RU" sz="2000" kern="1200" dirty="0" smtClean="0">
              <a:latin typeface="Arial Black" panose="020B0A04020102020204" pitchFamily="34" charset="0"/>
            </a:rPr>
            <a:t> и </a:t>
          </a:r>
          <a:r>
            <a:rPr lang="ru-RU" sz="2000" kern="1200" dirty="0" err="1" smtClean="0">
              <a:latin typeface="Arial Black" panose="020B0A04020102020204" pitchFamily="34" charset="0"/>
            </a:rPr>
            <a:t>развиване</a:t>
          </a:r>
          <a:r>
            <a:rPr lang="ru-RU" sz="2000" kern="1200" dirty="0" smtClean="0">
              <a:latin typeface="Arial Black" panose="020B0A04020102020204" pitchFamily="34" charset="0"/>
            </a:rPr>
            <a:t>/</a:t>
          </a:r>
          <a:r>
            <a:rPr lang="ru-RU" sz="2000" kern="1200" dirty="0" err="1" smtClean="0">
              <a:latin typeface="Arial Black" panose="020B0A04020102020204" pitchFamily="34" charset="0"/>
            </a:rPr>
            <a:t>модернизиране</a:t>
          </a:r>
          <a:r>
            <a:rPr lang="ru-RU" sz="2000" kern="1200" dirty="0" smtClean="0">
              <a:latin typeface="Arial Black" panose="020B0A04020102020204" pitchFamily="34" charset="0"/>
            </a:rPr>
            <a:t> на нови технологии на </a:t>
          </a:r>
          <a:r>
            <a:rPr lang="ru-RU" sz="2000" kern="1200" dirty="0" err="1" smtClean="0">
              <a:latin typeface="Arial Black" panose="020B0A04020102020204" pitchFamily="34" charset="0"/>
            </a:rPr>
            <a:t>високо</a:t>
          </a:r>
          <a:r>
            <a:rPr lang="ru-RU" sz="2000" kern="1200" dirty="0" smtClean="0">
              <a:latin typeface="Arial Black" panose="020B0A04020102020204" pitchFamily="34" charset="0"/>
            </a:rPr>
            <a:t> </a:t>
          </a:r>
          <a:r>
            <a:rPr lang="ru-RU" sz="2000" kern="1200" dirty="0" err="1" smtClean="0">
              <a:latin typeface="Arial Black" panose="020B0A04020102020204" pitchFamily="34" charset="0"/>
            </a:rPr>
            <a:t>международно</a:t>
          </a:r>
          <a:r>
            <a:rPr lang="ru-RU" sz="2000" kern="1200" dirty="0" smtClean="0">
              <a:latin typeface="Arial Black" panose="020B0A04020102020204" pitchFamily="34" charset="0"/>
            </a:rPr>
            <a:t> </a:t>
          </a:r>
          <a:r>
            <a:rPr lang="ru-RU" sz="2000" kern="1200" dirty="0" err="1" smtClean="0">
              <a:latin typeface="Arial Black" panose="020B0A04020102020204" pitchFamily="34" charset="0"/>
            </a:rPr>
            <a:t>ниво</a:t>
          </a:r>
          <a:r>
            <a:rPr lang="ru-RU" sz="2000" kern="1200" dirty="0" smtClean="0">
              <a:latin typeface="Arial Black" panose="020B0A04020102020204" pitchFamily="34" charset="0"/>
            </a:rPr>
            <a:t> в приоритетна </a:t>
          </a:r>
          <a:r>
            <a:rPr lang="ru-RU" sz="2000" kern="1200" dirty="0" err="1" smtClean="0">
              <a:latin typeface="Arial Black" panose="020B0A04020102020204" pitchFamily="34" charset="0"/>
            </a:rPr>
            <a:t>област</a:t>
          </a:r>
          <a:r>
            <a:rPr lang="ru-RU" sz="2000" kern="1200" dirty="0" smtClean="0">
              <a:latin typeface="Arial Black" panose="020B0A04020102020204" pitchFamily="34" charset="0"/>
            </a:rPr>
            <a:t> „Нови технологии в </a:t>
          </a:r>
          <a:r>
            <a:rPr lang="ru-RU" sz="2000" kern="1200" dirty="0" err="1" smtClean="0">
              <a:latin typeface="Arial Black" panose="020B0A04020102020204" pitchFamily="34" charset="0"/>
            </a:rPr>
            <a:t>креативните</a:t>
          </a:r>
          <a:r>
            <a:rPr lang="ru-RU" sz="2000" kern="1200" dirty="0" smtClean="0">
              <a:latin typeface="Arial Black" panose="020B0A04020102020204" pitchFamily="34" charset="0"/>
            </a:rPr>
            <a:t> и </a:t>
          </a:r>
          <a:r>
            <a:rPr lang="ru-RU" sz="2000" kern="1200" dirty="0" err="1" smtClean="0">
              <a:latin typeface="Arial Black" panose="020B0A04020102020204" pitchFamily="34" charset="0"/>
            </a:rPr>
            <a:t>рекреативните</a:t>
          </a:r>
          <a:r>
            <a:rPr lang="ru-RU" sz="2000" kern="1200" dirty="0" smtClean="0">
              <a:latin typeface="Arial Black" panose="020B0A04020102020204" pitchFamily="34" charset="0"/>
            </a:rPr>
            <a:t> индустрии”; </a:t>
          </a:r>
          <a:endParaRPr lang="bg-BG" sz="2000" b="1" kern="1200" dirty="0">
            <a:latin typeface="Arial Black" panose="020B0A04020102020204" pitchFamily="34" charset="0"/>
          </a:endParaRPr>
        </a:p>
      </dsp:txBody>
      <dsp:txXfrm>
        <a:off x="1392631" y="1060923"/>
        <a:ext cx="9241190" cy="1419315"/>
      </dsp:txXfrm>
    </dsp:sp>
    <dsp:sp modelId="{8C42D1C4-8EC7-45EF-9631-19D6682212F4}">
      <dsp:nvSpPr>
        <dsp:cNvPr id="0" name=""/>
        <dsp:cNvSpPr/>
      </dsp:nvSpPr>
      <dsp:spPr>
        <a:xfrm>
          <a:off x="685155" y="720581"/>
          <a:ext cx="664541" cy="27563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56311"/>
              </a:lnTo>
              <a:lnTo>
                <a:pt x="664541" y="2756311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2EE39B-BB26-441C-A63D-4F9371ACE88F}">
      <dsp:nvSpPr>
        <dsp:cNvPr id="0" name=""/>
        <dsp:cNvSpPr/>
      </dsp:nvSpPr>
      <dsp:spPr>
        <a:xfrm>
          <a:off x="1349696" y="2797864"/>
          <a:ext cx="9327060" cy="135805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6">
                <a:tint val="84000"/>
                <a:satMod val="160000"/>
              </a:schemeClr>
            </a:gs>
          </a:gsLst>
          <a:lin ang="5400000" scaled="0"/>
        </a:gradFill>
        <a:ln w="9525" cap="rnd" cmpd="sng" algn="ctr">
          <a:solidFill>
            <a:schemeClr val="accent6">
              <a:tint val="76000"/>
              <a:alpha val="60000"/>
              <a:hueMod val="94000"/>
            </a:schemeClr>
          </a:solidFill>
          <a:prstDash val="solid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b="1" kern="1200" dirty="0" smtClean="0">
              <a:latin typeface="Arial Black" panose="020B0A04020102020204" pitchFamily="34" charset="0"/>
            </a:rPr>
            <a:t>5. </a:t>
          </a:r>
          <a:r>
            <a:rPr lang="ru-RU" sz="2000" kern="1200" dirty="0" err="1" smtClean="0">
              <a:latin typeface="Arial Black" panose="020B0A04020102020204" pitchFamily="34" charset="0"/>
            </a:rPr>
            <a:t>Привличане</a:t>
          </a:r>
          <a:r>
            <a:rPr lang="ru-RU" sz="2000" kern="1200" dirty="0" smtClean="0">
              <a:latin typeface="Arial Black" panose="020B0A04020102020204" pitchFamily="34" charset="0"/>
            </a:rPr>
            <a:t> на </a:t>
          </a:r>
          <a:r>
            <a:rPr lang="ru-RU" sz="2000" kern="1200" dirty="0" err="1" smtClean="0">
              <a:latin typeface="Arial Black" panose="020B0A04020102020204" pitchFamily="34" charset="0"/>
            </a:rPr>
            <a:t>водещи</a:t>
          </a:r>
          <a:r>
            <a:rPr lang="ru-RU" sz="2000" kern="1200" dirty="0" smtClean="0">
              <a:latin typeface="Arial Black" panose="020B0A04020102020204" pitchFamily="34" charset="0"/>
            </a:rPr>
            <a:t> </a:t>
          </a:r>
          <a:r>
            <a:rPr lang="ru-RU" sz="2000" kern="1200" dirty="0" err="1" smtClean="0">
              <a:latin typeface="Arial Black" panose="020B0A04020102020204" pitchFamily="34" charset="0"/>
            </a:rPr>
            <a:t>изследователи</a:t>
          </a:r>
          <a:r>
            <a:rPr lang="ru-RU" sz="2000" kern="1200" dirty="0" smtClean="0">
              <a:latin typeface="Arial Black" panose="020B0A04020102020204" pitchFamily="34" charset="0"/>
            </a:rPr>
            <a:t> и </a:t>
          </a:r>
          <a:r>
            <a:rPr lang="ru-RU" sz="2000" kern="1200" dirty="0" err="1" smtClean="0">
              <a:latin typeface="Arial Black" panose="020B0A04020102020204" pitchFamily="34" charset="0"/>
            </a:rPr>
            <a:t>върхови</a:t>
          </a:r>
          <a:r>
            <a:rPr lang="ru-RU" sz="2000" kern="1200" dirty="0" smtClean="0">
              <a:latin typeface="Arial Black" panose="020B0A04020102020204" pitchFamily="34" charset="0"/>
            </a:rPr>
            <a:t> </a:t>
          </a:r>
          <a:r>
            <a:rPr lang="ru-RU" sz="2000" kern="1200" dirty="0" err="1" smtClean="0">
              <a:latin typeface="Arial Black" panose="020B0A04020102020204" pitchFamily="34" charset="0"/>
            </a:rPr>
            <a:t>специалисти</a:t>
          </a:r>
          <a:r>
            <a:rPr lang="ru-RU" sz="2000" kern="1200" dirty="0" smtClean="0">
              <a:latin typeface="Arial Black" panose="020B0A04020102020204" pitchFamily="34" charset="0"/>
            </a:rPr>
            <a:t> за </a:t>
          </a:r>
          <a:r>
            <a:rPr lang="ru-RU" sz="2000" kern="1200" dirty="0" err="1" smtClean="0">
              <a:latin typeface="Arial Black" panose="020B0A04020102020204" pitchFamily="34" charset="0"/>
            </a:rPr>
            <a:t>провеждане</a:t>
          </a:r>
          <a:r>
            <a:rPr lang="ru-RU" sz="2000" kern="1200" dirty="0" smtClean="0">
              <a:latin typeface="Arial Black" panose="020B0A04020102020204" pitchFamily="34" charset="0"/>
            </a:rPr>
            <a:t> на </a:t>
          </a:r>
          <a:r>
            <a:rPr lang="ru-RU" sz="2000" kern="1200" dirty="0" err="1" smtClean="0">
              <a:latin typeface="Arial Black" panose="020B0A04020102020204" pitchFamily="34" charset="0"/>
            </a:rPr>
            <a:t>научни</a:t>
          </a:r>
          <a:r>
            <a:rPr lang="ru-RU" sz="2000" kern="1200" dirty="0" smtClean="0">
              <a:latin typeface="Arial Black" panose="020B0A04020102020204" pitchFamily="34" charset="0"/>
            </a:rPr>
            <a:t> </a:t>
          </a:r>
          <a:r>
            <a:rPr lang="ru-RU" sz="2000" kern="1200" dirty="0" err="1" smtClean="0">
              <a:latin typeface="Arial Black" panose="020B0A04020102020204" pitchFamily="34" charset="0"/>
            </a:rPr>
            <a:t>изследвания</a:t>
          </a:r>
          <a:r>
            <a:rPr lang="ru-RU" sz="2000" kern="1200" dirty="0" smtClean="0">
              <a:latin typeface="Arial Black" panose="020B0A04020102020204" pitchFamily="34" charset="0"/>
            </a:rPr>
            <a:t> на </a:t>
          </a:r>
          <a:r>
            <a:rPr lang="ru-RU" sz="2000" kern="1200" dirty="0" err="1" smtClean="0">
              <a:latin typeface="Arial Black" panose="020B0A04020102020204" pitchFamily="34" charset="0"/>
            </a:rPr>
            <a:t>високо</a:t>
          </a:r>
          <a:r>
            <a:rPr lang="ru-RU" sz="2000" kern="1200" dirty="0" smtClean="0">
              <a:latin typeface="Arial Black" panose="020B0A04020102020204" pitchFamily="34" charset="0"/>
            </a:rPr>
            <a:t> </a:t>
          </a:r>
          <a:r>
            <a:rPr lang="ru-RU" sz="2000" kern="1200" dirty="0" err="1" smtClean="0">
              <a:latin typeface="Arial Black" panose="020B0A04020102020204" pitchFamily="34" charset="0"/>
            </a:rPr>
            <a:t>ниво</a:t>
          </a:r>
          <a:r>
            <a:rPr lang="ru-RU" sz="2000" kern="1200" dirty="0" smtClean="0">
              <a:latin typeface="Arial Black" panose="020B0A04020102020204" pitchFamily="34" charset="0"/>
            </a:rPr>
            <a:t> в приоритетна </a:t>
          </a:r>
          <a:r>
            <a:rPr lang="ru-RU" sz="2000" kern="1200" dirty="0" err="1" smtClean="0">
              <a:latin typeface="Arial Black" panose="020B0A04020102020204" pitchFamily="34" charset="0"/>
            </a:rPr>
            <a:t>област</a:t>
          </a:r>
          <a:r>
            <a:rPr lang="ru-RU" sz="2000" kern="1200" dirty="0" smtClean="0">
              <a:latin typeface="Arial Black" panose="020B0A04020102020204" pitchFamily="34" charset="0"/>
            </a:rPr>
            <a:t> „Нови технологии в </a:t>
          </a:r>
          <a:r>
            <a:rPr lang="ru-RU" sz="2000" kern="1200" dirty="0" err="1" smtClean="0">
              <a:latin typeface="Arial Black" panose="020B0A04020102020204" pitchFamily="34" charset="0"/>
            </a:rPr>
            <a:t>креативните</a:t>
          </a:r>
          <a:r>
            <a:rPr lang="ru-RU" sz="2000" kern="1200" dirty="0" smtClean="0">
              <a:latin typeface="Arial Black" panose="020B0A04020102020204" pitchFamily="34" charset="0"/>
            </a:rPr>
            <a:t> и </a:t>
          </a:r>
          <a:r>
            <a:rPr lang="ru-RU" sz="2000" kern="1200" dirty="0" err="1" smtClean="0">
              <a:latin typeface="Arial Black" panose="020B0A04020102020204" pitchFamily="34" charset="0"/>
            </a:rPr>
            <a:t>рекреативните</a:t>
          </a:r>
          <a:r>
            <a:rPr lang="ru-RU" sz="2000" kern="1200" dirty="0" smtClean="0">
              <a:latin typeface="Arial Black" panose="020B0A04020102020204" pitchFamily="34" charset="0"/>
            </a:rPr>
            <a:t> индустрии”; </a:t>
          </a:r>
          <a:endParaRPr lang="bg-BG" sz="2000" b="1" kern="1200" dirty="0">
            <a:latin typeface="Arial Black" panose="020B0A04020102020204" pitchFamily="34" charset="0"/>
          </a:endParaRPr>
        </a:p>
      </dsp:txBody>
      <dsp:txXfrm>
        <a:off x="1389472" y="2837640"/>
        <a:ext cx="9247508" cy="1278506"/>
      </dsp:txXfrm>
    </dsp:sp>
    <dsp:sp modelId="{D0C80C3B-4098-46B3-9419-512BE2299FC2}">
      <dsp:nvSpPr>
        <dsp:cNvPr id="0" name=""/>
        <dsp:cNvSpPr/>
      </dsp:nvSpPr>
      <dsp:spPr>
        <a:xfrm>
          <a:off x="685155" y="720581"/>
          <a:ext cx="663964" cy="41356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35653"/>
              </a:lnTo>
              <a:lnTo>
                <a:pt x="663964" y="4135653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419B5A-134E-4D04-B6C0-BE5EA3054DB2}">
      <dsp:nvSpPr>
        <dsp:cNvPr id="0" name=""/>
        <dsp:cNvSpPr/>
      </dsp:nvSpPr>
      <dsp:spPr>
        <a:xfrm>
          <a:off x="1349119" y="4446526"/>
          <a:ext cx="9328201" cy="819416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6">
                <a:tint val="84000"/>
                <a:satMod val="160000"/>
              </a:schemeClr>
            </a:gs>
          </a:gsLst>
          <a:lin ang="5400000" scaled="0"/>
        </a:gradFill>
        <a:ln w="9525" cap="rnd" cmpd="sng" algn="ctr">
          <a:solidFill>
            <a:schemeClr val="accent6">
              <a:tint val="76000"/>
              <a:alpha val="60000"/>
              <a:hueMod val="94000"/>
            </a:schemeClr>
          </a:solidFill>
          <a:prstDash val="solid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b="1" kern="1200" dirty="0" smtClean="0">
              <a:latin typeface="Arial Black" panose="020B0A04020102020204" pitchFamily="34" charset="0"/>
            </a:rPr>
            <a:t>6. </a:t>
          </a:r>
          <a:r>
            <a:rPr lang="ru-RU" sz="2000" kern="1200" dirty="0" err="1" smtClean="0">
              <a:latin typeface="Arial Black" panose="020B0A04020102020204" pitchFamily="34" charset="0"/>
            </a:rPr>
            <a:t>Въвеждане</a:t>
          </a:r>
          <a:r>
            <a:rPr lang="ru-RU" sz="2000" kern="1200" dirty="0" smtClean="0">
              <a:latin typeface="Arial Black" panose="020B0A04020102020204" pitchFamily="34" charset="0"/>
            </a:rPr>
            <a:t> на </a:t>
          </a:r>
          <a:r>
            <a:rPr lang="ru-RU" sz="2000" kern="1200" dirty="0" err="1" smtClean="0">
              <a:latin typeface="Arial Black" panose="020B0A04020102020204" pitchFamily="34" charset="0"/>
            </a:rPr>
            <a:t>иновации</a:t>
          </a:r>
          <a:r>
            <a:rPr lang="ru-RU" sz="2000" kern="1200" dirty="0" smtClean="0">
              <a:latin typeface="Arial Black" panose="020B0A04020102020204" pitchFamily="34" charset="0"/>
            </a:rPr>
            <a:t>, нови </a:t>
          </a:r>
          <a:r>
            <a:rPr lang="ru-RU" sz="2000" kern="1200" dirty="0" err="1" smtClean="0">
              <a:latin typeface="Arial Black" panose="020B0A04020102020204" pitchFamily="34" charset="0"/>
            </a:rPr>
            <a:t>обучителни</a:t>
          </a:r>
          <a:r>
            <a:rPr lang="ru-RU" sz="2000" kern="1200" dirty="0" smtClean="0">
              <a:latin typeface="Arial Black" panose="020B0A04020102020204" pitchFamily="34" charset="0"/>
            </a:rPr>
            <a:t> и </a:t>
          </a:r>
          <a:r>
            <a:rPr lang="ru-RU" sz="2000" kern="1200" dirty="0" err="1" smtClean="0">
              <a:latin typeface="Arial Black" panose="020B0A04020102020204" pitchFamily="34" charset="0"/>
            </a:rPr>
            <a:t>образователни</a:t>
          </a:r>
          <a:r>
            <a:rPr lang="ru-RU" sz="2000" kern="1200" dirty="0" smtClean="0">
              <a:latin typeface="Arial Black" panose="020B0A04020102020204" pitchFamily="34" charset="0"/>
            </a:rPr>
            <a:t> </a:t>
          </a:r>
          <a:r>
            <a:rPr lang="ru-RU" sz="2000" kern="1200" dirty="0" err="1" smtClean="0">
              <a:latin typeface="Arial Black" panose="020B0A04020102020204" pitchFamily="34" charset="0"/>
            </a:rPr>
            <a:t>методи</a:t>
          </a:r>
          <a:r>
            <a:rPr lang="ru-RU" sz="2000" kern="1200" dirty="0" smtClean="0">
              <a:latin typeface="Arial Black" panose="020B0A04020102020204" pitchFamily="34" charset="0"/>
            </a:rPr>
            <a:t> в </a:t>
          </a:r>
          <a:r>
            <a:rPr lang="ru-RU" sz="2000" kern="1200" dirty="0" err="1" smtClean="0">
              <a:latin typeface="Arial Black" panose="020B0A04020102020204" pitchFamily="34" charset="0"/>
            </a:rPr>
            <a:t>практиката</a:t>
          </a:r>
          <a:r>
            <a:rPr lang="ru-RU" sz="2000" kern="1200" dirty="0" smtClean="0">
              <a:latin typeface="Arial Black" panose="020B0A04020102020204" pitchFamily="34" charset="0"/>
            </a:rPr>
            <a:t> на ЦК ИНКРЕА;</a:t>
          </a:r>
          <a:endParaRPr lang="bg-BG" sz="2000" b="1" kern="1200" dirty="0">
            <a:latin typeface="Arial Black" panose="020B0A04020102020204" pitchFamily="34" charset="0"/>
          </a:endParaRPr>
        </a:p>
      </dsp:txBody>
      <dsp:txXfrm>
        <a:off x="1373119" y="4470526"/>
        <a:ext cx="9280201" cy="77141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26355E-E38F-4B66-8C70-794E249DE253}">
      <dsp:nvSpPr>
        <dsp:cNvPr id="0" name=""/>
        <dsp:cNvSpPr/>
      </dsp:nvSpPr>
      <dsp:spPr>
        <a:xfrm>
          <a:off x="0" y="187332"/>
          <a:ext cx="6865490" cy="722047"/>
        </a:xfrm>
        <a:prstGeom prst="roundRect">
          <a:avLst>
            <a:gd name="adj" fmla="val 10000"/>
          </a:avLst>
        </a:prstGeom>
        <a:solidFill>
          <a:srgbClr val="FF9966"/>
        </a:solidFill>
        <a:ln w="9525" cap="rnd" cmpd="sng" algn="ctr">
          <a:noFill/>
          <a:prstDash val="solid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3600" b="1" kern="1200" dirty="0" smtClean="0">
              <a:latin typeface="Arial Black" panose="020B0A04020102020204" pitchFamily="34" charset="0"/>
            </a:rPr>
            <a:t>Дейности по проекта:</a:t>
          </a:r>
          <a:endParaRPr lang="bg-BG" sz="3600" b="1" kern="1200" dirty="0">
            <a:latin typeface="Arial Black" panose="020B0A04020102020204" pitchFamily="34" charset="0"/>
          </a:endParaRPr>
        </a:p>
      </dsp:txBody>
      <dsp:txXfrm>
        <a:off x="21148" y="208480"/>
        <a:ext cx="6823194" cy="679751"/>
      </dsp:txXfrm>
    </dsp:sp>
    <dsp:sp modelId="{93D08D84-DF1E-44F1-99AB-D7AD9A2B75D0}">
      <dsp:nvSpPr>
        <dsp:cNvPr id="0" name=""/>
        <dsp:cNvSpPr/>
      </dsp:nvSpPr>
      <dsp:spPr>
        <a:xfrm>
          <a:off x="686549" y="909380"/>
          <a:ext cx="664668" cy="10145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4599"/>
              </a:lnTo>
              <a:lnTo>
                <a:pt x="664668" y="1014599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57D517-D877-4249-ADB4-0B0ABF03F956}">
      <dsp:nvSpPr>
        <dsp:cNvPr id="0" name=""/>
        <dsp:cNvSpPr/>
      </dsp:nvSpPr>
      <dsp:spPr>
        <a:xfrm>
          <a:off x="1351217" y="1344255"/>
          <a:ext cx="9348485" cy="1159449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6">
                <a:tint val="84000"/>
                <a:satMod val="160000"/>
              </a:schemeClr>
            </a:gs>
          </a:gsLst>
          <a:lin ang="5400000" scaled="0"/>
        </a:gradFill>
        <a:ln w="9525" cap="rnd" cmpd="sng" algn="ctr">
          <a:solidFill>
            <a:schemeClr val="accent6">
              <a:tint val="76000"/>
              <a:alpha val="60000"/>
              <a:hueMod val="94000"/>
            </a:schemeClr>
          </a:solidFill>
          <a:prstDash val="solid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kern="1200" dirty="0" smtClean="0">
              <a:latin typeface="Arial Black" panose="020B0A04020102020204" pitchFamily="34" charset="0"/>
            </a:rPr>
            <a:t>7. </a:t>
          </a:r>
          <a:r>
            <a:rPr lang="ru-RU" sz="2000" kern="1200" dirty="0" smtClean="0">
              <a:latin typeface="Arial Black" panose="020B0A04020102020204" pitchFamily="34" charset="0"/>
            </a:rPr>
            <a:t>Специализация на </a:t>
          </a:r>
          <a:r>
            <a:rPr lang="ru-RU" sz="2000" kern="1200" dirty="0" err="1" smtClean="0">
              <a:latin typeface="Arial Black" panose="020B0A04020102020204" pitchFamily="34" charset="0"/>
            </a:rPr>
            <a:t>изследователи</a:t>
          </a:r>
          <a:r>
            <a:rPr lang="ru-RU" sz="2000" kern="1200" dirty="0" smtClean="0">
              <a:latin typeface="Arial Black" panose="020B0A04020102020204" pitchFamily="34" charset="0"/>
            </a:rPr>
            <a:t> и </a:t>
          </a:r>
          <a:r>
            <a:rPr lang="ru-RU" sz="2000" kern="1200" dirty="0" err="1" smtClean="0">
              <a:latin typeface="Arial Black" panose="020B0A04020102020204" pitchFamily="34" charset="0"/>
            </a:rPr>
            <a:t>иноватори</a:t>
          </a:r>
          <a:r>
            <a:rPr lang="ru-RU" sz="2000" kern="1200" dirty="0" smtClean="0">
              <a:latin typeface="Arial Black" panose="020B0A04020102020204" pitchFamily="34" charset="0"/>
            </a:rPr>
            <a:t> в приоритетно направление „Нови технологии в </a:t>
          </a:r>
          <a:r>
            <a:rPr lang="ru-RU" sz="2000" kern="1200" dirty="0" err="1" smtClean="0">
              <a:latin typeface="Arial Black" panose="020B0A04020102020204" pitchFamily="34" charset="0"/>
            </a:rPr>
            <a:t>креативните</a:t>
          </a:r>
          <a:r>
            <a:rPr lang="ru-RU" sz="2000" kern="1200" dirty="0" smtClean="0">
              <a:latin typeface="Arial Black" panose="020B0A04020102020204" pitchFamily="34" charset="0"/>
            </a:rPr>
            <a:t> и </a:t>
          </a:r>
          <a:r>
            <a:rPr lang="ru-RU" sz="2000" kern="1200" dirty="0" err="1" smtClean="0">
              <a:latin typeface="Arial Black" panose="020B0A04020102020204" pitchFamily="34" charset="0"/>
            </a:rPr>
            <a:t>рекреативните</a:t>
          </a:r>
          <a:r>
            <a:rPr lang="ru-RU" sz="2000" kern="1200" dirty="0" smtClean="0">
              <a:latin typeface="Arial Black" panose="020B0A04020102020204" pitchFamily="34" charset="0"/>
            </a:rPr>
            <a:t> индустрии”;</a:t>
          </a:r>
          <a:endParaRPr lang="bg-BG" sz="2000" b="1" kern="1200" dirty="0">
            <a:latin typeface="Arial Black" panose="020B0A04020102020204" pitchFamily="34" charset="0"/>
          </a:endParaRPr>
        </a:p>
      </dsp:txBody>
      <dsp:txXfrm>
        <a:off x="1385176" y="1378214"/>
        <a:ext cx="9280567" cy="1091531"/>
      </dsp:txXfrm>
    </dsp:sp>
    <dsp:sp modelId="{8C42D1C4-8EC7-45EF-9631-19D6682212F4}">
      <dsp:nvSpPr>
        <dsp:cNvPr id="0" name=""/>
        <dsp:cNvSpPr/>
      </dsp:nvSpPr>
      <dsp:spPr>
        <a:xfrm>
          <a:off x="686549" y="909380"/>
          <a:ext cx="665893" cy="23467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46788"/>
              </a:lnTo>
              <a:lnTo>
                <a:pt x="665893" y="2346788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2EE39B-BB26-441C-A63D-4F9371ACE88F}">
      <dsp:nvSpPr>
        <dsp:cNvPr id="0" name=""/>
        <dsp:cNvSpPr/>
      </dsp:nvSpPr>
      <dsp:spPr>
        <a:xfrm>
          <a:off x="1352442" y="2777729"/>
          <a:ext cx="9346036" cy="956879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6">
                <a:tint val="84000"/>
                <a:satMod val="160000"/>
              </a:schemeClr>
            </a:gs>
          </a:gsLst>
          <a:lin ang="5400000" scaled="0"/>
        </a:gradFill>
        <a:ln w="9525" cap="rnd" cmpd="sng" algn="ctr">
          <a:solidFill>
            <a:schemeClr val="accent6">
              <a:tint val="76000"/>
              <a:alpha val="60000"/>
              <a:hueMod val="94000"/>
            </a:schemeClr>
          </a:solidFill>
          <a:prstDash val="solid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b="1" kern="1200" dirty="0" smtClean="0">
              <a:latin typeface="Arial Black" panose="020B0A04020102020204" pitchFamily="34" charset="0"/>
            </a:rPr>
            <a:t>8. </a:t>
          </a:r>
          <a:r>
            <a:rPr lang="ru-RU" sz="2000" kern="1200" dirty="0" smtClean="0">
              <a:latin typeface="Arial Black" panose="020B0A04020102020204" pitchFamily="34" charset="0"/>
            </a:rPr>
            <a:t>Развитие на стратегически </a:t>
          </a:r>
          <a:r>
            <a:rPr lang="ru-RU" sz="2000" kern="1200" dirty="0" err="1" smtClean="0">
              <a:latin typeface="Arial Black" panose="020B0A04020102020204" pitchFamily="34" charset="0"/>
            </a:rPr>
            <a:t>партньорства</a:t>
          </a:r>
          <a:r>
            <a:rPr lang="ru-RU" sz="2000" kern="1200" dirty="0" smtClean="0">
              <a:latin typeface="Arial Black" panose="020B0A04020102020204" pitchFamily="34" charset="0"/>
            </a:rPr>
            <a:t> с </a:t>
          </a:r>
          <a:r>
            <a:rPr lang="ru-RU" sz="2000" kern="1200" dirty="0" err="1" smtClean="0">
              <a:latin typeface="Arial Black" panose="020B0A04020102020204" pitchFamily="34" charset="0"/>
            </a:rPr>
            <a:t>водещи</a:t>
          </a:r>
          <a:r>
            <a:rPr lang="ru-RU" sz="2000" kern="1200" dirty="0" smtClean="0">
              <a:latin typeface="Arial Black" panose="020B0A04020102020204" pitchFamily="34" charset="0"/>
            </a:rPr>
            <a:t> </a:t>
          </a:r>
          <a:r>
            <a:rPr lang="ru-RU" sz="2000" kern="1200" dirty="0" err="1" smtClean="0">
              <a:latin typeface="Arial Black" panose="020B0A04020102020204" pitchFamily="34" charset="0"/>
            </a:rPr>
            <a:t>технологични</a:t>
          </a:r>
          <a:r>
            <a:rPr lang="ru-RU" sz="2000" kern="1200" dirty="0" smtClean="0">
              <a:latin typeface="Arial Black" panose="020B0A04020102020204" pitchFamily="34" charset="0"/>
            </a:rPr>
            <a:t> </a:t>
          </a:r>
          <a:r>
            <a:rPr lang="ru-RU" sz="2000" kern="1200" dirty="0" err="1" smtClean="0">
              <a:latin typeface="Arial Black" panose="020B0A04020102020204" pitchFamily="34" charset="0"/>
            </a:rPr>
            <a:t>изследователски</a:t>
          </a:r>
          <a:r>
            <a:rPr lang="ru-RU" sz="2000" kern="1200" dirty="0" smtClean="0">
              <a:latin typeface="Arial Black" panose="020B0A04020102020204" pitchFamily="34" charset="0"/>
            </a:rPr>
            <a:t> организации в Европа</a:t>
          </a:r>
          <a:r>
            <a:rPr lang="bg-BG" sz="2000" kern="1200" dirty="0" smtClean="0">
              <a:latin typeface="Arial Black" panose="020B0A04020102020204" pitchFamily="34" charset="0"/>
            </a:rPr>
            <a:t>; </a:t>
          </a:r>
          <a:endParaRPr lang="bg-BG" sz="2000" b="1" kern="1200" dirty="0">
            <a:latin typeface="Arial Black" panose="020B0A04020102020204" pitchFamily="34" charset="0"/>
          </a:endParaRPr>
        </a:p>
      </dsp:txBody>
      <dsp:txXfrm>
        <a:off x="1380468" y="2805755"/>
        <a:ext cx="9289984" cy="900827"/>
      </dsp:txXfrm>
    </dsp:sp>
    <dsp:sp modelId="{D0C80C3B-4098-46B3-9419-512BE2299FC2}">
      <dsp:nvSpPr>
        <dsp:cNvPr id="0" name=""/>
        <dsp:cNvSpPr/>
      </dsp:nvSpPr>
      <dsp:spPr>
        <a:xfrm>
          <a:off x="686549" y="909380"/>
          <a:ext cx="665315" cy="35269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26965"/>
              </a:lnTo>
              <a:lnTo>
                <a:pt x="665315" y="3526965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419B5A-134E-4D04-B6C0-BE5EA3054DB2}">
      <dsp:nvSpPr>
        <dsp:cNvPr id="0" name=""/>
        <dsp:cNvSpPr/>
      </dsp:nvSpPr>
      <dsp:spPr>
        <a:xfrm>
          <a:off x="1351864" y="4025803"/>
          <a:ext cx="9347179" cy="82108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6">
                <a:tint val="84000"/>
                <a:satMod val="160000"/>
              </a:schemeClr>
            </a:gs>
          </a:gsLst>
          <a:lin ang="5400000" scaled="0"/>
        </a:gradFill>
        <a:ln w="9525" cap="rnd" cmpd="sng" algn="ctr">
          <a:solidFill>
            <a:schemeClr val="accent6">
              <a:tint val="76000"/>
              <a:alpha val="60000"/>
              <a:hueMod val="94000"/>
            </a:schemeClr>
          </a:solidFill>
          <a:prstDash val="solid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b="1" kern="1200" dirty="0" smtClean="0">
              <a:latin typeface="Arial Black" panose="020B0A04020102020204" pitchFamily="34" charset="0"/>
            </a:rPr>
            <a:t>9. </a:t>
          </a:r>
          <a:r>
            <a:rPr lang="ru-RU" sz="2000" kern="1200" dirty="0" err="1" smtClean="0">
              <a:latin typeface="Arial Black" panose="020B0A04020102020204" pitchFamily="34" charset="0"/>
            </a:rPr>
            <a:t>Изграждане</a:t>
          </a:r>
          <a:r>
            <a:rPr lang="ru-RU" sz="2000" kern="1200" dirty="0" smtClean="0">
              <a:latin typeface="Arial Black" panose="020B0A04020102020204" pitchFamily="34" charset="0"/>
            </a:rPr>
            <a:t> на стратегически </a:t>
          </a:r>
          <a:r>
            <a:rPr lang="ru-RU" sz="2000" kern="1200" dirty="0" err="1" smtClean="0">
              <a:latin typeface="Arial Black" panose="020B0A04020102020204" pitchFamily="34" charset="0"/>
            </a:rPr>
            <a:t>партньорства</a:t>
          </a:r>
          <a:r>
            <a:rPr lang="ru-RU" sz="2000" kern="1200" dirty="0" smtClean="0">
              <a:latin typeface="Arial Black" panose="020B0A04020102020204" pitchFamily="34" charset="0"/>
            </a:rPr>
            <a:t> за работа по </a:t>
          </a:r>
          <a:r>
            <a:rPr lang="ru-RU" sz="2000" kern="1200" dirty="0" err="1" smtClean="0">
              <a:latin typeface="Arial Black" panose="020B0A04020102020204" pitchFamily="34" charset="0"/>
            </a:rPr>
            <a:t>проекти</a:t>
          </a:r>
          <a:r>
            <a:rPr lang="ru-RU" sz="2000" kern="1200" dirty="0" smtClean="0">
              <a:latin typeface="Arial Black" panose="020B0A04020102020204" pitchFamily="34" charset="0"/>
            </a:rPr>
            <a:t> с </a:t>
          </a:r>
          <a:r>
            <a:rPr lang="ru-RU" sz="2000" kern="1200" dirty="0" err="1" smtClean="0">
              <a:latin typeface="Arial Black" panose="020B0A04020102020204" pitchFamily="34" charset="0"/>
            </a:rPr>
            <a:t>български</a:t>
          </a:r>
          <a:r>
            <a:rPr lang="ru-RU" sz="2000" kern="1200" dirty="0" smtClean="0">
              <a:latin typeface="Arial Black" panose="020B0A04020102020204" pitchFamily="34" charset="0"/>
            </a:rPr>
            <a:t> </a:t>
          </a:r>
          <a:r>
            <a:rPr lang="ru-RU" sz="2000" kern="1200" dirty="0" err="1" smtClean="0">
              <a:latin typeface="Arial Black" panose="020B0A04020102020204" pitchFamily="34" charset="0"/>
            </a:rPr>
            <a:t>фирми</a:t>
          </a:r>
          <a:r>
            <a:rPr lang="ru-RU" sz="2000" kern="1200" dirty="0" smtClean="0">
              <a:latin typeface="Arial Black" panose="020B0A04020102020204" pitchFamily="34" charset="0"/>
            </a:rPr>
            <a:t>;</a:t>
          </a:r>
          <a:endParaRPr lang="bg-BG" sz="2000" b="1" kern="1200" dirty="0">
            <a:latin typeface="Arial Black" panose="020B0A04020102020204" pitchFamily="34" charset="0"/>
          </a:endParaRPr>
        </a:p>
      </dsp:txBody>
      <dsp:txXfrm>
        <a:off x="1375913" y="4049852"/>
        <a:ext cx="9299081" cy="77298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26355E-E38F-4B66-8C70-794E249DE253}">
      <dsp:nvSpPr>
        <dsp:cNvPr id="0" name=""/>
        <dsp:cNvSpPr/>
      </dsp:nvSpPr>
      <dsp:spPr>
        <a:xfrm>
          <a:off x="0" y="0"/>
          <a:ext cx="6865490" cy="722047"/>
        </a:xfrm>
        <a:prstGeom prst="roundRect">
          <a:avLst>
            <a:gd name="adj" fmla="val 10000"/>
          </a:avLst>
        </a:prstGeom>
        <a:solidFill>
          <a:srgbClr val="FF9966"/>
        </a:solidFill>
        <a:ln w="9525" cap="rnd" cmpd="sng" algn="ctr">
          <a:noFill/>
          <a:prstDash val="solid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3600" b="1" kern="1200" dirty="0" smtClean="0">
              <a:latin typeface="Arial Black" panose="020B0A04020102020204" pitchFamily="34" charset="0"/>
            </a:rPr>
            <a:t>Дейности по проекта:</a:t>
          </a:r>
          <a:endParaRPr lang="bg-BG" sz="3600" b="1" kern="1200" dirty="0">
            <a:latin typeface="Arial Black" panose="020B0A04020102020204" pitchFamily="34" charset="0"/>
          </a:endParaRPr>
        </a:p>
      </dsp:txBody>
      <dsp:txXfrm>
        <a:off x="21148" y="21148"/>
        <a:ext cx="6823194" cy="679751"/>
      </dsp:txXfrm>
    </dsp:sp>
    <dsp:sp modelId="{93D08D84-DF1E-44F1-99AB-D7AD9A2B75D0}">
      <dsp:nvSpPr>
        <dsp:cNvPr id="0" name=""/>
        <dsp:cNvSpPr/>
      </dsp:nvSpPr>
      <dsp:spPr>
        <a:xfrm>
          <a:off x="686549" y="722047"/>
          <a:ext cx="664668" cy="7066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6661"/>
              </a:lnTo>
              <a:lnTo>
                <a:pt x="664668" y="706661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57D517-D877-4249-ADB4-0B0ABF03F956}">
      <dsp:nvSpPr>
        <dsp:cNvPr id="0" name=""/>
        <dsp:cNvSpPr/>
      </dsp:nvSpPr>
      <dsp:spPr>
        <a:xfrm>
          <a:off x="1351217" y="974584"/>
          <a:ext cx="9348485" cy="908249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6">
                <a:tint val="84000"/>
                <a:satMod val="160000"/>
              </a:schemeClr>
            </a:gs>
          </a:gsLst>
          <a:lin ang="5400000" scaled="0"/>
        </a:gradFill>
        <a:ln w="9525" cap="rnd" cmpd="sng" algn="ctr">
          <a:solidFill>
            <a:schemeClr val="accent6">
              <a:tint val="76000"/>
              <a:alpha val="60000"/>
              <a:hueMod val="94000"/>
            </a:schemeClr>
          </a:solidFill>
          <a:prstDash val="solid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Arial Black" panose="020B0A04020102020204" pitchFamily="34" charset="0"/>
            </a:rPr>
            <a:t> </a:t>
          </a:r>
          <a:r>
            <a:rPr lang="bg-BG" sz="2000" kern="1200" dirty="0" smtClean="0">
              <a:latin typeface="Arial Black" panose="020B0A04020102020204" pitchFamily="34" charset="0"/>
            </a:rPr>
            <a:t>10. </a:t>
          </a:r>
          <a:r>
            <a:rPr lang="ru-RU" sz="2000" kern="1200" dirty="0" err="1" smtClean="0">
              <a:latin typeface="Arial Black" panose="020B0A04020102020204" pitchFamily="34" charset="0"/>
            </a:rPr>
            <a:t>Разпространение</a:t>
          </a:r>
          <a:r>
            <a:rPr lang="ru-RU" sz="2000" kern="1200" dirty="0" smtClean="0">
              <a:latin typeface="Arial Black" panose="020B0A04020102020204" pitchFamily="34" charset="0"/>
            </a:rPr>
            <a:t> на </a:t>
          </a:r>
          <a:r>
            <a:rPr lang="ru-RU" sz="2000" kern="1200" dirty="0" err="1" smtClean="0">
              <a:latin typeface="Arial Black" panose="020B0A04020102020204" pitchFamily="34" charset="0"/>
            </a:rPr>
            <a:t>резултатите</a:t>
          </a:r>
          <a:r>
            <a:rPr lang="ru-RU" sz="2000" kern="1200" dirty="0" smtClean="0">
              <a:latin typeface="Arial Black" panose="020B0A04020102020204" pitchFamily="34" charset="0"/>
            </a:rPr>
            <a:t> от </a:t>
          </a:r>
          <a:r>
            <a:rPr lang="ru-RU" sz="2000" kern="1200" dirty="0" err="1" smtClean="0">
              <a:latin typeface="Arial Black" panose="020B0A04020102020204" pitchFamily="34" charset="0"/>
            </a:rPr>
            <a:t>научните</a:t>
          </a:r>
          <a:r>
            <a:rPr lang="ru-RU" sz="2000" kern="1200" dirty="0" smtClean="0">
              <a:latin typeface="Arial Black" panose="020B0A04020102020204" pitchFamily="34" charset="0"/>
            </a:rPr>
            <a:t> </a:t>
          </a:r>
          <a:r>
            <a:rPr lang="ru-RU" sz="2000" kern="1200" dirty="0" err="1" smtClean="0">
              <a:latin typeface="Arial Black" panose="020B0A04020102020204" pitchFamily="34" charset="0"/>
            </a:rPr>
            <a:t>изследвания</a:t>
          </a:r>
          <a:r>
            <a:rPr lang="ru-RU" sz="2000" kern="1200" dirty="0" smtClean="0">
              <a:latin typeface="Arial Black" panose="020B0A04020102020204" pitchFamily="34" charset="0"/>
            </a:rPr>
            <a:t> на ЦК ИНКРЕА; </a:t>
          </a:r>
          <a:endParaRPr lang="bg-BG" sz="2000" b="1" kern="1200" dirty="0">
            <a:latin typeface="Arial Black" panose="020B0A04020102020204" pitchFamily="34" charset="0"/>
          </a:endParaRPr>
        </a:p>
      </dsp:txBody>
      <dsp:txXfrm>
        <a:off x="1377819" y="1001186"/>
        <a:ext cx="9295281" cy="855045"/>
      </dsp:txXfrm>
    </dsp:sp>
    <dsp:sp modelId="{8C42D1C4-8EC7-45EF-9631-19D6682212F4}">
      <dsp:nvSpPr>
        <dsp:cNvPr id="0" name=""/>
        <dsp:cNvSpPr/>
      </dsp:nvSpPr>
      <dsp:spPr>
        <a:xfrm>
          <a:off x="686549" y="722047"/>
          <a:ext cx="665893" cy="19132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13250"/>
              </a:lnTo>
              <a:lnTo>
                <a:pt x="665893" y="191325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2EE39B-BB26-441C-A63D-4F9371ACE88F}">
      <dsp:nvSpPr>
        <dsp:cNvPr id="0" name=""/>
        <dsp:cNvSpPr/>
      </dsp:nvSpPr>
      <dsp:spPr>
        <a:xfrm>
          <a:off x="1352442" y="2156858"/>
          <a:ext cx="9346036" cy="956879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6">
                <a:tint val="84000"/>
                <a:satMod val="160000"/>
              </a:schemeClr>
            </a:gs>
          </a:gsLst>
          <a:lin ang="5400000" scaled="0"/>
        </a:gradFill>
        <a:ln w="9525" cap="rnd" cmpd="sng" algn="ctr">
          <a:solidFill>
            <a:schemeClr val="accent6">
              <a:tint val="76000"/>
              <a:alpha val="60000"/>
              <a:hueMod val="94000"/>
            </a:schemeClr>
          </a:solidFill>
          <a:prstDash val="solid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Arial Black" panose="020B0A04020102020204" pitchFamily="34" charset="0"/>
            </a:rPr>
            <a:t> </a:t>
          </a:r>
          <a:r>
            <a:rPr lang="bg-BG" sz="2000" b="1" kern="1200" dirty="0" smtClean="0">
              <a:latin typeface="Arial Black" panose="020B0A04020102020204" pitchFamily="34" charset="0"/>
            </a:rPr>
            <a:t>11. </a:t>
          </a:r>
          <a:r>
            <a:rPr lang="ru-RU" sz="2000" kern="1200" dirty="0" smtClean="0">
              <a:latin typeface="Arial Black" panose="020B0A04020102020204" pitchFamily="34" charset="0"/>
            </a:rPr>
            <a:t>Трансфер на знания и бизнес </a:t>
          </a:r>
          <a:r>
            <a:rPr lang="ru-RU" sz="2000" kern="1200" dirty="0" err="1" smtClean="0">
              <a:latin typeface="Arial Black" panose="020B0A04020102020204" pitchFamily="34" charset="0"/>
            </a:rPr>
            <a:t>специализирани</a:t>
          </a:r>
          <a:r>
            <a:rPr lang="ru-RU" sz="2000" kern="1200" dirty="0" smtClean="0">
              <a:latin typeface="Arial Black" panose="020B0A04020102020204" pitchFamily="34" charset="0"/>
            </a:rPr>
            <a:t> услуги; </a:t>
          </a:r>
          <a:endParaRPr lang="bg-BG" sz="2000" b="1" kern="1200" dirty="0">
            <a:latin typeface="Arial Black" panose="020B0A04020102020204" pitchFamily="34" charset="0"/>
          </a:endParaRPr>
        </a:p>
      </dsp:txBody>
      <dsp:txXfrm>
        <a:off x="1380468" y="2184884"/>
        <a:ext cx="9289984" cy="900827"/>
      </dsp:txXfrm>
    </dsp:sp>
    <dsp:sp modelId="{D0C80C3B-4098-46B3-9419-512BE2299FC2}">
      <dsp:nvSpPr>
        <dsp:cNvPr id="0" name=""/>
        <dsp:cNvSpPr/>
      </dsp:nvSpPr>
      <dsp:spPr>
        <a:xfrm>
          <a:off x="686549" y="722047"/>
          <a:ext cx="665315" cy="30934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3426"/>
              </a:lnTo>
              <a:lnTo>
                <a:pt x="665315" y="3093426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419B5A-134E-4D04-B6C0-BE5EA3054DB2}">
      <dsp:nvSpPr>
        <dsp:cNvPr id="0" name=""/>
        <dsp:cNvSpPr/>
      </dsp:nvSpPr>
      <dsp:spPr>
        <a:xfrm>
          <a:off x="1351864" y="3404932"/>
          <a:ext cx="9347179" cy="82108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6">
                <a:tint val="84000"/>
                <a:satMod val="160000"/>
              </a:schemeClr>
            </a:gs>
          </a:gsLst>
          <a:lin ang="5400000" scaled="0"/>
        </a:gradFill>
        <a:ln w="9525" cap="rnd" cmpd="sng" algn="ctr">
          <a:solidFill>
            <a:schemeClr val="accent6">
              <a:tint val="76000"/>
              <a:alpha val="60000"/>
              <a:hueMod val="94000"/>
            </a:schemeClr>
          </a:solidFill>
          <a:prstDash val="solid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Arial Black" panose="020B0A04020102020204" pitchFamily="34" charset="0"/>
            </a:rPr>
            <a:t> </a:t>
          </a:r>
          <a:r>
            <a:rPr lang="bg-BG" sz="2000" b="1" kern="1200" dirty="0" smtClean="0">
              <a:latin typeface="Arial Black" panose="020B0A04020102020204" pitchFamily="34" charset="0"/>
            </a:rPr>
            <a:t>12. </a:t>
          </a:r>
          <a:r>
            <a:rPr lang="bg-BG" sz="2000" kern="1200" dirty="0" smtClean="0">
              <a:latin typeface="Arial Black" panose="020B0A04020102020204" pitchFamily="34" charset="0"/>
            </a:rPr>
            <a:t>Информиране и публичност; </a:t>
          </a:r>
          <a:endParaRPr lang="bg-BG" sz="2000" b="1" kern="1200" dirty="0">
            <a:latin typeface="Arial Black" panose="020B0A04020102020204" pitchFamily="34" charset="0"/>
          </a:endParaRPr>
        </a:p>
      </dsp:txBody>
      <dsp:txXfrm>
        <a:off x="1375913" y="3428981"/>
        <a:ext cx="9299081" cy="772985"/>
      </dsp:txXfrm>
    </dsp:sp>
    <dsp:sp modelId="{5234F83A-F9E7-4C24-80D4-FFC82E8CD406}">
      <dsp:nvSpPr>
        <dsp:cNvPr id="0" name=""/>
        <dsp:cNvSpPr/>
      </dsp:nvSpPr>
      <dsp:spPr>
        <a:xfrm>
          <a:off x="686549" y="722047"/>
          <a:ext cx="668319" cy="41873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87354"/>
              </a:lnTo>
              <a:lnTo>
                <a:pt x="668319" y="4187354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02723A-1BB1-41EA-AD29-ACFE76EEE851}">
      <dsp:nvSpPr>
        <dsp:cNvPr id="0" name=""/>
        <dsp:cNvSpPr/>
      </dsp:nvSpPr>
      <dsp:spPr>
        <a:xfrm>
          <a:off x="1354868" y="4504387"/>
          <a:ext cx="9341183" cy="810029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6">
                <a:tint val="84000"/>
                <a:satMod val="160000"/>
              </a:schemeClr>
            </a:gs>
          </a:gsLst>
          <a:lin ang="5400000" scaled="0"/>
        </a:gradFill>
        <a:ln w="9525" cap="rnd" cmpd="sng" algn="ctr">
          <a:solidFill>
            <a:schemeClr val="accent6">
              <a:tint val="76000"/>
              <a:alpha val="60000"/>
              <a:hueMod val="94000"/>
            </a:schemeClr>
          </a:solidFill>
          <a:prstDash val="solid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kern="1200" dirty="0" smtClean="0">
              <a:latin typeface="Arial Black" panose="020B0A04020102020204" pitchFamily="34" charset="0"/>
            </a:rPr>
            <a:t> </a:t>
          </a:r>
          <a:r>
            <a:rPr lang="bg-BG" sz="2000" b="0" kern="1200" dirty="0" smtClean="0">
              <a:latin typeface="Arial Black" panose="020B0A04020102020204" pitchFamily="34" charset="0"/>
            </a:rPr>
            <a:t>13. </a:t>
          </a:r>
          <a:r>
            <a:rPr lang="bg-BG" sz="2000" kern="1200" dirty="0" smtClean="0">
              <a:latin typeface="Arial Black" panose="020B0A04020102020204" pitchFamily="34" charset="0"/>
            </a:rPr>
            <a:t>Независим външен одит.</a:t>
          </a:r>
          <a:endParaRPr lang="bg-BG" sz="2000" b="0" kern="1200" dirty="0">
            <a:latin typeface="Arial Black" panose="020B0A04020102020204" pitchFamily="34" charset="0"/>
          </a:endParaRPr>
        </a:p>
      </dsp:txBody>
      <dsp:txXfrm>
        <a:off x="1378593" y="4528112"/>
        <a:ext cx="9293733" cy="76257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4EFE38-7EA9-457F-83A2-882D3B67D77B}">
      <dsp:nvSpPr>
        <dsp:cNvPr id="0" name=""/>
        <dsp:cNvSpPr/>
      </dsp:nvSpPr>
      <dsp:spPr>
        <a:xfrm>
          <a:off x="5965768" y="875535"/>
          <a:ext cx="4497795" cy="8167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1278"/>
              </a:lnTo>
              <a:lnTo>
                <a:pt x="4497795" y="631278"/>
              </a:lnTo>
              <a:lnTo>
                <a:pt x="4497795" y="816736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051E2F-C65A-4BB2-A5A0-0739E9627E55}">
      <dsp:nvSpPr>
        <dsp:cNvPr id="0" name=""/>
        <dsp:cNvSpPr/>
      </dsp:nvSpPr>
      <dsp:spPr>
        <a:xfrm>
          <a:off x="5965768" y="875535"/>
          <a:ext cx="1569736" cy="8167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1278"/>
              </a:lnTo>
              <a:lnTo>
                <a:pt x="1569736" y="631278"/>
              </a:lnTo>
              <a:lnTo>
                <a:pt x="1569736" y="816736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909F48-4543-4F4A-B055-00343D6412E1}">
      <dsp:nvSpPr>
        <dsp:cNvPr id="0" name=""/>
        <dsp:cNvSpPr/>
      </dsp:nvSpPr>
      <dsp:spPr>
        <a:xfrm>
          <a:off x="4481003" y="875535"/>
          <a:ext cx="1484764" cy="812592"/>
        </a:xfrm>
        <a:custGeom>
          <a:avLst/>
          <a:gdLst/>
          <a:ahLst/>
          <a:cxnLst/>
          <a:rect l="0" t="0" r="0" b="0"/>
          <a:pathLst>
            <a:path>
              <a:moveTo>
                <a:pt x="1484764" y="0"/>
              </a:moveTo>
              <a:lnTo>
                <a:pt x="1484764" y="627134"/>
              </a:lnTo>
              <a:lnTo>
                <a:pt x="0" y="627134"/>
              </a:lnTo>
              <a:lnTo>
                <a:pt x="0" y="812592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2B6468-8408-4977-82D1-F9709D6F9951}">
      <dsp:nvSpPr>
        <dsp:cNvPr id="0" name=""/>
        <dsp:cNvSpPr/>
      </dsp:nvSpPr>
      <dsp:spPr>
        <a:xfrm>
          <a:off x="1350338" y="875535"/>
          <a:ext cx="4615429" cy="812592"/>
        </a:xfrm>
        <a:custGeom>
          <a:avLst/>
          <a:gdLst/>
          <a:ahLst/>
          <a:cxnLst/>
          <a:rect l="0" t="0" r="0" b="0"/>
          <a:pathLst>
            <a:path>
              <a:moveTo>
                <a:pt x="4615429" y="0"/>
              </a:moveTo>
              <a:lnTo>
                <a:pt x="4615429" y="627134"/>
              </a:lnTo>
              <a:lnTo>
                <a:pt x="0" y="627134"/>
              </a:lnTo>
              <a:lnTo>
                <a:pt x="0" y="812592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50199B-2BFE-4BAD-9C77-5F0349BA5E00}">
      <dsp:nvSpPr>
        <dsp:cNvPr id="0" name=""/>
        <dsp:cNvSpPr/>
      </dsp:nvSpPr>
      <dsp:spPr>
        <a:xfrm>
          <a:off x="3962402" y="23642"/>
          <a:ext cx="4006731" cy="85189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BA6574E-5C8F-4161-A7A3-08A2C78B7F88}">
      <dsp:nvSpPr>
        <dsp:cNvPr id="0" name=""/>
        <dsp:cNvSpPr/>
      </dsp:nvSpPr>
      <dsp:spPr>
        <a:xfrm>
          <a:off x="4184840" y="234958"/>
          <a:ext cx="4006731" cy="851892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  <a:alpha val="9000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200" b="1" kern="1200" dirty="0" smtClean="0">
              <a:solidFill>
                <a:srgbClr val="002060"/>
              </a:solidFill>
              <a:latin typeface="Arial Black" panose="020B0A04020102020204" pitchFamily="34" charset="0"/>
            </a:rPr>
            <a:t>Целеви групи:</a:t>
          </a:r>
          <a:endParaRPr lang="bg-BG" sz="2200" b="1" kern="1200" dirty="0">
            <a:solidFill>
              <a:srgbClr val="002060"/>
            </a:solidFill>
            <a:latin typeface="Arial Black" panose="020B0A04020102020204" pitchFamily="34" charset="0"/>
          </a:endParaRPr>
        </a:p>
      </dsp:txBody>
      <dsp:txXfrm>
        <a:off x="4209791" y="259909"/>
        <a:ext cx="3956829" cy="801990"/>
      </dsp:txXfrm>
    </dsp:sp>
    <dsp:sp modelId="{B15E5686-30EE-4460-9BCD-B77D464B3D3F}">
      <dsp:nvSpPr>
        <dsp:cNvPr id="0" name=""/>
        <dsp:cNvSpPr/>
      </dsp:nvSpPr>
      <dsp:spPr>
        <a:xfrm>
          <a:off x="7444" y="1688127"/>
          <a:ext cx="2685788" cy="20129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B74E637-2EFE-4FFF-A9B9-DB2F26DDA051}">
      <dsp:nvSpPr>
        <dsp:cNvPr id="0" name=""/>
        <dsp:cNvSpPr/>
      </dsp:nvSpPr>
      <dsp:spPr>
        <a:xfrm>
          <a:off x="229882" y="1899444"/>
          <a:ext cx="2685788" cy="20129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b="1" kern="1200" dirty="0" smtClean="0">
              <a:solidFill>
                <a:srgbClr val="002060"/>
              </a:solidFill>
              <a:latin typeface="Arial Black" panose="020B0A04020102020204" pitchFamily="34" charset="0"/>
            </a:rPr>
            <a:t>деца от уязвими групи</a:t>
          </a:r>
          <a:endParaRPr lang="bg-BG" sz="2000" b="1" kern="1200" dirty="0">
            <a:solidFill>
              <a:srgbClr val="FF0000"/>
            </a:solidFill>
            <a:latin typeface="Arial Black" panose="020B0A04020102020204" pitchFamily="34" charset="0"/>
          </a:endParaRPr>
        </a:p>
      </dsp:txBody>
      <dsp:txXfrm>
        <a:off x="288839" y="1958401"/>
        <a:ext cx="2567874" cy="1895009"/>
      </dsp:txXfrm>
    </dsp:sp>
    <dsp:sp modelId="{683C8E3F-B5B5-44FE-ADBE-8F8503B40F25}">
      <dsp:nvSpPr>
        <dsp:cNvPr id="0" name=""/>
        <dsp:cNvSpPr/>
      </dsp:nvSpPr>
      <dsp:spPr>
        <a:xfrm>
          <a:off x="3138109" y="1688127"/>
          <a:ext cx="2685788" cy="20129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804E1B6-EC4C-4966-A1E9-B23BD8ED1B33}">
      <dsp:nvSpPr>
        <dsp:cNvPr id="0" name=""/>
        <dsp:cNvSpPr/>
      </dsp:nvSpPr>
      <dsp:spPr>
        <a:xfrm>
          <a:off x="3360547" y="1899444"/>
          <a:ext cx="2685788" cy="20129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b="1" kern="1200" dirty="0" smtClean="0">
              <a:solidFill>
                <a:srgbClr val="002060"/>
              </a:solidFill>
              <a:latin typeface="Arial Black" panose="020B0A04020102020204" pitchFamily="34" charset="0"/>
            </a:rPr>
            <a:t>родители</a:t>
          </a:r>
          <a:endParaRPr lang="bg-BG" sz="2000" b="1" kern="1200" dirty="0">
            <a:solidFill>
              <a:srgbClr val="FF0000"/>
            </a:solidFill>
            <a:latin typeface="Arial Black" panose="020B0A04020102020204" pitchFamily="34" charset="0"/>
          </a:endParaRPr>
        </a:p>
      </dsp:txBody>
      <dsp:txXfrm>
        <a:off x="3419504" y="1958401"/>
        <a:ext cx="2567874" cy="1895009"/>
      </dsp:txXfrm>
    </dsp:sp>
    <dsp:sp modelId="{CA7D2553-2075-4D91-B2E6-0BA01ED97BB8}">
      <dsp:nvSpPr>
        <dsp:cNvPr id="0" name=""/>
        <dsp:cNvSpPr/>
      </dsp:nvSpPr>
      <dsp:spPr>
        <a:xfrm>
          <a:off x="6268774" y="1692272"/>
          <a:ext cx="2533460" cy="20924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DCB4E28-3F33-49D9-939E-598DDE282C2C}">
      <dsp:nvSpPr>
        <dsp:cNvPr id="0" name=""/>
        <dsp:cNvSpPr/>
      </dsp:nvSpPr>
      <dsp:spPr>
        <a:xfrm>
          <a:off x="6491213" y="1903588"/>
          <a:ext cx="2533460" cy="20924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b="1" kern="1200" dirty="0" smtClean="0">
              <a:solidFill>
                <a:srgbClr val="002060"/>
              </a:solidFill>
              <a:latin typeface="Arial Black" panose="020B0A04020102020204" pitchFamily="34" charset="0"/>
            </a:rPr>
            <a:t>учители</a:t>
          </a:r>
          <a:endParaRPr lang="bg-BG" sz="2000" b="1" kern="1200" dirty="0">
            <a:solidFill>
              <a:srgbClr val="FF0000"/>
            </a:solidFill>
            <a:latin typeface="Arial Black" panose="020B0A04020102020204" pitchFamily="34" charset="0"/>
          </a:endParaRPr>
        </a:p>
      </dsp:txBody>
      <dsp:txXfrm>
        <a:off x="6552500" y="1964875"/>
        <a:ext cx="2410886" cy="1969903"/>
      </dsp:txXfrm>
    </dsp:sp>
    <dsp:sp modelId="{1571F0F3-7542-4AA6-A02B-3F71ACE49822}">
      <dsp:nvSpPr>
        <dsp:cNvPr id="0" name=""/>
        <dsp:cNvSpPr/>
      </dsp:nvSpPr>
      <dsp:spPr>
        <a:xfrm>
          <a:off x="9247112" y="1692272"/>
          <a:ext cx="2432903" cy="214322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1B98A6E-7346-4C66-A1BF-9B7F51086B58}">
      <dsp:nvSpPr>
        <dsp:cNvPr id="0" name=""/>
        <dsp:cNvSpPr/>
      </dsp:nvSpPr>
      <dsp:spPr>
        <a:xfrm>
          <a:off x="9469550" y="1903588"/>
          <a:ext cx="2432903" cy="21432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800" kern="1200" dirty="0" smtClean="0">
              <a:solidFill>
                <a:srgbClr val="002060"/>
              </a:solidFill>
              <a:latin typeface="Arial Black" panose="020B0A04020102020204" pitchFamily="34" charset="0"/>
              <a:ea typeface="SimSun" panose="02010600030101010101" pitchFamily="2" charset="-122"/>
            </a:rPr>
            <a:t>други педагогически и </a:t>
          </a:r>
          <a:r>
            <a:rPr lang="bg-BG" sz="1800" kern="1200" dirty="0" err="1" smtClean="0">
              <a:solidFill>
                <a:srgbClr val="002060"/>
              </a:solidFill>
              <a:latin typeface="Arial Black" panose="020B0A04020102020204" pitchFamily="34" charset="0"/>
              <a:ea typeface="SimSun" panose="02010600030101010101" pitchFamily="2" charset="-122"/>
            </a:rPr>
            <a:t>непедагоги</a:t>
          </a:r>
          <a:r>
            <a:rPr lang="bg-BG" sz="1800" kern="1200" dirty="0" smtClean="0">
              <a:solidFill>
                <a:srgbClr val="002060"/>
              </a:solidFill>
              <a:latin typeface="Arial Black" panose="020B0A04020102020204" pitchFamily="34" charset="0"/>
              <a:ea typeface="SimSun" panose="02010600030101010101" pitchFamily="2" charset="-122"/>
            </a:rPr>
            <a:t> –</a:t>
          </a:r>
          <a:r>
            <a:rPr lang="bg-BG" sz="1800" kern="1200" dirty="0" err="1" smtClean="0">
              <a:solidFill>
                <a:srgbClr val="002060"/>
              </a:solidFill>
              <a:latin typeface="Arial Black" panose="020B0A04020102020204" pitchFamily="34" charset="0"/>
              <a:ea typeface="SimSun" panose="02010600030101010101" pitchFamily="2" charset="-122"/>
            </a:rPr>
            <a:t>чески</a:t>
          </a:r>
          <a:r>
            <a:rPr lang="bg-BG" sz="1800" kern="1200" dirty="0" smtClean="0">
              <a:solidFill>
                <a:srgbClr val="002060"/>
              </a:solidFill>
              <a:latin typeface="Arial Black" panose="020B0A04020102020204" pitchFamily="34" charset="0"/>
              <a:ea typeface="SimSun" panose="02010600030101010101" pitchFamily="2" charset="-122"/>
            </a:rPr>
            <a:t> специалисти</a:t>
          </a:r>
          <a:endParaRPr lang="bg-BG" sz="1800" b="1" kern="1200" dirty="0">
            <a:solidFill>
              <a:srgbClr val="002060"/>
            </a:solidFill>
            <a:latin typeface="Arial Black" panose="020B0A04020102020204" pitchFamily="34" charset="0"/>
          </a:endParaRPr>
        </a:p>
      </dsp:txBody>
      <dsp:txXfrm>
        <a:off x="9532323" y="1966361"/>
        <a:ext cx="2307357" cy="201767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602EC3-7ACD-4262-BE60-352CF4BAA8BE}">
      <dsp:nvSpPr>
        <dsp:cNvPr id="0" name=""/>
        <dsp:cNvSpPr/>
      </dsp:nvSpPr>
      <dsp:spPr>
        <a:xfrm>
          <a:off x="1" y="369095"/>
          <a:ext cx="11546775" cy="992301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6">
                <a:tint val="84000"/>
                <a:satMod val="160000"/>
              </a:schemeClr>
            </a:gs>
          </a:gsLst>
          <a:lin ang="5400000" scaled="0"/>
        </a:gradFill>
        <a:ln w="9525" cap="rnd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800" b="1" i="1" kern="1200" cap="none" spc="0" dirty="0" smtClean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Arial Black" panose="020B0A04020102020204" pitchFamily="34" charset="0"/>
            </a:rPr>
            <a:t>                                                                                                         1.  УНИКАЛНИ НАУЧНИ ИНФРАСТРУКТУРИ 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g-BG" sz="2800" b="1" i="1" kern="1200" cap="none" spc="0" dirty="0">
            <a:ln w="12700">
              <a:solidFill>
                <a:schemeClr val="accent1"/>
              </a:solidFill>
              <a:prstDash val="solid"/>
            </a:ln>
            <a:pattFill prst="pct50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effectLst>
              <a:outerShdw dist="38100" dir="2640000" algn="bl" rotWithShape="0">
                <a:schemeClr val="accent1"/>
              </a:outerShdw>
            </a:effectLst>
            <a:latin typeface="Arial Black" panose="020B0A04020102020204" pitchFamily="34" charset="0"/>
          </a:endParaRPr>
        </a:p>
      </dsp:txBody>
      <dsp:txXfrm>
        <a:off x="29065" y="398159"/>
        <a:ext cx="11488647" cy="934173"/>
      </dsp:txXfrm>
    </dsp:sp>
    <dsp:sp modelId="{6E49B2DB-09DE-4745-9F12-2192F3FB0454}">
      <dsp:nvSpPr>
        <dsp:cNvPr id="0" name=""/>
        <dsp:cNvSpPr/>
      </dsp:nvSpPr>
      <dsp:spPr>
        <a:xfrm>
          <a:off x="1154679" y="1361396"/>
          <a:ext cx="1154677" cy="8419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1918"/>
              </a:lnTo>
              <a:lnTo>
                <a:pt x="1154677" y="841918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39BE26-E192-4E2C-8560-8ACF6C8461BD}">
      <dsp:nvSpPr>
        <dsp:cNvPr id="0" name=""/>
        <dsp:cNvSpPr/>
      </dsp:nvSpPr>
      <dsp:spPr>
        <a:xfrm>
          <a:off x="2309356" y="1707163"/>
          <a:ext cx="9223178" cy="992301"/>
        </a:xfrm>
        <a:prstGeom prst="roundRect">
          <a:avLst>
            <a:gd name="adj" fmla="val 10000"/>
          </a:avLst>
        </a:prstGeom>
        <a:gradFill rotWithShape="0">
          <a:gsLst>
            <a:gs pos="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i="0" kern="1200" dirty="0" smtClean="0">
              <a:solidFill>
                <a:schemeClr val="bg1"/>
              </a:solidFill>
              <a:latin typeface="Arial Black" panose="020B0A04020102020204" pitchFamily="34" charset="0"/>
            </a:rPr>
            <a:t>Общ размер на БФП по процедурата (в лв.) –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b="1" i="0" kern="1200" dirty="0" smtClean="0">
              <a:solidFill>
                <a:schemeClr val="bg1"/>
              </a:solidFill>
              <a:latin typeface="Arial Black" panose="020B0A04020102020204" pitchFamily="34" charset="0"/>
            </a:rPr>
            <a:t>44 000 000 лв. (декември 2018 г.)</a:t>
          </a:r>
          <a:r>
            <a:rPr lang="bg-BG" sz="2000" i="0" kern="1200" dirty="0" smtClean="0">
              <a:solidFill>
                <a:schemeClr val="bg1"/>
              </a:solidFill>
              <a:latin typeface="Arial Black" panose="020B0A04020102020204" pitchFamily="34" charset="0"/>
            </a:rPr>
            <a:t>  </a:t>
          </a:r>
          <a:endParaRPr lang="bg-BG" sz="2000" i="0" kern="1200" dirty="0">
            <a:solidFill>
              <a:schemeClr val="bg1"/>
            </a:solidFill>
            <a:latin typeface="Arial Black" panose="020B0A04020102020204" pitchFamily="34" charset="0"/>
          </a:endParaRPr>
        </a:p>
      </dsp:txBody>
      <dsp:txXfrm>
        <a:off x="2338420" y="1736227"/>
        <a:ext cx="9165050" cy="934173"/>
      </dsp:txXfrm>
    </dsp:sp>
    <dsp:sp modelId="{023C9FB6-23B1-45C9-A23A-043EFAF1F328}">
      <dsp:nvSpPr>
        <dsp:cNvPr id="0" name=""/>
        <dsp:cNvSpPr/>
      </dsp:nvSpPr>
      <dsp:spPr>
        <a:xfrm>
          <a:off x="1154679" y="1361396"/>
          <a:ext cx="1154677" cy="20822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82294"/>
              </a:lnTo>
              <a:lnTo>
                <a:pt x="1154677" y="2082294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F40696-6D40-41E9-9BF3-A71592C82AA9}">
      <dsp:nvSpPr>
        <dsp:cNvPr id="0" name=""/>
        <dsp:cNvSpPr/>
      </dsp:nvSpPr>
      <dsp:spPr>
        <a:xfrm>
          <a:off x="2309356" y="2947540"/>
          <a:ext cx="9217844" cy="992301"/>
        </a:xfrm>
        <a:prstGeom prst="roundRect">
          <a:avLst>
            <a:gd name="adj" fmla="val 10000"/>
          </a:avLst>
        </a:prstGeom>
        <a:gradFill rotWithShape="0">
          <a:gsLst>
            <a:gs pos="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kern="1200" dirty="0" smtClean="0">
              <a:solidFill>
                <a:schemeClr val="bg1"/>
              </a:solidFill>
              <a:latin typeface="Arial Black" panose="020B0A04020102020204" pitchFamily="34" charset="0"/>
            </a:rPr>
            <a:t>Предоставяне на БФП – чрез подбор на проектни предложения </a:t>
          </a:r>
          <a:r>
            <a:rPr lang="bg-BG" sz="2000" kern="1200" dirty="0" smtClean="0">
              <a:latin typeface="Arial Black" panose="020B0A04020102020204" pitchFamily="34" charset="0"/>
            </a:rPr>
            <a:t>по чл. 25, ал. 1, т. 1 от ЗУСЕСИФ</a:t>
          </a:r>
          <a:endParaRPr lang="bg-BG" sz="2000" kern="1200" dirty="0">
            <a:solidFill>
              <a:schemeClr val="bg1"/>
            </a:solidFill>
            <a:latin typeface="Arial Black" panose="020B0A04020102020204" pitchFamily="34" charset="0"/>
          </a:endParaRPr>
        </a:p>
      </dsp:txBody>
      <dsp:txXfrm>
        <a:off x="2338420" y="2976604"/>
        <a:ext cx="9159716" cy="93417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602EC3-7ACD-4262-BE60-352CF4BAA8BE}">
      <dsp:nvSpPr>
        <dsp:cNvPr id="0" name=""/>
        <dsp:cNvSpPr/>
      </dsp:nvSpPr>
      <dsp:spPr>
        <a:xfrm>
          <a:off x="1" y="339910"/>
          <a:ext cx="11546775" cy="992301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6">
                <a:tint val="84000"/>
                <a:satMod val="160000"/>
              </a:schemeClr>
            </a:gs>
          </a:gsLst>
          <a:lin ang="5400000" scaled="0"/>
        </a:gradFill>
        <a:ln w="9525" cap="rnd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800" b="1" i="1" kern="1200" cap="none" spc="0" dirty="0" smtClean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Arial Black" panose="020B0A04020102020204" pitchFamily="34" charset="0"/>
            </a:rPr>
            <a:t>                                                                                                          1.  ПОДКРЕПА ЗА УСПЕХ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g-BG" sz="2800" b="1" i="1" kern="1200" cap="none" spc="0" dirty="0">
            <a:ln w="12700">
              <a:solidFill>
                <a:schemeClr val="accent1"/>
              </a:solidFill>
              <a:prstDash val="solid"/>
            </a:ln>
            <a:pattFill prst="pct50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effectLst>
              <a:outerShdw dist="38100" dir="2640000" algn="bl" rotWithShape="0">
                <a:schemeClr val="accent1"/>
              </a:outerShdw>
            </a:effectLst>
            <a:latin typeface="Arial Black" panose="020B0A04020102020204" pitchFamily="34" charset="0"/>
          </a:endParaRPr>
        </a:p>
      </dsp:txBody>
      <dsp:txXfrm>
        <a:off x="29065" y="368974"/>
        <a:ext cx="11488647" cy="934173"/>
      </dsp:txXfrm>
    </dsp:sp>
    <dsp:sp modelId="{6E49B2DB-09DE-4745-9F12-2192F3FB0454}">
      <dsp:nvSpPr>
        <dsp:cNvPr id="0" name=""/>
        <dsp:cNvSpPr/>
      </dsp:nvSpPr>
      <dsp:spPr>
        <a:xfrm>
          <a:off x="1154679" y="1332212"/>
          <a:ext cx="1154677" cy="9002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0285"/>
              </a:lnTo>
              <a:lnTo>
                <a:pt x="1154677" y="900285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39BE26-E192-4E2C-8560-8ACF6C8461BD}">
      <dsp:nvSpPr>
        <dsp:cNvPr id="0" name=""/>
        <dsp:cNvSpPr/>
      </dsp:nvSpPr>
      <dsp:spPr>
        <a:xfrm>
          <a:off x="2309356" y="1736346"/>
          <a:ext cx="9223178" cy="992301"/>
        </a:xfrm>
        <a:prstGeom prst="roundRect">
          <a:avLst>
            <a:gd name="adj" fmla="val 10000"/>
          </a:avLst>
        </a:prstGeom>
        <a:gradFill rotWithShape="0">
          <a:gsLst>
            <a:gs pos="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i="0" kern="1200" dirty="0" smtClean="0">
              <a:solidFill>
                <a:schemeClr val="bg1"/>
              </a:solidFill>
              <a:latin typeface="Arial Black" panose="020B0A04020102020204" pitchFamily="34" charset="0"/>
            </a:rPr>
            <a:t>Общ размер на БФП по процедурата (в лв.) –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b="1" i="0" kern="1200" dirty="0" smtClean="0">
              <a:solidFill>
                <a:schemeClr val="bg1"/>
              </a:solidFill>
              <a:latin typeface="Arial Black" panose="020B0A04020102020204" pitchFamily="34" charset="0"/>
            </a:rPr>
            <a:t>130 000 000 лв. (август 2018 г.)</a:t>
          </a:r>
          <a:r>
            <a:rPr lang="bg-BG" sz="2000" i="0" kern="1200" dirty="0" smtClean="0">
              <a:solidFill>
                <a:schemeClr val="bg1"/>
              </a:solidFill>
              <a:latin typeface="Arial Black" panose="020B0A04020102020204" pitchFamily="34" charset="0"/>
            </a:rPr>
            <a:t>  </a:t>
          </a:r>
          <a:endParaRPr lang="bg-BG" sz="2000" i="0" kern="1200" dirty="0">
            <a:solidFill>
              <a:schemeClr val="bg1"/>
            </a:solidFill>
            <a:latin typeface="Arial Black" panose="020B0A04020102020204" pitchFamily="34" charset="0"/>
          </a:endParaRPr>
        </a:p>
      </dsp:txBody>
      <dsp:txXfrm>
        <a:off x="2338420" y="1765410"/>
        <a:ext cx="9165050" cy="934173"/>
      </dsp:txXfrm>
    </dsp:sp>
    <dsp:sp modelId="{023C9FB6-23B1-45C9-A23A-043EFAF1F328}">
      <dsp:nvSpPr>
        <dsp:cNvPr id="0" name=""/>
        <dsp:cNvSpPr/>
      </dsp:nvSpPr>
      <dsp:spPr>
        <a:xfrm>
          <a:off x="1154679" y="1332212"/>
          <a:ext cx="1154677" cy="21406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40661"/>
              </a:lnTo>
              <a:lnTo>
                <a:pt x="1154677" y="2140661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F40696-6D40-41E9-9BF3-A71592C82AA9}">
      <dsp:nvSpPr>
        <dsp:cNvPr id="0" name=""/>
        <dsp:cNvSpPr/>
      </dsp:nvSpPr>
      <dsp:spPr>
        <a:xfrm>
          <a:off x="2309356" y="2976723"/>
          <a:ext cx="9217844" cy="992301"/>
        </a:xfrm>
        <a:prstGeom prst="roundRect">
          <a:avLst>
            <a:gd name="adj" fmla="val 10000"/>
          </a:avLst>
        </a:prstGeom>
        <a:gradFill rotWithShape="0">
          <a:gsLst>
            <a:gs pos="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u="none" kern="1200" dirty="0" smtClean="0">
              <a:solidFill>
                <a:schemeClr val="bg1"/>
              </a:solidFill>
              <a:latin typeface="Arial Black" panose="020B0A04020102020204" pitchFamily="34" charset="0"/>
            </a:rPr>
            <a:t>Предоставяне на БФП – </a:t>
          </a:r>
          <a:r>
            <a:rPr lang="bg-BG" sz="2000" u="none" kern="1200" dirty="0" smtClean="0">
              <a:latin typeface="Arial Black" panose="020B0A04020102020204" pitchFamily="34" charset="0"/>
            </a:rPr>
            <a:t>директно </a:t>
          </a:r>
          <a:r>
            <a:rPr lang="bg-BG" sz="2000" u="none" kern="1200" dirty="0" err="1" smtClean="0">
              <a:latin typeface="Arial Black" panose="020B0A04020102020204" pitchFamily="34" charset="0"/>
            </a:rPr>
            <a:t>предосавяне</a:t>
          </a:r>
          <a:r>
            <a:rPr lang="bg-BG" sz="2000" u="none" kern="1200" dirty="0" smtClean="0">
              <a:latin typeface="Arial Black" panose="020B0A04020102020204" pitchFamily="34" charset="0"/>
            </a:rPr>
            <a:t> на конкретен бенефициент по чл. 2,  т. 2 от ПМС № 162 от 2016 г.       </a:t>
          </a:r>
          <a:endParaRPr lang="bg-BG" sz="2000" u="none" kern="1200" dirty="0">
            <a:solidFill>
              <a:schemeClr val="bg1"/>
            </a:solidFill>
            <a:latin typeface="Arial Black" panose="020B0A04020102020204" pitchFamily="34" charset="0"/>
          </a:endParaRPr>
        </a:p>
      </dsp:txBody>
      <dsp:txXfrm>
        <a:off x="2338420" y="3005787"/>
        <a:ext cx="9159716" cy="93417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602EC3-7ACD-4262-BE60-352CF4BAA8BE}">
      <dsp:nvSpPr>
        <dsp:cNvPr id="0" name=""/>
        <dsp:cNvSpPr/>
      </dsp:nvSpPr>
      <dsp:spPr>
        <a:xfrm>
          <a:off x="1" y="310256"/>
          <a:ext cx="11546775" cy="108079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6">
                <a:tint val="84000"/>
                <a:satMod val="160000"/>
              </a:schemeClr>
            </a:gs>
          </a:gsLst>
          <a:lin ang="5400000" scaled="0"/>
        </a:gradFill>
        <a:ln w="9525" cap="rnd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800" b="1" i="1" u="none" kern="1200" cap="none" spc="0" dirty="0" smtClean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Arial Black" panose="020B0A04020102020204" pitchFamily="34" charset="0"/>
            </a:rPr>
            <a:t>                                                                                                          2.  ОБРАЗОВАНИЕ ЗА УТРЕШНИЯ ДЕН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g-BG" sz="2800" b="1" i="1" u="none" kern="1200" cap="none" spc="0" dirty="0">
            <a:ln w="12700">
              <a:solidFill>
                <a:schemeClr val="accent1"/>
              </a:solidFill>
              <a:prstDash val="solid"/>
            </a:ln>
            <a:pattFill prst="pct50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effectLst>
              <a:outerShdw dist="38100" dir="2640000" algn="bl" rotWithShape="0">
                <a:schemeClr val="accent1"/>
              </a:outerShdw>
            </a:effectLst>
            <a:latin typeface="Arial Black" panose="020B0A04020102020204" pitchFamily="34" charset="0"/>
          </a:endParaRPr>
        </a:p>
      </dsp:txBody>
      <dsp:txXfrm>
        <a:off x="31656" y="341911"/>
        <a:ext cx="11483465" cy="1017484"/>
      </dsp:txXfrm>
    </dsp:sp>
    <dsp:sp modelId="{6E49B2DB-09DE-4745-9F12-2192F3FB0454}">
      <dsp:nvSpPr>
        <dsp:cNvPr id="0" name=""/>
        <dsp:cNvSpPr/>
      </dsp:nvSpPr>
      <dsp:spPr>
        <a:xfrm>
          <a:off x="1154679" y="1391051"/>
          <a:ext cx="1154677" cy="10267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6744"/>
              </a:lnTo>
              <a:lnTo>
                <a:pt x="1154677" y="1026744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39BE26-E192-4E2C-8560-8ACF6C8461BD}">
      <dsp:nvSpPr>
        <dsp:cNvPr id="0" name=""/>
        <dsp:cNvSpPr/>
      </dsp:nvSpPr>
      <dsp:spPr>
        <a:xfrm>
          <a:off x="2309356" y="1921645"/>
          <a:ext cx="9223178" cy="992301"/>
        </a:xfrm>
        <a:prstGeom prst="roundRect">
          <a:avLst>
            <a:gd name="adj" fmla="val 10000"/>
          </a:avLst>
        </a:prstGeom>
        <a:gradFill rotWithShape="0">
          <a:gsLst>
            <a:gs pos="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i="0" kern="1200" dirty="0" smtClean="0">
              <a:solidFill>
                <a:schemeClr val="bg1"/>
              </a:solidFill>
              <a:latin typeface="Arial Black" panose="020B0A04020102020204" pitchFamily="34" charset="0"/>
            </a:rPr>
            <a:t>Общ размер на БФП по процедурата (в лв.) –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b="1" i="0" kern="1200" dirty="0" smtClean="0">
              <a:solidFill>
                <a:schemeClr val="bg1"/>
              </a:solidFill>
              <a:latin typeface="Arial Black" panose="020B0A04020102020204" pitchFamily="34" charset="0"/>
            </a:rPr>
            <a:t>105 000 000 лв. (септември 2018 г.)</a:t>
          </a:r>
          <a:r>
            <a:rPr lang="bg-BG" sz="2000" i="0" kern="1200" dirty="0" smtClean="0">
              <a:solidFill>
                <a:schemeClr val="bg1"/>
              </a:solidFill>
              <a:latin typeface="Arial Black" panose="020B0A04020102020204" pitchFamily="34" charset="0"/>
            </a:rPr>
            <a:t>  </a:t>
          </a:r>
          <a:endParaRPr lang="bg-BG" sz="2000" i="0" kern="1200" dirty="0">
            <a:solidFill>
              <a:schemeClr val="bg1"/>
            </a:solidFill>
            <a:latin typeface="Arial Black" panose="020B0A04020102020204" pitchFamily="34" charset="0"/>
          </a:endParaRPr>
        </a:p>
      </dsp:txBody>
      <dsp:txXfrm>
        <a:off x="2338420" y="1950709"/>
        <a:ext cx="9165050" cy="934173"/>
      </dsp:txXfrm>
    </dsp:sp>
    <dsp:sp modelId="{023C9FB6-23B1-45C9-A23A-043EFAF1F328}">
      <dsp:nvSpPr>
        <dsp:cNvPr id="0" name=""/>
        <dsp:cNvSpPr/>
      </dsp:nvSpPr>
      <dsp:spPr>
        <a:xfrm>
          <a:off x="1154679" y="1391051"/>
          <a:ext cx="1154677" cy="22671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7120"/>
              </a:lnTo>
              <a:lnTo>
                <a:pt x="1154677" y="226712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F40696-6D40-41E9-9BF3-A71592C82AA9}">
      <dsp:nvSpPr>
        <dsp:cNvPr id="0" name=""/>
        <dsp:cNvSpPr/>
      </dsp:nvSpPr>
      <dsp:spPr>
        <a:xfrm>
          <a:off x="2309356" y="3162021"/>
          <a:ext cx="9217844" cy="992301"/>
        </a:xfrm>
        <a:prstGeom prst="roundRect">
          <a:avLst>
            <a:gd name="adj" fmla="val 10000"/>
          </a:avLst>
        </a:prstGeom>
        <a:gradFill rotWithShape="0">
          <a:gsLst>
            <a:gs pos="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u="none" kern="1200" dirty="0" smtClean="0">
              <a:solidFill>
                <a:schemeClr val="bg1"/>
              </a:solidFill>
              <a:latin typeface="Arial Black" panose="020B0A04020102020204" pitchFamily="34" charset="0"/>
            </a:rPr>
            <a:t>Предоставяне на БФП – </a:t>
          </a:r>
          <a:r>
            <a:rPr lang="bg-BG" sz="2000" u="none" kern="1200" dirty="0" smtClean="0">
              <a:latin typeface="Arial Black" panose="020B0A04020102020204" pitchFamily="34" charset="0"/>
            </a:rPr>
            <a:t>директно предоставяне на конкретен бенефициент по чл. 2,  т. 2 от ПМС № 162 от 2016 г.       </a:t>
          </a:r>
          <a:endParaRPr lang="bg-BG" sz="2000" u="none" kern="1200" dirty="0">
            <a:solidFill>
              <a:schemeClr val="bg1"/>
            </a:solidFill>
            <a:latin typeface="Arial Black" panose="020B0A04020102020204" pitchFamily="34" charset="0"/>
          </a:endParaRPr>
        </a:p>
      </dsp:txBody>
      <dsp:txXfrm>
        <a:off x="2338420" y="3191085"/>
        <a:ext cx="9159716" cy="93417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602EC3-7ACD-4262-BE60-352CF4BAA8BE}">
      <dsp:nvSpPr>
        <dsp:cNvPr id="0" name=""/>
        <dsp:cNvSpPr/>
      </dsp:nvSpPr>
      <dsp:spPr>
        <a:xfrm>
          <a:off x="1" y="461648"/>
          <a:ext cx="11546775" cy="138235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6">
                <a:tint val="84000"/>
                <a:satMod val="160000"/>
              </a:schemeClr>
            </a:gs>
          </a:gsLst>
          <a:lin ang="5400000" scaled="0"/>
        </a:gradFill>
        <a:ln w="9525" cap="rnd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800" b="1" i="1" kern="1200" cap="none" spc="0" dirty="0" smtClean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Arial Black" panose="020B0A04020102020204" pitchFamily="34" charset="0"/>
            </a:rPr>
            <a:t>                                                                                                                               3.  СИСТЕМА ЗА ОСИГУРЯВАНЕ НА КАЧЕСТВО В ПРОФЕСИОНАЛНОТО ОБРАЗОВАНИЕ И ОБУЧЕНИЕ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g-BG" sz="2800" b="1" i="1" kern="1200" cap="none" spc="0" dirty="0">
            <a:ln w="12700">
              <a:solidFill>
                <a:schemeClr val="accent1"/>
              </a:solidFill>
              <a:prstDash val="solid"/>
            </a:ln>
            <a:pattFill prst="pct50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effectLst>
              <a:outerShdw dist="38100" dir="2640000" algn="bl" rotWithShape="0">
                <a:schemeClr val="accent1"/>
              </a:outerShdw>
            </a:effectLst>
            <a:latin typeface="Arial Black" panose="020B0A04020102020204" pitchFamily="34" charset="0"/>
          </a:endParaRPr>
        </a:p>
      </dsp:txBody>
      <dsp:txXfrm>
        <a:off x="40489" y="502136"/>
        <a:ext cx="11465799" cy="1301379"/>
      </dsp:txXfrm>
    </dsp:sp>
    <dsp:sp modelId="{6E49B2DB-09DE-4745-9F12-2192F3FB0454}">
      <dsp:nvSpPr>
        <dsp:cNvPr id="0" name=""/>
        <dsp:cNvSpPr/>
      </dsp:nvSpPr>
      <dsp:spPr>
        <a:xfrm>
          <a:off x="1154679" y="1844003"/>
          <a:ext cx="1154677" cy="8224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2459"/>
              </a:lnTo>
              <a:lnTo>
                <a:pt x="1154677" y="822459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39BE26-E192-4E2C-8560-8ACF6C8461BD}">
      <dsp:nvSpPr>
        <dsp:cNvPr id="0" name=""/>
        <dsp:cNvSpPr/>
      </dsp:nvSpPr>
      <dsp:spPr>
        <a:xfrm>
          <a:off x="2309356" y="2170312"/>
          <a:ext cx="9223178" cy="992301"/>
        </a:xfrm>
        <a:prstGeom prst="roundRect">
          <a:avLst>
            <a:gd name="adj" fmla="val 10000"/>
          </a:avLst>
        </a:prstGeom>
        <a:gradFill rotWithShape="0">
          <a:gsLst>
            <a:gs pos="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i="0" kern="1200" dirty="0" smtClean="0">
              <a:solidFill>
                <a:schemeClr val="bg1"/>
              </a:solidFill>
              <a:latin typeface="Arial Black" panose="020B0A04020102020204" pitchFamily="34" charset="0"/>
            </a:rPr>
            <a:t>Общ размер на БФП по процедурата (в лв.) –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b="1" i="0" kern="1200" dirty="0" smtClean="0">
              <a:solidFill>
                <a:schemeClr val="bg1"/>
              </a:solidFill>
              <a:latin typeface="Arial Black" panose="020B0A04020102020204" pitchFamily="34" charset="0"/>
            </a:rPr>
            <a:t>3 000 000 лв. (юли 2018 г.)</a:t>
          </a:r>
          <a:r>
            <a:rPr lang="bg-BG" sz="2000" i="0" kern="1200" dirty="0" smtClean="0">
              <a:solidFill>
                <a:schemeClr val="bg1"/>
              </a:solidFill>
              <a:latin typeface="Arial Black" panose="020B0A04020102020204" pitchFamily="34" charset="0"/>
            </a:rPr>
            <a:t>  </a:t>
          </a:r>
          <a:endParaRPr lang="bg-BG" sz="2000" i="0" kern="1200" dirty="0">
            <a:solidFill>
              <a:schemeClr val="bg1"/>
            </a:solidFill>
            <a:latin typeface="Arial Black" panose="020B0A04020102020204" pitchFamily="34" charset="0"/>
          </a:endParaRPr>
        </a:p>
      </dsp:txBody>
      <dsp:txXfrm>
        <a:off x="2338420" y="2199376"/>
        <a:ext cx="9165050" cy="934173"/>
      </dsp:txXfrm>
    </dsp:sp>
    <dsp:sp modelId="{023C9FB6-23B1-45C9-A23A-043EFAF1F328}">
      <dsp:nvSpPr>
        <dsp:cNvPr id="0" name=""/>
        <dsp:cNvSpPr/>
      </dsp:nvSpPr>
      <dsp:spPr>
        <a:xfrm>
          <a:off x="1154679" y="1844003"/>
          <a:ext cx="1154677" cy="22324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32459"/>
              </a:lnTo>
              <a:lnTo>
                <a:pt x="1154677" y="2232459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F40696-6D40-41E9-9BF3-A71592C82AA9}">
      <dsp:nvSpPr>
        <dsp:cNvPr id="0" name=""/>
        <dsp:cNvSpPr/>
      </dsp:nvSpPr>
      <dsp:spPr>
        <a:xfrm>
          <a:off x="2309356" y="3410688"/>
          <a:ext cx="9217844" cy="1331549"/>
        </a:xfrm>
        <a:prstGeom prst="roundRect">
          <a:avLst>
            <a:gd name="adj" fmla="val 10000"/>
          </a:avLst>
        </a:prstGeom>
        <a:gradFill rotWithShape="0">
          <a:gsLst>
            <a:gs pos="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u="none" kern="1200" dirty="0" smtClean="0">
              <a:solidFill>
                <a:schemeClr val="bg1"/>
              </a:solidFill>
              <a:latin typeface="Arial Black" panose="020B0A04020102020204" pitchFamily="34" charset="0"/>
            </a:rPr>
            <a:t>Предоставяне на БФП – д</a:t>
          </a:r>
          <a:r>
            <a:rPr lang="bg-BG" sz="2000" kern="1200" dirty="0" smtClean="0">
              <a:latin typeface="Arial Black" panose="020B0A04020102020204" pitchFamily="34" charset="0"/>
            </a:rPr>
            <a:t>иректно предоставяне на конкретен бенефициент по реда на чл. 25, ал. 1, т. 2 и Глава трета, Раздел III от ЗУСЕСИФ и чл. 2, т. 2 от ПМС 162/05.07.2016 г.</a:t>
          </a:r>
          <a:endParaRPr lang="bg-BG" sz="2000" u="none" kern="1200" dirty="0">
            <a:solidFill>
              <a:schemeClr val="bg1"/>
            </a:solidFill>
            <a:latin typeface="Arial Black" panose="020B0A04020102020204" pitchFamily="34" charset="0"/>
          </a:endParaRPr>
        </a:p>
      </dsp:txBody>
      <dsp:txXfrm>
        <a:off x="2348356" y="3449688"/>
        <a:ext cx="9139844" cy="12535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60B79-8A2E-4385-9486-6D711A318ABD}" type="datetimeFigureOut">
              <a:rPr lang="bg-BG" smtClean="0"/>
              <a:t>26.6.2018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EFE44-2897-49F5-A96C-3065D2858CBA}" type="slidenum">
              <a:rPr lang="bg-BG" smtClean="0"/>
              <a:t>‹#›</a:t>
            </a:fld>
            <a:endParaRPr lang="bg-BG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7253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60B79-8A2E-4385-9486-6D711A318ABD}" type="datetimeFigureOut">
              <a:rPr lang="bg-BG" smtClean="0"/>
              <a:t>26.6.2018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EFE44-2897-49F5-A96C-3065D2858CB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50195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60B79-8A2E-4385-9486-6D711A318ABD}" type="datetimeFigureOut">
              <a:rPr lang="bg-BG" smtClean="0"/>
              <a:t>26.6.2018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EFE44-2897-49F5-A96C-3065D2858CB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589412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60B79-8A2E-4385-9486-6D711A318ABD}" type="datetimeFigureOut">
              <a:rPr lang="bg-BG" smtClean="0"/>
              <a:t>26.6.2018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EFE44-2897-49F5-A96C-3065D2858CBA}" type="slidenum">
              <a:rPr lang="bg-BG" smtClean="0"/>
              <a:t>‹#›</a:t>
            </a:fld>
            <a:endParaRPr lang="bg-BG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94626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60B79-8A2E-4385-9486-6D711A318ABD}" type="datetimeFigureOut">
              <a:rPr lang="bg-BG" smtClean="0"/>
              <a:t>26.6.2018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EFE44-2897-49F5-A96C-3065D2858CB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43917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60B79-8A2E-4385-9486-6D711A318ABD}" type="datetimeFigureOut">
              <a:rPr lang="bg-BG" smtClean="0"/>
              <a:t>26.6.2018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EFE44-2897-49F5-A96C-3065D2858CBA}" type="slidenum">
              <a:rPr lang="bg-BG" smtClean="0"/>
              <a:t>‹#›</a:t>
            </a:fld>
            <a:endParaRPr lang="bg-BG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40465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60B79-8A2E-4385-9486-6D711A318ABD}" type="datetimeFigureOut">
              <a:rPr lang="bg-BG" smtClean="0"/>
              <a:t>26.6.2018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EFE44-2897-49F5-A96C-3065D2858CB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36952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60B79-8A2E-4385-9486-6D711A318ABD}" type="datetimeFigureOut">
              <a:rPr lang="bg-BG" smtClean="0"/>
              <a:t>26.6.2018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EFE44-2897-49F5-A96C-3065D2858CB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487540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60B79-8A2E-4385-9486-6D711A318ABD}" type="datetimeFigureOut">
              <a:rPr lang="bg-BG" smtClean="0"/>
              <a:t>26.6.2018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EFE44-2897-49F5-A96C-3065D2858CB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3913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60B79-8A2E-4385-9486-6D711A318ABD}" type="datetimeFigureOut">
              <a:rPr lang="bg-BG" smtClean="0"/>
              <a:t>26.6.2018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EFE44-2897-49F5-A96C-3065D2858CB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47069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60B79-8A2E-4385-9486-6D711A318ABD}" type="datetimeFigureOut">
              <a:rPr lang="bg-BG" smtClean="0"/>
              <a:t>26.6.2018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EFE44-2897-49F5-A96C-3065D2858CB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7311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60B79-8A2E-4385-9486-6D711A318ABD}" type="datetimeFigureOut">
              <a:rPr lang="bg-BG" smtClean="0"/>
              <a:t>26.6.2018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EFE44-2897-49F5-A96C-3065D2858CB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29562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60B79-8A2E-4385-9486-6D711A318ABD}" type="datetimeFigureOut">
              <a:rPr lang="bg-BG" smtClean="0"/>
              <a:t>26.6.2018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EFE44-2897-49F5-A96C-3065D2858CB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42799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60B79-8A2E-4385-9486-6D711A318ABD}" type="datetimeFigureOut">
              <a:rPr lang="bg-BG" smtClean="0"/>
              <a:t>26.6.2018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EFE44-2897-49F5-A96C-3065D2858CB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35446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60B79-8A2E-4385-9486-6D711A318ABD}" type="datetimeFigureOut">
              <a:rPr lang="bg-BG" smtClean="0"/>
              <a:t>26.6.2018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EFE44-2897-49F5-A96C-3065D2858CB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65323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60B79-8A2E-4385-9486-6D711A318ABD}" type="datetimeFigureOut">
              <a:rPr lang="bg-BG" smtClean="0"/>
              <a:t>26.6.2018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EFE44-2897-49F5-A96C-3065D2858CB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11542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60B79-8A2E-4385-9486-6D711A318ABD}" type="datetimeFigureOut">
              <a:rPr lang="bg-BG" smtClean="0"/>
              <a:t>26.6.2018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EFE44-2897-49F5-A96C-3065D2858CB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8647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7760B79-8A2E-4385-9486-6D711A318ABD}" type="datetimeFigureOut">
              <a:rPr lang="bg-BG" smtClean="0"/>
              <a:t>26.6.2018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27EFE44-2897-49F5-A96C-3065D2858CB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2819392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1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image" Target="../media/image3.jpeg"/><Relationship Id="rId9" Type="http://schemas.microsoft.com/office/2007/relationships/diagramDrawing" Target="../diagrams/drawing6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image" Target="../media/image3.jpeg"/><Relationship Id="rId9" Type="http://schemas.microsoft.com/office/2007/relationships/diagramDrawing" Target="../diagrams/drawing7.xml"/></Relationships>
</file>

<file path=ppt/slides/_rels/slide3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8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3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9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3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0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3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1.xml"/><Relationship Id="rId5" Type="http://schemas.openxmlformats.org/officeDocument/2006/relationships/diagramLayout" Target="../diagrams/layout11.xml"/><Relationship Id="rId4" Type="http://schemas.openxmlformats.org/officeDocument/2006/relationships/diagramData" Target="../diagrams/data11.xml"/></Relationships>
</file>

<file path=ppt/slides/_rels/slide3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2.xml"/><Relationship Id="rId5" Type="http://schemas.openxmlformats.org/officeDocument/2006/relationships/diagramLayout" Target="../diagrams/layout12.xml"/><Relationship Id="rId4" Type="http://schemas.openxmlformats.org/officeDocument/2006/relationships/diagramData" Target="../diagrams/data12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image" Target="../media/image3.jpeg"/><Relationship Id="rId9" Type="http://schemas.microsoft.com/office/2007/relationships/diagramDrawing" Target="../diagrams/drawing13.xml"/></Relationships>
</file>

<file path=ppt/slides/_rels/slide3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4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4.xml"/><Relationship Id="rId5" Type="http://schemas.openxmlformats.org/officeDocument/2006/relationships/diagramLayout" Target="../diagrams/layout14.xml"/><Relationship Id="rId4" Type="http://schemas.openxmlformats.org/officeDocument/2006/relationships/diagramData" Target="../diagrams/data14.xml"/></Relationships>
</file>

<file path=ppt/slides/_rels/slide3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5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5.xml"/><Relationship Id="rId5" Type="http://schemas.openxmlformats.org/officeDocument/2006/relationships/diagramLayout" Target="../diagrams/layout15.xml"/><Relationship Id="rId4" Type="http://schemas.openxmlformats.org/officeDocument/2006/relationships/diagramData" Target="../diagrams/data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1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que 3"/>
          <p:cNvSpPr/>
          <p:nvPr/>
        </p:nvSpPr>
        <p:spPr>
          <a:xfrm>
            <a:off x="622570" y="3394953"/>
            <a:ext cx="10982528" cy="2926079"/>
          </a:xfrm>
          <a:prstGeom prst="plaqu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bg-BG" sz="2800" b="1" i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</a:rPr>
              <a:t>Съвместно </a:t>
            </a:r>
            <a:r>
              <a:rPr lang="bg-BG" sz="2800" b="1" i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</a:rPr>
              <a:t>заседание на  Регионалния съвет за развитие (РСР) и Регионалния координационен комитет (РКК) в Североизточен район (СИР) </a:t>
            </a:r>
            <a:r>
              <a:rPr lang="bg-BG" sz="2800" b="1" i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</a:rPr>
              <a:t>– 28.06.2018 </a:t>
            </a:r>
            <a:r>
              <a:rPr lang="bg-BG" sz="2800" b="1" i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</a:rPr>
              <a:t>г</a:t>
            </a:r>
            <a:r>
              <a:rPr lang="bg-BG" sz="2800" b="1" i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</a:rPr>
              <a:t>., </a:t>
            </a:r>
            <a:r>
              <a:rPr lang="bg-BG" sz="2800" b="1" i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</a:rPr>
              <a:t>гр. </a:t>
            </a:r>
            <a:r>
              <a:rPr lang="bg-BG" sz="2800" b="1" i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</a:rPr>
              <a:t>Балчик </a:t>
            </a:r>
            <a:endParaRPr lang="bg-BG" sz="2800" b="1" i="1" dirty="0">
              <a:ln w="12700">
                <a:solidFill>
                  <a:schemeClr val="accent1"/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22570" y="1350587"/>
            <a:ext cx="10982528" cy="1752535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                                                                              </a:t>
            </a:r>
            <a:r>
              <a:rPr lang="bg-BG" sz="2800" b="1" i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ОПЕРАТИВНА </a:t>
            </a:r>
            <a:r>
              <a:rPr lang="bg-BG" sz="2800" b="1" i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ПРОГРАМА</a:t>
            </a:r>
            <a:br>
              <a:rPr lang="bg-BG" sz="2800" b="1" i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bg-BG" sz="2800" b="1" i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„НАУКА И ОБРАЗОВАНИЕ ЗА ИНТЕЛИГЕНТЕН РАСТЕЖ“ 2014-2020</a:t>
            </a:r>
            <a:r>
              <a:rPr lang="en-US" sz="2800" b="1" i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bg-BG" sz="2800" b="1" i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г.</a:t>
            </a:r>
            <a:br>
              <a:rPr lang="bg-BG" sz="2800" b="1" i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</a:br>
            <a:endParaRPr lang="bg-BG" sz="2800" b="1" dirty="0">
              <a:ln w="12700">
                <a:solidFill>
                  <a:schemeClr val="accent1"/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75" y="277293"/>
            <a:ext cx="2165110" cy="687337"/>
          </a:xfrm>
          <a:prstGeom prst="rect">
            <a:avLst/>
          </a:prstGeom>
        </p:spPr>
      </p:pic>
      <p:pic>
        <p:nvPicPr>
          <p:cNvPr id="7" name="Picture 166" descr="C:\Users\a.radeva\Desktop\GDSFMOP\LOGA\OP_nauka_logo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3785" y="277293"/>
            <a:ext cx="2611737" cy="68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2861904" y="204280"/>
            <a:ext cx="5894961" cy="755587"/>
          </a:xfrm>
          <a:prstGeom prst="rect">
            <a:avLst/>
          </a:prstGeom>
          <a:solidFill>
            <a:srgbClr val="CCE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                                                                                                  </a:t>
            </a:r>
            <a:r>
              <a:rPr lang="ru-RU" sz="1600" dirty="0" smtClean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ИА 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„Оперативна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програма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„Наука и образование за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интелигентен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растеж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”</a:t>
            </a:r>
            <a:endParaRPr lang="en-GB" sz="1600" dirty="0">
              <a:solidFill>
                <a:srgbClr val="146194">
                  <a:lumMod val="50000"/>
                </a:srgbClr>
              </a:solidFill>
              <a:latin typeface="Arial Black" panose="020B0A04020102020204" pitchFamily="34" charset="0"/>
            </a:endParaRPr>
          </a:p>
          <a:p>
            <a:pPr algn="ctr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504984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FFC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456333117"/>
              </p:ext>
            </p:extLst>
          </p:nvPr>
        </p:nvGraphicFramePr>
        <p:xfrm>
          <a:off x="749809" y="1124712"/>
          <a:ext cx="10735055" cy="5548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75" y="277293"/>
            <a:ext cx="2165110" cy="687337"/>
          </a:xfrm>
          <a:prstGeom prst="rect">
            <a:avLst/>
          </a:prstGeom>
        </p:spPr>
      </p:pic>
      <p:pic>
        <p:nvPicPr>
          <p:cNvPr id="6" name="Picture 166" descr="C:\Users\a.radeva\Desktop\GDSFMOP\LOGA\OP_nauka_logo.tif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8339" y="282056"/>
            <a:ext cx="2611737" cy="68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2959181" y="209043"/>
            <a:ext cx="5894961" cy="755587"/>
          </a:xfrm>
          <a:prstGeom prst="rect">
            <a:avLst/>
          </a:prstGeom>
          <a:solidFill>
            <a:srgbClr val="CCE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                                                                                                  </a:t>
            </a:r>
            <a:r>
              <a:rPr lang="ru-RU" sz="1600" dirty="0" smtClean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ИА 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„Оперативна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програма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„Наука и образование за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интелигентен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растеж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”</a:t>
            </a:r>
            <a:endParaRPr lang="en-GB" sz="1600" dirty="0">
              <a:solidFill>
                <a:srgbClr val="146194">
                  <a:lumMod val="50000"/>
                </a:srgbClr>
              </a:solidFill>
              <a:latin typeface="Arial Black" panose="020B0A04020102020204" pitchFamily="34" charset="0"/>
            </a:endParaRPr>
          </a:p>
          <a:p>
            <a:pPr algn="ctr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112829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chemeClr val="accent1"/>
          </a:fgClr>
          <a:bgClr>
            <a:srgbClr val="FFFFFF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75" y="277293"/>
            <a:ext cx="2165110" cy="68733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959181" y="209043"/>
            <a:ext cx="5894961" cy="755587"/>
          </a:xfrm>
          <a:prstGeom prst="rect">
            <a:avLst/>
          </a:prstGeom>
          <a:solidFill>
            <a:srgbClr val="CCE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                                                                                                  </a:t>
            </a:r>
            <a:r>
              <a:rPr lang="ru-RU" sz="1600" dirty="0" smtClean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ИА 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„Оперативна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програма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„Наука и образование за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интелигентен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растеж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”</a:t>
            </a:r>
            <a:endParaRPr lang="en-GB" sz="1600" dirty="0">
              <a:solidFill>
                <a:srgbClr val="146194">
                  <a:lumMod val="50000"/>
                </a:srgbClr>
              </a:solidFill>
              <a:latin typeface="Arial Black" panose="020B0A04020102020204" pitchFamily="34" charset="0"/>
            </a:endParaRPr>
          </a:p>
          <a:p>
            <a:pPr algn="ctr"/>
            <a:endParaRPr lang="bg-BG" dirty="0"/>
          </a:p>
        </p:txBody>
      </p:sp>
      <p:pic>
        <p:nvPicPr>
          <p:cNvPr id="6" name="Picture 166" descr="C:\Users\a.radeva\Desktop\GDSFMOP\LOGA\OP_nauka_logo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8339" y="282056"/>
            <a:ext cx="2611737" cy="68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888240066"/>
              </p:ext>
            </p:extLst>
          </p:nvPr>
        </p:nvGraphicFramePr>
        <p:xfrm>
          <a:off x="749809" y="1124712"/>
          <a:ext cx="10735055" cy="5548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396552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FFC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75" y="277293"/>
            <a:ext cx="2165110" cy="68733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025302" y="204280"/>
            <a:ext cx="5894961" cy="755587"/>
          </a:xfrm>
          <a:prstGeom prst="rect">
            <a:avLst/>
          </a:prstGeom>
          <a:solidFill>
            <a:srgbClr val="CCE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                                                                                                  </a:t>
            </a:r>
            <a:r>
              <a:rPr lang="ru-RU" sz="1600" dirty="0" smtClean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ИА 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„Оперативна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програма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„Наука и образование за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интелигентен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растеж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”</a:t>
            </a:r>
            <a:endParaRPr lang="en-GB" sz="1600" dirty="0">
              <a:solidFill>
                <a:srgbClr val="146194">
                  <a:lumMod val="50000"/>
                </a:srgbClr>
              </a:solidFill>
              <a:latin typeface="Arial Black" panose="020B0A04020102020204" pitchFamily="34" charset="0"/>
            </a:endParaRPr>
          </a:p>
          <a:p>
            <a:pPr algn="ctr"/>
            <a:endParaRPr lang="bg-BG" dirty="0"/>
          </a:p>
        </p:txBody>
      </p:sp>
      <p:pic>
        <p:nvPicPr>
          <p:cNvPr id="6" name="Picture 166" descr="C:\Users\a.radeva\Desktop\GDSFMOP\LOGA\OP_nauka_logo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8339" y="282056"/>
            <a:ext cx="2611737" cy="68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ounded Rectangle 6"/>
          <p:cNvSpPr/>
          <p:nvPr/>
        </p:nvSpPr>
        <p:spPr>
          <a:xfrm>
            <a:off x="359876" y="1121014"/>
            <a:ext cx="11346900" cy="1032442"/>
          </a:xfrm>
          <a:prstGeom prst="round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g-BG" sz="2400" dirty="0">
                <a:solidFill>
                  <a:srgbClr val="002060"/>
                </a:solidFill>
                <a:latin typeface="Arial Black" panose="020B0A04020102020204" pitchFamily="34" charset="0"/>
              </a:rPr>
              <a:t>BG05M2OP001-1.002 „Изграждане и развитие на центрове за компетентност“ (ИРЦК</a:t>
            </a:r>
            <a:r>
              <a:rPr lang="bg-BG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)</a:t>
            </a:r>
            <a:endParaRPr lang="bg-BG" sz="2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59876" y="2233534"/>
            <a:ext cx="11346900" cy="103244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dirty="0">
                <a:solidFill>
                  <a:srgbClr val="002060"/>
                </a:solidFill>
                <a:latin typeface="Arial Black" panose="020B0A04020102020204" pitchFamily="34" charset="0"/>
              </a:rPr>
              <a:t>Компонент 1 „</a:t>
            </a:r>
            <a:r>
              <a:rPr lang="ru-RU" sz="2400" dirty="0" err="1">
                <a:solidFill>
                  <a:srgbClr val="002060"/>
                </a:solidFill>
                <a:latin typeface="Arial Black" panose="020B0A04020102020204" pitchFamily="34" charset="0"/>
              </a:rPr>
              <a:t>Мехатроника</a:t>
            </a:r>
            <a:r>
              <a:rPr lang="ru-RU" sz="2400" dirty="0">
                <a:solidFill>
                  <a:srgbClr val="002060"/>
                </a:solidFill>
                <a:latin typeface="Arial Black" panose="020B0A04020102020204" pitchFamily="34" charset="0"/>
              </a:rPr>
              <a:t> и чисти технологии“</a:t>
            </a:r>
            <a:endParaRPr lang="bg-BG" sz="2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59876" y="3402486"/>
            <a:ext cx="11346900" cy="3208626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                                                                                                                                           По Компонент 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1 „</a:t>
            </a:r>
            <a:r>
              <a:rPr lang="ru-RU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Мехатроника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 и чисти технологии</a:t>
            </a:r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“ се </a:t>
            </a:r>
            <a:r>
              <a:rPr lang="ru-RU" sz="20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изпълнява</a:t>
            </a:r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един проект, по </a:t>
            </a:r>
            <a:r>
              <a:rPr lang="ru-RU" sz="20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който</a:t>
            </a:r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партньор</a:t>
            </a:r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е организация от </a:t>
            </a:r>
            <a:r>
              <a:rPr lang="ru-RU" sz="20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Североизточен</a:t>
            </a:r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район. </a:t>
            </a:r>
            <a:r>
              <a:rPr lang="ru-RU" sz="20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Ръководителят</a:t>
            </a:r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на УО на ОПНОИР е </a:t>
            </a:r>
            <a:r>
              <a:rPr lang="ru-RU" sz="20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сключил</a:t>
            </a:r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договор 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за </a:t>
            </a:r>
            <a:r>
              <a:rPr lang="ru-RU" sz="20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предоставяне</a:t>
            </a:r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на БФП с Технически университет – Габрово на обща </a:t>
            </a:r>
            <a:r>
              <a:rPr lang="ru-RU" sz="20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стойност</a:t>
            </a:r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en-US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23 569 </a:t>
            </a:r>
            <a:r>
              <a:rPr lang="en-US" sz="20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71</a:t>
            </a:r>
            <a:r>
              <a:rPr lang="bg-BG" sz="20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9</a:t>
            </a:r>
            <a:r>
              <a:rPr lang="en-US" sz="20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. </a:t>
            </a:r>
            <a:r>
              <a:rPr lang="bg-BG" sz="20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17 </a:t>
            </a:r>
            <a:r>
              <a:rPr lang="bg-BG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лв. Проектът е с наименование ЦК „</a:t>
            </a:r>
            <a:r>
              <a:rPr lang="ru-RU" sz="2000" b="1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Интелигентни</a:t>
            </a:r>
            <a:r>
              <a:rPr lang="ru-RU" sz="20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мехатронни</a:t>
            </a:r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, </a:t>
            </a:r>
            <a:r>
              <a:rPr lang="ru-RU" sz="20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eко</a:t>
            </a:r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- и </a:t>
            </a:r>
            <a:r>
              <a:rPr lang="ru-RU" sz="20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енергоспестяващи</a:t>
            </a:r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системи</a:t>
            </a:r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 и </a:t>
            </a:r>
            <a:r>
              <a:rPr lang="ru-RU" sz="20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технологии</a:t>
            </a:r>
            <a:r>
              <a:rPr lang="bg-BG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“ и се изпълнява с участието на 6 партниращи организации като една от тях е Технически университет – Варна.</a:t>
            </a:r>
            <a:endParaRPr lang="bg-BG" sz="2000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  </a:t>
            </a:r>
            <a:endParaRPr lang="bg-BG" sz="20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6195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FFC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75" y="277293"/>
            <a:ext cx="2165110" cy="687337"/>
          </a:xfrm>
          <a:prstGeom prst="rect">
            <a:avLst/>
          </a:prstGeom>
        </p:spPr>
      </p:pic>
      <p:pic>
        <p:nvPicPr>
          <p:cNvPr id="5" name="Picture 166" descr="C:\Users\a.radeva\Desktop\GDSFMOP\LOGA\OP_nauka_logo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5039" y="301930"/>
            <a:ext cx="2611737" cy="68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ounded Rectangle 7"/>
          <p:cNvSpPr/>
          <p:nvPr/>
        </p:nvSpPr>
        <p:spPr>
          <a:xfrm>
            <a:off x="359876" y="1121014"/>
            <a:ext cx="11346900" cy="1032442"/>
          </a:xfrm>
          <a:prstGeom prst="round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g-BG" sz="2400" dirty="0">
                <a:solidFill>
                  <a:srgbClr val="002060"/>
                </a:solidFill>
                <a:latin typeface="Arial Black" panose="020B0A04020102020204" pitchFamily="34" charset="0"/>
              </a:rPr>
              <a:t>BG05M2OP001-1.002 „Изграждане и развитие на центрове за компетентност“ (ИРЦК</a:t>
            </a:r>
            <a:r>
              <a:rPr lang="bg-BG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)</a:t>
            </a:r>
            <a:endParaRPr lang="bg-BG" sz="2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59876" y="2233534"/>
            <a:ext cx="11346900" cy="1032442"/>
          </a:xfrm>
          <a:prstGeom prst="roundRect">
            <a:avLst/>
          </a:prstGeom>
          <a:solidFill>
            <a:srgbClr val="FFFF66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g-BG" sz="2400" b="1" dirty="0">
                <a:solidFill>
                  <a:srgbClr val="002060"/>
                </a:solidFill>
                <a:latin typeface="Arial Black" panose="020B0A04020102020204" pitchFamily="34" charset="0"/>
              </a:rPr>
              <a:t>Компонент</a:t>
            </a:r>
            <a:r>
              <a:rPr lang="en-US" sz="2400" b="1" dirty="0">
                <a:solidFill>
                  <a:srgbClr val="002060"/>
                </a:solidFill>
                <a:latin typeface="Arial Black" panose="020B0A04020102020204" pitchFamily="34" charset="0"/>
              </a:rPr>
              <a:t> 2. “</a:t>
            </a:r>
            <a:r>
              <a:rPr lang="ru-RU" sz="2400" b="1" dirty="0">
                <a:solidFill>
                  <a:srgbClr val="002060"/>
                </a:solidFill>
                <a:latin typeface="Arial Black" panose="020B0A04020102020204" pitchFamily="34" charset="0"/>
              </a:rPr>
              <a:t>Информатика и </a:t>
            </a:r>
            <a:r>
              <a:rPr lang="ru-RU" sz="24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информационни</a:t>
            </a:r>
            <a:r>
              <a:rPr lang="ru-RU" sz="2400" b="1" dirty="0">
                <a:solidFill>
                  <a:srgbClr val="002060"/>
                </a:solidFill>
                <a:latin typeface="Arial Black" panose="020B0A04020102020204" pitchFamily="34" charset="0"/>
              </a:rPr>
              <a:t> и </a:t>
            </a:r>
            <a:r>
              <a:rPr lang="ru-RU" sz="24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комуникационни</a:t>
            </a:r>
            <a:r>
              <a:rPr lang="ru-RU" sz="2400" b="1" dirty="0">
                <a:solidFill>
                  <a:srgbClr val="002060"/>
                </a:solidFill>
                <a:latin typeface="Arial Black" panose="020B0A04020102020204" pitchFamily="34" charset="0"/>
              </a:rPr>
              <a:t> технологии</a:t>
            </a:r>
            <a:r>
              <a:rPr lang="en-US" sz="2400" b="1" dirty="0">
                <a:solidFill>
                  <a:srgbClr val="002060"/>
                </a:solidFill>
                <a:latin typeface="Arial Black" panose="020B0A04020102020204" pitchFamily="34" charset="0"/>
              </a:rPr>
              <a:t>”</a:t>
            </a:r>
            <a:endParaRPr lang="bg-BG" sz="2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59876" y="3402486"/>
            <a:ext cx="11346900" cy="3208626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                                                                                                                                               По </a:t>
            </a:r>
            <a:r>
              <a:rPr lang="bg-BG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Компонент</a:t>
            </a:r>
            <a:r>
              <a:rPr lang="en-US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 2. “</a:t>
            </a:r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Информатика и </a:t>
            </a:r>
            <a:r>
              <a:rPr lang="ru-RU" sz="20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информационни</a:t>
            </a:r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 и </a:t>
            </a:r>
            <a:r>
              <a:rPr lang="ru-RU" sz="20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комуникационни</a:t>
            </a:r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 технологии</a:t>
            </a:r>
            <a:r>
              <a:rPr lang="en-US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” 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се </a:t>
            </a:r>
            <a:r>
              <a:rPr lang="ru-RU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изпълнява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един проект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, по </a:t>
            </a:r>
            <a:r>
              <a:rPr lang="ru-RU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който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партньор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 е организация от </a:t>
            </a:r>
            <a:r>
              <a:rPr lang="ru-RU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Североизточен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 район. </a:t>
            </a:r>
            <a:r>
              <a:rPr lang="ru-RU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Ръководителят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 на УО на ОПНОИР е </a:t>
            </a:r>
            <a:r>
              <a:rPr lang="ru-RU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сключил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 договор за </a:t>
            </a:r>
            <a:r>
              <a:rPr lang="ru-RU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предоставяне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 на БФП </a:t>
            </a:r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с </a:t>
            </a:r>
            <a:r>
              <a:rPr lang="bg-BG" sz="2000" dirty="0">
                <a:solidFill>
                  <a:srgbClr val="002060"/>
                </a:solidFill>
                <a:latin typeface="Arial Black" panose="020B0A04020102020204" pitchFamily="34" charset="0"/>
              </a:rPr>
              <a:t>Университет за национално и световно </a:t>
            </a:r>
            <a:r>
              <a:rPr lang="bg-BG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стопанство – София </a:t>
            </a:r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на 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обща </a:t>
            </a:r>
            <a:r>
              <a:rPr lang="ru-RU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стойност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en-GB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13 333 868. 86 </a:t>
            </a:r>
            <a:r>
              <a:rPr lang="bg-BG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лв</a:t>
            </a:r>
            <a:r>
              <a:rPr lang="bg-BG" sz="20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. </a:t>
            </a:r>
            <a:r>
              <a:rPr lang="bg-BG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Проектът </a:t>
            </a:r>
            <a:r>
              <a:rPr lang="bg-BG" sz="2000" dirty="0">
                <a:solidFill>
                  <a:srgbClr val="002060"/>
                </a:solidFill>
                <a:latin typeface="Arial Black" panose="020B0A04020102020204" pitchFamily="34" charset="0"/>
              </a:rPr>
              <a:t>е с наименование </a:t>
            </a:r>
            <a:r>
              <a:rPr lang="bg-BG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„</a:t>
            </a:r>
            <a:r>
              <a:rPr lang="ru-RU" sz="20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Дигитализация</a:t>
            </a:r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 на </a:t>
            </a:r>
            <a:r>
              <a:rPr lang="ru-RU" sz="20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икономиката</a:t>
            </a:r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 в среда на </a:t>
            </a:r>
            <a:r>
              <a:rPr lang="ru-RU" sz="20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Големи</a:t>
            </a:r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данни</a:t>
            </a:r>
            <a:r>
              <a:rPr lang="bg-BG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“ </a:t>
            </a:r>
            <a:r>
              <a:rPr lang="ru-RU" sz="20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(</a:t>
            </a:r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ДИГД</a:t>
            </a:r>
            <a:r>
              <a:rPr lang="ru-RU" sz="20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) </a:t>
            </a:r>
            <a:r>
              <a:rPr lang="bg-BG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и </a:t>
            </a:r>
            <a:r>
              <a:rPr lang="bg-BG" sz="2000" dirty="0">
                <a:solidFill>
                  <a:srgbClr val="002060"/>
                </a:solidFill>
                <a:latin typeface="Arial Black" panose="020B0A04020102020204" pitchFamily="34" charset="0"/>
              </a:rPr>
              <a:t>се изпълнява с участието на </a:t>
            </a:r>
            <a:r>
              <a:rPr lang="bg-BG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5 </a:t>
            </a:r>
            <a:r>
              <a:rPr lang="bg-BG" sz="2000" dirty="0">
                <a:solidFill>
                  <a:srgbClr val="002060"/>
                </a:solidFill>
                <a:latin typeface="Arial Black" panose="020B0A04020102020204" pitchFamily="34" charset="0"/>
              </a:rPr>
              <a:t>партниращи организации, като една от тях е </a:t>
            </a:r>
            <a:r>
              <a:rPr lang="bg-BG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Икономически </a:t>
            </a:r>
            <a:r>
              <a:rPr lang="bg-BG" sz="2000" dirty="0">
                <a:solidFill>
                  <a:srgbClr val="002060"/>
                </a:solidFill>
                <a:latin typeface="Arial Black" panose="020B0A04020102020204" pitchFamily="34" charset="0"/>
              </a:rPr>
              <a:t>университет </a:t>
            </a:r>
            <a:r>
              <a:rPr lang="bg-BG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– Варна.</a:t>
            </a:r>
            <a:endParaRPr lang="bg-BG" sz="2000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  </a:t>
            </a:r>
            <a:endParaRPr lang="bg-BG" sz="20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62531" y="228917"/>
            <a:ext cx="5894961" cy="755587"/>
          </a:xfrm>
          <a:prstGeom prst="rect">
            <a:avLst/>
          </a:prstGeom>
          <a:solidFill>
            <a:srgbClr val="CCE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                                                                                                  </a:t>
            </a:r>
            <a:r>
              <a:rPr lang="ru-RU" sz="1600" dirty="0" smtClean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ИА 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„Оперативна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програма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„Наука и образование за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интелигентен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растеж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”</a:t>
            </a:r>
            <a:endParaRPr lang="en-GB" sz="1600" dirty="0">
              <a:solidFill>
                <a:srgbClr val="146194">
                  <a:lumMod val="50000"/>
                </a:srgbClr>
              </a:solidFill>
              <a:latin typeface="Arial Black" panose="020B0A04020102020204" pitchFamily="34" charset="0"/>
            </a:endParaRPr>
          </a:p>
          <a:p>
            <a:pPr algn="ctr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563944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FFC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75" y="277293"/>
            <a:ext cx="2165110" cy="687337"/>
          </a:xfrm>
          <a:prstGeom prst="rect">
            <a:avLst/>
          </a:prstGeom>
        </p:spPr>
      </p:pic>
      <p:pic>
        <p:nvPicPr>
          <p:cNvPr id="5" name="Picture 166" descr="C:\Users\a.radeva\Desktop\GDSFMOP\LOGA\OP_nauka_logo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5039" y="277293"/>
            <a:ext cx="2611737" cy="68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Down Arrow Callout 6"/>
          <p:cNvSpPr/>
          <p:nvPr/>
        </p:nvSpPr>
        <p:spPr>
          <a:xfrm>
            <a:off x="280233" y="1353312"/>
            <a:ext cx="11426543" cy="2276856"/>
          </a:xfrm>
          <a:prstGeom prst="downArrowCallout">
            <a:avLst/>
          </a:prstGeom>
          <a:pattFill prst="pct90">
            <a:fgClr>
              <a:srgbClr val="00B0F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g-BG" sz="24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Направеният </a:t>
            </a:r>
            <a:r>
              <a:rPr lang="bg-BG" sz="2400" dirty="0" err="1" smtClean="0">
                <a:solidFill>
                  <a:srgbClr val="FF0000"/>
                </a:solidFill>
                <a:latin typeface="Arial Black" panose="020B0A04020102020204" pitchFamily="34" charset="0"/>
              </a:rPr>
              <a:t>териотриален</a:t>
            </a:r>
            <a:r>
              <a:rPr lang="bg-BG" sz="24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bg-BG" sz="2400" dirty="0">
                <a:solidFill>
                  <a:srgbClr val="FF0000"/>
                </a:solidFill>
                <a:latin typeface="Arial Black" panose="020B0A04020102020204" pitchFamily="34" charset="0"/>
              </a:rPr>
              <a:t>баланс и разпределение на БФП  при 9 + 1 договора по процедури ЦВП </a:t>
            </a:r>
            <a:r>
              <a:rPr lang="en-US" sz="2400" dirty="0">
                <a:solidFill>
                  <a:srgbClr val="FF0000"/>
                </a:solidFill>
                <a:latin typeface="Arial Black" panose="020B0A04020102020204" pitchFamily="34" charset="0"/>
              </a:rPr>
              <a:t> (128 751 961,72)  </a:t>
            </a:r>
            <a:r>
              <a:rPr lang="bg-BG" sz="2400" dirty="0">
                <a:solidFill>
                  <a:srgbClr val="FF0000"/>
                </a:solidFill>
                <a:latin typeface="Arial Black" panose="020B0A04020102020204" pitchFamily="34" charset="0"/>
              </a:rPr>
              <a:t>и ЦК</a:t>
            </a:r>
            <a:r>
              <a:rPr lang="en-US" sz="2400" dirty="0">
                <a:solidFill>
                  <a:srgbClr val="FF0000"/>
                </a:solidFill>
                <a:latin typeface="Arial Black" panose="020B0A04020102020204" pitchFamily="34" charset="0"/>
              </a:rPr>
              <a:t> (134 713 </a:t>
            </a:r>
            <a:r>
              <a:rPr lang="en-US" sz="24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717,15)</a:t>
            </a:r>
            <a:r>
              <a:rPr lang="bg-BG" sz="24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показва следните резултати за Североизточен район: </a:t>
            </a:r>
            <a:endParaRPr lang="en-US" sz="24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Bevel 7"/>
          <p:cNvSpPr/>
          <p:nvPr/>
        </p:nvSpPr>
        <p:spPr>
          <a:xfrm>
            <a:off x="292853" y="3720835"/>
            <a:ext cx="11413923" cy="1418094"/>
          </a:xfrm>
          <a:prstGeom prst="bevel">
            <a:avLst/>
          </a:prstGeom>
          <a:gradFill>
            <a:gsLst>
              <a:gs pos="4000">
                <a:schemeClr val="bg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bg-BG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BG05M2OP001-1.001 </a:t>
            </a:r>
            <a:r>
              <a:rPr lang="bg-BG" sz="2400" dirty="0">
                <a:solidFill>
                  <a:srgbClr val="002060"/>
                </a:solidFill>
                <a:latin typeface="Arial Black" panose="020B0A04020102020204" pitchFamily="34" charset="0"/>
              </a:rPr>
              <a:t>„Изграждане и развитие на центрове за върхови постижения</a:t>
            </a:r>
            <a:r>
              <a:rPr lang="bg-BG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“ – </a:t>
            </a:r>
            <a:r>
              <a:rPr lang="en-US" sz="2400" b="1" dirty="0">
                <a:solidFill>
                  <a:srgbClr val="002060"/>
                </a:solidFill>
                <a:latin typeface="Arial Black" panose="020B0A04020102020204" pitchFamily="34" charset="0"/>
              </a:rPr>
              <a:t>3</a:t>
            </a:r>
            <a:r>
              <a:rPr lang="en-US" sz="24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.</a:t>
            </a:r>
            <a:r>
              <a:rPr lang="bg-BG" sz="24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63 </a:t>
            </a:r>
            <a:r>
              <a:rPr lang="en-US" sz="2400" b="1" dirty="0">
                <a:solidFill>
                  <a:srgbClr val="002060"/>
                </a:solidFill>
                <a:latin typeface="Arial Black" panose="020B0A04020102020204" pitchFamily="34" charset="0"/>
              </a:rPr>
              <a:t>%</a:t>
            </a:r>
            <a:endParaRPr lang="bg-BG" sz="2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Bevel 8"/>
          <p:cNvSpPr/>
          <p:nvPr/>
        </p:nvSpPr>
        <p:spPr>
          <a:xfrm>
            <a:off x="292853" y="5138929"/>
            <a:ext cx="11413923" cy="1418094"/>
          </a:xfrm>
          <a:prstGeom prst="bevel">
            <a:avLst/>
          </a:prstGeom>
          <a:gradFill>
            <a:gsLst>
              <a:gs pos="4000">
                <a:schemeClr val="bg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bg-BG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BG05M2OP001-1.002 </a:t>
            </a:r>
            <a:r>
              <a:rPr lang="bg-BG" sz="2400" dirty="0">
                <a:solidFill>
                  <a:srgbClr val="002060"/>
                </a:solidFill>
                <a:latin typeface="Arial Black" panose="020B0A04020102020204" pitchFamily="34" charset="0"/>
              </a:rPr>
              <a:t>„Изграждане и развитие на центрове за компетентност“ </a:t>
            </a:r>
            <a:r>
              <a:rPr lang="bg-BG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– </a:t>
            </a:r>
            <a:r>
              <a:rPr lang="en-US" sz="2400" b="1" dirty="0">
                <a:solidFill>
                  <a:srgbClr val="002060"/>
                </a:solidFill>
                <a:latin typeface="Arial Black" panose="020B0A04020102020204" pitchFamily="34" charset="0"/>
              </a:rPr>
              <a:t>7</a:t>
            </a:r>
            <a:r>
              <a:rPr lang="en-US" sz="24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.</a:t>
            </a:r>
            <a:r>
              <a:rPr lang="bg-BG" sz="24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85 </a:t>
            </a:r>
            <a:r>
              <a:rPr lang="en-US" sz="2400" b="1" dirty="0">
                <a:solidFill>
                  <a:srgbClr val="002060"/>
                </a:solidFill>
                <a:latin typeface="Arial Black" panose="020B0A04020102020204" pitchFamily="34" charset="0"/>
              </a:rPr>
              <a:t>%</a:t>
            </a:r>
            <a:endParaRPr lang="bg-BG" sz="2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862531" y="240786"/>
            <a:ext cx="5894961" cy="755587"/>
          </a:xfrm>
          <a:prstGeom prst="rect">
            <a:avLst/>
          </a:prstGeom>
          <a:solidFill>
            <a:srgbClr val="CCE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                                                                                                  </a:t>
            </a:r>
            <a:r>
              <a:rPr lang="ru-RU" sz="1600" dirty="0" smtClean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ИА 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„Оперативна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програма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„Наука и образование за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интелигентен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растеж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”</a:t>
            </a:r>
            <a:endParaRPr lang="en-GB" sz="1600" dirty="0">
              <a:solidFill>
                <a:srgbClr val="146194">
                  <a:lumMod val="50000"/>
                </a:srgbClr>
              </a:solidFill>
              <a:latin typeface="Arial Black" panose="020B0A04020102020204" pitchFamily="34" charset="0"/>
            </a:endParaRPr>
          </a:p>
          <a:p>
            <a:pPr algn="ctr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669316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FFC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75" y="277293"/>
            <a:ext cx="2165110" cy="687337"/>
          </a:xfrm>
          <a:prstGeom prst="rect">
            <a:avLst/>
          </a:prstGeom>
        </p:spPr>
      </p:pic>
      <p:pic>
        <p:nvPicPr>
          <p:cNvPr id="5" name="Picture 166" descr="C:\Users\a.radeva\Desktop\GDSFMOP\LOGA\OP_nauka_logo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4008" y="282056"/>
            <a:ext cx="2611737" cy="68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55112" y="1106423"/>
            <a:ext cx="10406743" cy="1005842"/>
          </a:xfrm>
          <a:blipFill>
            <a:blip r:embed="rId4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pPr algn="ctr">
              <a:defRPr/>
            </a:pPr>
            <a:r>
              <a:rPr lang="bg-BG" altLang="bg-BG" sz="2400" b="1" cap="none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Приоритетна ос 2: </a:t>
            </a:r>
            <a:r>
              <a:rPr lang="en-US" altLang="bg-BG" sz="2400" b="1" cap="none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/>
            </a:r>
            <a:br>
              <a:rPr lang="en-US" altLang="bg-BG" sz="2400" b="1" cap="none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bg-BG" sz="2400" b="1" cap="none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Образование </a:t>
            </a:r>
            <a:r>
              <a:rPr lang="bg-BG" sz="2400" b="1" cap="none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и учене през целия </a:t>
            </a:r>
            <a:r>
              <a:rPr lang="bg-BG" sz="2400" b="1" cap="none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живот</a:t>
            </a:r>
            <a:endParaRPr lang="bg-BG" sz="2400" b="1" cap="none" dirty="0">
              <a:ln w="12700">
                <a:solidFill>
                  <a:schemeClr val="accent1"/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Bevel 7"/>
          <p:cNvSpPr/>
          <p:nvPr/>
        </p:nvSpPr>
        <p:spPr>
          <a:xfrm>
            <a:off x="539496" y="2313432"/>
            <a:ext cx="3209544" cy="4370832"/>
          </a:xfrm>
          <a:prstGeom prst="bevel">
            <a:avLst/>
          </a:prstGeom>
          <a:ln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66FFFF"/>
                </a:solidFill>
                <a:latin typeface="Arial Black" panose="020B0A04020102020204" pitchFamily="34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BG05M2OP001-2.009</a:t>
            </a:r>
            <a:r>
              <a:rPr lang="en-US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  </a:t>
            </a:r>
            <a:r>
              <a:rPr lang="ru-RU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„</a:t>
            </a:r>
            <a:r>
              <a:rPr lang="ru-RU" dirty="0">
                <a:solidFill>
                  <a:srgbClr val="002060"/>
                </a:solidFill>
                <a:latin typeface="Arial Black" panose="020B0A04020102020204" pitchFamily="34" charset="0"/>
              </a:rPr>
              <a:t>Подкрепа за </a:t>
            </a:r>
            <a:r>
              <a:rPr lang="ru-RU" dirty="0" err="1">
                <a:solidFill>
                  <a:srgbClr val="002060"/>
                </a:solidFill>
                <a:latin typeface="Arial Black" panose="020B0A04020102020204" pitchFamily="34" charset="0"/>
              </a:rPr>
              <a:t>развитието</a:t>
            </a:r>
            <a:r>
              <a:rPr lang="ru-RU" dirty="0">
                <a:solidFill>
                  <a:srgbClr val="002060"/>
                </a:solidFill>
                <a:latin typeface="Arial Black" panose="020B0A04020102020204" pitchFamily="34" charset="0"/>
              </a:rPr>
              <a:t> на </a:t>
            </a:r>
            <a:r>
              <a:rPr lang="ru-RU" dirty="0" err="1">
                <a:solidFill>
                  <a:srgbClr val="002060"/>
                </a:solidFill>
                <a:latin typeface="Arial Black" panose="020B0A04020102020204" pitchFamily="34" charset="0"/>
              </a:rPr>
              <a:t>докторанти</a:t>
            </a:r>
            <a:r>
              <a:rPr lang="ru-RU" dirty="0">
                <a:solidFill>
                  <a:srgbClr val="002060"/>
                </a:solidFill>
                <a:latin typeface="Arial Black" panose="020B0A04020102020204" pitchFamily="34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Arial Black" panose="020B0A04020102020204" pitchFamily="34" charset="0"/>
              </a:rPr>
              <a:t>постдокторанти</a:t>
            </a:r>
            <a:r>
              <a:rPr lang="ru-RU" dirty="0">
                <a:solidFill>
                  <a:srgbClr val="002060"/>
                </a:solidFill>
                <a:latin typeface="Arial Black" panose="020B0A04020102020204" pitchFamily="34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Arial Black" panose="020B0A04020102020204" pitchFamily="34" charset="0"/>
              </a:rPr>
              <a:t>специализанти</a:t>
            </a:r>
            <a:r>
              <a:rPr lang="ru-RU" dirty="0">
                <a:solidFill>
                  <a:srgbClr val="002060"/>
                </a:solidFill>
                <a:latin typeface="Arial Black" panose="020B0A04020102020204" pitchFamily="34" charset="0"/>
              </a:rPr>
              <a:t> и </a:t>
            </a:r>
            <a:r>
              <a:rPr lang="ru-RU" dirty="0" err="1">
                <a:solidFill>
                  <a:srgbClr val="002060"/>
                </a:solidFill>
                <a:latin typeface="Arial Black" panose="020B0A04020102020204" pitchFamily="34" charset="0"/>
              </a:rPr>
              <a:t>млади</a:t>
            </a:r>
            <a:r>
              <a:rPr lang="ru-RU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 Black" panose="020B0A04020102020204" pitchFamily="34" charset="0"/>
              </a:rPr>
              <a:t>учени</a:t>
            </a:r>
            <a:r>
              <a:rPr lang="ru-RU" dirty="0">
                <a:solidFill>
                  <a:srgbClr val="002060"/>
                </a:solidFill>
                <a:latin typeface="Arial Black" panose="020B0A04020102020204" pitchFamily="34" charset="0"/>
              </a:rPr>
              <a:t> - фаза 1“ </a:t>
            </a:r>
            <a:endParaRPr lang="bg-BG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Striped Right Arrow 8"/>
          <p:cNvSpPr/>
          <p:nvPr/>
        </p:nvSpPr>
        <p:spPr>
          <a:xfrm>
            <a:off x="3954888" y="2868930"/>
            <a:ext cx="1421784" cy="2089404"/>
          </a:xfrm>
          <a:prstGeom prst="stripedRightArrow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10" name="Oval Callout 9"/>
          <p:cNvSpPr/>
          <p:nvPr/>
        </p:nvSpPr>
        <p:spPr>
          <a:xfrm>
            <a:off x="5582520" y="2313432"/>
            <a:ext cx="3008376" cy="2926080"/>
          </a:xfrm>
          <a:prstGeom prst="wedgeEllipseCallou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>
                <a:solidFill>
                  <a:srgbClr val="000099"/>
                </a:solidFill>
                <a:latin typeface="Arial Black" panose="020B0A04020102020204" pitchFamily="34" charset="0"/>
              </a:rPr>
              <a:t>Сключени договори  с изпълнение на проектите в СИР – </a:t>
            </a:r>
            <a:r>
              <a:rPr lang="bg-BG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2 договора</a:t>
            </a:r>
            <a:endParaRPr lang="bg-BG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257800" y="5891054"/>
            <a:ext cx="3118104" cy="692627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2000" dirty="0">
                <a:solidFill>
                  <a:srgbClr val="FF0000"/>
                </a:solidFill>
                <a:latin typeface="Arial Black" panose="020B0A04020102020204" pitchFamily="34" charset="0"/>
              </a:rPr>
              <a:t>983 239</a:t>
            </a:r>
            <a:r>
              <a:rPr lang="bg-BG" sz="2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, 91  лв. </a:t>
            </a:r>
            <a:endParaRPr lang="bg-BG" sz="20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Plaque 11"/>
          <p:cNvSpPr/>
          <p:nvPr/>
        </p:nvSpPr>
        <p:spPr>
          <a:xfrm>
            <a:off x="8590896" y="2611771"/>
            <a:ext cx="3251075" cy="2779776"/>
          </a:xfrm>
          <a:prstGeom prst="plaque">
            <a:avLst/>
          </a:prstGeom>
          <a:pattFill prst="pct80">
            <a:fgClr>
              <a:schemeClr val="tx2">
                <a:lumMod val="75000"/>
              </a:schemeClr>
            </a:fgClr>
            <a:bgClr>
              <a:schemeClr val="bg1"/>
            </a:bgClr>
          </a:patt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>
                <a:solidFill>
                  <a:srgbClr val="002060"/>
                </a:solidFill>
                <a:latin typeface="Arial Black" panose="020B0A04020102020204" pitchFamily="34" charset="0"/>
              </a:rPr>
              <a:t>Изплатени средства в </a:t>
            </a:r>
            <a:r>
              <a:rPr lang="bg-BG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лева </a:t>
            </a:r>
            <a:r>
              <a:rPr lang="bg-BG" sz="2000" dirty="0">
                <a:solidFill>
                  <a:srgbClr val="FF0000"/>
                </a:solidFill>
                <a:latin typeface="Arial Black" panose="020B0A04020102020204" pitchFamily="34" charset="0"/>
              </a:rPr>
              <a:t>211 257</a:t>
            </a:r>
            <a:r>
              <a:rPr lang="bg-BG" sz="2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, 61 </a:t>
            </a:r>
            <a:r>
              <a:rPr lang="bg-BG" sz="22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лв. </a:t>
            </a:r>
            <a:r>
              <a:rPr lang="bg-BG" sz="2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endParaRPr lang="bg-BG" sz="22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 rot="566050">
            <a:off x="9251344" y="5661297"/>
            <a:ext cx="1732592" cy="886968"/>
          </a:xfrm>
          <a:prstGeom prst="rect">
            <a:avLst/>
          </a:prstGeom>
          <a:pattFill prst="pct70">
            <a:fgClr>
              <a:schemeClr val="bg2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24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21, 49 %</a:t>
            </a:r>
            <a:endParaRPr lang="bg-BG" sz="24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952016" y="201666"/>
            <a:ext cx="5894961" cy="755587"/>
          </a:xfrm>
          <a:prstGeom prst="rect">
            <a:avLst/>
          </a:prstGeom>
          <a:solidFill>
            <a:srgbClr val="CCE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                                                                                                  </a:t>
            </a:r>
            <a:r>
              <a:rPr lang="ru-RU" sz="1600" dirty="0" smtClean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ИА 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„Оперативна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програма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„Наука и образование за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интелигентен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растеж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”</a:t>
            </a:r>
            <a:endParaRPr lang="en-GB" sz="1600" dirty="0">
              <a:solidFill>
                <a:srgbClr val="146194">
                  <a:lumMod val="50000"/>
                </a:srgbClr>
              </a:solidFill>
              <a:latin typeface="Arial Black" panose="020B0A04020102020204" pitchFamily="34" charset="0"/>
            </a:endParaRPr>
          </a:p>
          <a:p>
            <a:pPr algn="ctr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916754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44435" y="1097280"/>
            <a:ext cx="11174671" cy="109728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bg-BG" altLang="bg-BG" sz="2400" b="1" u="sng" cap="none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Приоритетна ос 3: </a:t>
            </a:r>
            <a:r>
              <a:rPr lang="en-US" altLang="bg-BG" sz="2400" b="1" u="sng" cap="none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/>
            </a:r>
            <a:br>
              <a:rPr lang="en-US" altLang="bg-BG" sz="2400" b="1" u="sng" cap="none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bg-BG" sz="2400" b="1" cap="none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Образователна среда за активно социално приобщаване</a:t>
            </a:r>
            <a:endParaRPr lang="en-US" sz="2400" b="1" cap="none" dirty="0">
              <a:ln w="12700">
                <a:solidFill>
                  <a:schemeClr val="accent1"/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75" y="277293"/>
            <a:ext cx="2165110" cy="687337"/>
          </a:xfrm>
          <a:prstGeom prst="rect">
            <a:avLst/>
          </a:prstGeom>
        </p:spPr>
      </p:pic>
      <p:pic>
        <p:nvPicPr>
          <p:cNvPr id="6" name="Picture 166" descr="C:\Users\a.radeva\Desktop\GDSFMOP\LOGA\OP_nauka_logo.t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7522" y="295834"/>
            <a:ext cx="2611737" cy="68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Bevel 7"/>
          <p:cNvSpPr/>
          <p:nvPr/>
        </p:nvSpPr>
        <p:spPr>
          <a:xfrm>
            <a:off x="539496" y="2313432"/>
            <a:ext cx="3209544" cy="4370832"/>
          </a:xfrm>
          <a:prstGeom prst="bevel">
            <a:avLst/>
          </a:prstGeom>
          <a:pattFill prst="pct90">
            <a:fgClr>
              <a:schemeClr val="tx2">
                <a:lumMod val="50000"/>
              </a:schemeClr>
            </a:fgClr>
            <a:bgClr>
              <a:schemeClr val="bg1"/>
            </a:bgClr>
          </a:pattFill>
          <a:ln>
            <a:gradFill flip="none" rotWithShape="1">
              <a:gsLst>
                <a:gs pos="0">
                  <a:schemeClr val="accent5">
                    <a:lumMod val="20000"/>
                    <a:lumOff val="80000"/>
                  </a:schemeClr>
                </a:gs>
                <a:gs pos="35000">
                  <a:schemeClr val="accent6">
                    <a:lumMod val="0"/>
                    <a:lumOff val="100000"/>
                  </a:schemeClr>
                </a:gs>
                <a:gs pos="100000">
                  <a:schemeClr val="accent6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BG05M20P001-3.001</a:t>
            </a:r>
            <a:r>
              <a:rPr lang="en-US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                </a:t>
            </a:r>
            <a:r>
              <a:rPr lang="ru-RU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„</a:t>
            </a:r>
            <a:r>
              <a:rPr lang="ru-RU" dirty="0" err="1">
                <a:solidFill>
                  <a:srgbClr val="002060"/>
                </a:solidFill>
                <a:latin typeface="Arial Black" panose="020B0A04020102020204" pitchFamily="34" charset="0"/>
              </a:rPr>
              <a:t>Подкрепа</a:t>
            </a:r>
            <a:r>
              <a:rPr lang="ru-RU" dirty="0">
                <a:solidFill>
                  <a:srgbClr val="002060"/>
                </a:solidFill>
                <a:latin typeface="Arial Black" panose="020B0A04020102020204" pitchFamily="34" charset="0"/>
              </a:rPr>
              <a:t> за </a:t>
            </a:r>
            <a:r>
              <a:rPr lang="ru-RU" dirty="0" err="1">
                <a:solidFill>
                  <a:srgbClr val="002060"/>
                </a:solidFill>
                <a:latin typeface="Arial Black" panose="020B0A04020102020204" pitchFamily="34" charset="0"/>
              </a:rPr>
              <a:t>предучилищното</a:t>
            </a:r>
            <a:r>
              <a:rPr lang="ru-RU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 Black" panose="020B0A04020102020204" pitchFamily="34" charset="0"/>
              </a:rPr>
              <a:t>възпитание</a:t>
            </a:r>
            <a:r>
              <a:rPr lang="ru-RU" dirty="0">
                <a:solidFill>
                  <a:srgbClr val="002060"/>
                </a:solidFill>
                <a:latin typeface="Arial Black" panose="020B0A04020102020204" pitchFamily="34" charset="0"/>
              </a:rPr>
              <a:t> и подготовка на </a:t>
            </a:r>
            <a:r>
              <a:rPr lang="ru-RU" dirty="0" err="1">
                <a:solidFill>
                  <a:srgbClr val="002060"/>
                </a:solidFill>
                <a:latin typeface="Arial Black" panose="020B0A04020102020204" pitchFamily="34" charset="0"/>
              </a:rPr>
              <a:t>деца</a:t>
            </a:r>
            <a:r>
              <a:rPr lang="ru-RU" dirty="0">
                <a:solidFill>
                  <a:srgbClr val="002060"/>
                </a:solidFill>
                <a:latin typeface="Arial Black" panose="020B0A04020102020204" pitchFamily="34" charset="0"/>
              </a:rPr>
              <a:t> в </a:t>
            </a:r>
            <a:r>
              <a:rPr lang="ru-RU" dirty="0" err="1">
                <a:solidFill>
                  <a:srgbClr val="002060"/>
                </a:solidFill>
                <a:latin typeface="Arial Black" panose="020B0A04020102020204" pitchFamily="34" charset="0"/>
              </a:rPr>
              <a:t>неравностойно</a:t>
            </a:r>
            <a:r>
              <a:rPr lang="ru-RU" dirty="0">
                <a:solidFill>
                  <a:srgbClr val="002060"/>
                </a:solidFill>
                <a:latin typeface="Arial Black" panose="020B0A04020102020204" pitchFamily="34" charset="0"/>
              </a:rPr>
              <a:t> положение“</a:t>
            </a:r>
            <a:endParaRPr lang="bg-BG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Striped Right Arrow 8"/>
          <p:cNvSpPr/>
          <p:nvPr/>
        </p:nvSpPr>
        <p:spPr>
          <a:xfrm>
            <a:off x="3878987" y="2868930"/>
            <a:ext cx="1421784" cy="2089404"/>
          </a:xfrm>
          <a:prstGeom prst="stripedRightArrow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10" name="Oval Callout 9"/>
          <p:cNvSpPr/>
          <p:nvPr/>
        </p:nvSpPr>
        <p:spPr>
          <a:xfrm>
            <a:off x="5520128" y="2450592"/>
            <a:ext cx="3008376" cy="2926080"/>
          </a:xfrm>
          <a:prstGeom prst="wedgeEllipseCallou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>
                <a:solidFill>
                  <a:srgbClr val="000099"/>
                </a:solidFill>
                <a:latin typeface="Arial Black" panose="020B0A04020102020204" pitchFamily="34" charset="0"/>
              </a:rPr>
              <a:t>Сключени договори  с изпълнение на проектите в СИР – </a:t>
            </a:r>
            <a:r>
              <a:rPr lang="bg-BG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5 договора</a:t>
            </a:r>
            <a:endParaRPr lang="bg-BG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097888" y="5980207"/>
            <a:ext cx="3118104" cy="692627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2000" dirty="0">
                <a:solidFill>
                  <a:srgbClr val="FF0000"/>
                </a:solidFill>
                <a:latin typeface="Arial Black" panose="020B0A04020102020204" pitchFamily="34" charset="0"/>
              </a:rPr>
              <a:t>2 502 969</a:t>
            </a:r>
            <a:r>
              <a:rPr lang="bg-BG" sz="2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, 04 лв. </a:t>
            </a:r>
            <a:endParaRPr lang="bg-BG" sz="20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Plaque 11"/>
          <p:cNvSpPr/>
          <p:nvPr/>
        </p:nvSpPr>
        <p:spPr>
          <a:xfrm>
            <a:off x="8366760" y="2596896"/>
            <a:ext cx="3452346" cy="2779776"/>
          </a:xfrm>
          <a:prstGeom prst="plaque">
            <a:avLst/>
          </a:prstGeom>
          <a:pattFill prst="pct90">
            <a:fgClr>
              <a:schemeClr val="bg2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2000" dirty="0">
                <a:solidFill>
                  <a:srgbClr val="000099"/>
                </a:solidFill>
                <a:latin typeface="Arial Black" panose="020B0A04020102020204" pitchFamily="34" charset="0"/>
              </a:rPr>
              <a:t>Изплатени средства в </a:t>
            </a:r>
            <a:r>
              <a:rPr lang="bg-BG" sz="2000" dirty="0" smtClean="0">
                <a:solidFill>
                  <a:srgbClr val="000099"/>
                </a:solidFill>
                <a:latin typeface="Arial Black" panose="020B0A04020102020204" pitchFamily="34" charset="0"/>
              </a:rPr>
              <a:t>лева –  </a:t>
            </a:r>
            <a:endParaRPr lang="en-US" sz="2000" dirty="0" smtClean="0">
              <a:solidFill>
                <a:srgbClr val="000099"/>
              </a:solidFill>
              <a:latin typeface="Arial Black" panose="020B0A04020102020204" pitchFamily="34" charset="0"/>
            </a:endParaRPr>
          </a:p>
          <a:p>
            <a:pPr algn="ctr"/>
            <a:r>
              <a:rPr lang="bg-BG" sz="2000" b="1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bg-BG" sz="2000" dirty="0">
                <a:solidFill>
                  <a:srgbClr val="FF0000"/>
                </a:solidFill>
                <a:latin typeface="Arial Black" panose="020B0A04020102020204" pitchFamily="34" charset="0"/>
              </a:rPr>
              <a:t>1 344 218</a:t>
            </a:r>
            <a:r>
              <a:rPr lang="bg-BG" sz="2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, 13 </a:t>
            </a:r>
            <a:r>
              <a:rPr lang="bg-BG" sz="20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лв. </a:t>
            </a:r>
            <a:r>
              <a:rPr lang="bg-BG" sz="2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endParaRPr lang="bg-BG" sz="20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 rot="566050">
            <a:off x="9251344" y="5661297"/>
            <a:ext cx="1732592" cy="886968"/>
          </a:xfrm>
          <a:prstGeom prst="rect">
            <a:avLst/>
          </a:prstGeom>
          <a:pattFill prst="pct90">
            <a:fgClr>
              <a:schemeClr val="bg2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24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53. 7%</a:t>
            </a:r>
            <a:endParaRPr lang="bg-BG" sz="24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025302" y="204280"/>
            <a:ext cx="5894961" cy="755587"/>
          </a:xfrm>
          <a:prstGeom prst="rect">
            <a:avLst/>
          </a:prstGeom>
          <a:solidFill>
            <a:srgbClr val="CCE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                                                                                                  </a:t>
            </a:r>
            <a:r>
              <a:rPr lang="ru-RU" sz="1600" dirty="0" smtClean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ИА 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„Оперативна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програма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„Наука и образование за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интелигентен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растеж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”</a:t>
            </a:r>
            <a:endParaRPr lang="en-GB" sz="1600" dirty="0">
              <a:solidFill>
                <a:srgbClr val="146194">
                  <a:lumMod val="50000"/>
                </a:srgbClr>
              </a:solidFill>
              <a:latin typeface="Arial Black" panose="020B0A04020102020204" pitchFamily="34" charset="0"/>
            </a:endParaRPr>
          </a:p>
          <a:p>
            <a:pPr algn="ctr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936807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75" y="277293"/>
            <a:ext cx="2165110" cy="687337"/>
          </a:xfrm>
          <a:prstGeom prst="rect">
            <a:avLst/>
          </a:prstGeom>
        </p:spPr>
      </p:pic>
      <p:pic>
        <p:nvPicPr>
          <p:cNvPr id="5" name="Picture 166" descr="C:\Users\a.radeva\Desktop\GDSFMOP\LOGA\OP_nauka_logo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7369" y="200495"/>
            <a:ext cx="2611737" cy="68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Bevel 6"/>
          <p:cNvSpPr/>
          <p:nvPr/>
        </p:nvSpPr>
        <p:spPr>
          <a:xfrm>
            <a:off x="539496" y="2313432"/>
            <a:ext cx="3209544" cy="4370832"/>
          </a:xfrm>
          <a:prstGeom prst="bevel">
            <a:avLst/>
          </a:prstGeom>
          <a:pattFill prst="pct90">
            <a:fgClr>
              <a:schemeClr val="tx2">
                <a:lumMod val="50000"/>
              </a:schemeClr>
            </a:fgClr>
            <a:bgClr>
              <a:schemeClr val="bg1"/>
            </a:bgClr>
          </a:pattFill>
          <a:ln>
            <a:gradFill flip="none" rotWithShape="1">
              <a:gsLst>
                <a:gs pos="0">
                  <a:schemeClr val="accent5">
                    <a:lumMod val="20000"/>
                    <a:lumOff val="80000"/>
                  </a:schemeClr>
                </a:gs>
                <a:gs pos="35000">
                  <a:schemeClr val="accent6">
                    <a:lumMod val="0"/>
                    <a:lumOff val="100000"/>
                  </a:schemeClr>
                </a:gs>
                <a:gs pos="100000">
                  <a:schemeClr val="accent6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2060"/>
                </a:solidFill>
                <a:latin typeface="Arial Black" panose="020B0A04020102020204" pitchFamily="34" charset="0"/>
              </a:rPr>
              <a:t>BG05M20P001-3.002„ „</a:t>
            </a:r>
            <a:r>
              <a:rPr lang="ru-RU" dirty="0" err="1">
                <a:solidFill>
                  <a:srgbClr val="002060"/>
                </a:solidFill>
                <a:latin typeface="Arial Black" panose="020B0A04020102020204" pitchFamily="34" charset="0"/>
              </a:rPr>
              <a:t>Образователна</a:t>
            </a:r>
            <a:r>
              <a:rPr lang="ru-RU" dirty="0">
                <a:solidFill>
                  <a:srgbClr val="002060"/>
                </a:solidFill>
                <a:latin typeface="Arial Black" panose="020B0A04020102020204" pitchFamily="34" charset="0"/>
              </a:rPr>
              <a:t> интеграция на </a:t>
            </a:r>
            <a:r>
              <a:rPr lang="ru-RU" dirty="0" err="1">
                <a:solidFill>
                  <a:srgbClr val="002060"/>
                </a:solidFill>
                <a:latin typeface="Arial Black" panose="020B0A04020102020204" pitchFamily="34" charset="0"/>
              </a:rPr>
              <a:t>учениците</a:t>
            </a:r>
            <a:r>
              <a:rPr lang="ru-RU" dirty="0">
                <a:solidFill>
                  <a:srgbClr val="002060"/>
                </a:solidFill>
                <a:latin typeface="Arial Black" panose="020B0A04020102020204" pitchFamily="34" charset="0"/>
              </a:rPr>
              <a:t> от </a:t>
            </a:r>
            <a:r>
              <a:rPr lang="ru-RU" dirty="0" err="1">
                <a:solidFill>
                  <a:srgbClr val="002060"/>
                </a:solidFill>
                <a:latin typeface="Arial Black" panose="020B0A04020102020204" pitchFamily="34" charset="0"/>
              </a:rPr>
              <a:t>етническите</a:t>
            </a:r>
            <a:r>
              <a:rPr lang="ru-RU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 Black" panose="020B0A04020102020204" pitchFamily="34" charset="0"/>
              </a:rPr>
              <a:t>малцинства</a:t>
            </a:r>
            <a:r>
              <a:rPr lang="ru-RU" dirty="0">
                <a:solidFill>
                  <a:srgbClr val="002060"/>
                </a:solidFill>
                <a:latin typeface="Arial Black" panose="020B0A04020102020204" pitchFamily="34" charset="0"/>
              </a:rPr>
              <a:t> и/или </a:t>
            </a:r>
            <a:r>
              <a:rPr lang="ru-RU" dirty="0" err="1">
                <a:solidFill>
                  <a:srgbClr val="002060"/>
                </a:solidFill>
                <a:latin typeface="Arial Black" panose="020B0A04020102020204" pitchFamily="34" charset="0"/>
              </a:rPr>
              <a:t>търсещи</a:t>
            </a:r>
            <a:r>
              <a:rPr lang="ru-RU" dirty="0">
                <a:solidFill>
                  <a:srgbClr val="002060"/>
                </a:solidFill>
                <a:latin typeface="Arial Black" panose="020B0A04020102020204" pitchFamily="34" charset="0"/>
              </a:rPr>
              <a:t> или получили </a:t>
            </a:r>
            <a:r>
              <a:rPr lang="ru-RU" dirty="0" err="1">
                <a:solidFill>
                  <a:srgbClr val="002060"/>
                </a:solidFill>
                <a:latin typeface="Arial Black" panose="020B0A04020102020204" pitchFamily="34" charset="0"/>
              </a:rPr>
              <a:t>международна</a:t>
            </a:r>
            <a:r>
              <a:rPr lang="ru-RU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 Black" panose="020B0A04020102020204" pitchFamily="34" charset="0"/>
              </a:rPr>
              <a:t>закрила</a:t>
            </a:r>
            <a:r>
              <a:rPr lang="ru-RU" dirty="0">
                <a:solidFill>
                  <a:srgbClr val="002060"/>
                </a:solidFill>
                <a:latin typeface="Arial Black" panose="020B0A04020102020204" pitchFamily="34" charset="0"/>
              </a:rPr>
              <a:t>“ </a:t>
            </a:r>
            <a:endParaRPr lang="bg-BG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44435" y="1097280"/>
            <a:ext cx="11174671" cy="109728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bg-BG" altLang="bg-BG" sz="2400" b="1" u="sng" dirty="0" smtClean="0">
                <a:solidFill>
                  <a:srgbClr val="000099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Приоритетна ос 3: </a:t>
            </a:r>
            <a:r>
              <a:rPr lang="en-US" altLang="bg-BG" sz="2400" b="1" u="sng" dirty="0" smtClean="0">
                <a:solidFill>
                  <a:srgbClr val="000099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/>
            </a:r>
            <a:br>
              <a:rPr lang="en-US" altLang="bg-BG" sz="2400" b="1" u="sng" dirty="0" smtClean="0">
                <a:solidFill>
                  <a:srgbClr val="000099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bg-BG" sz="2400" b="1" dirty="0" smtClean="0">
                <a:solidFill>
                  <a:srgbClr val="000099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„Образователна среда за активно социално приобщаване“</a:t>
            </a:r>
            <a:endParaRPr lang="en-US" sz="2400" dirty="0">
              <a:solidFill>
                <a:srgbClr val="00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Striped Right Arrow 8"/>
          <p:cNvSpPr/>
          <p:nvPr/>
        </p:nvSpPr>
        <p:spPr>
          <a:xfrm>
            <a:off x="3854304" y="2750058"/>
            <a:ext cx="1421784" cy="2089404"/>
          </a:xfrm>
          <a:prstGeom prst="stripedRightArrow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10" name="Oval Callout 9"/>
          <p:cNvSpPr/>
          <p:nvPr/>
        </p:nvSpPr>
        <p:spPr>
          <a:xfrm>
            <a:off x="5604043" y="2599217"/>
            <a:ext cx="3008376" cy="2926080"/>
          </a:xfrm>
          <a:prstGeom prst="wedgeEllipseCallou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>
                <a:solidFill>
                  <a:srgbClr val="000099"/>
                </a:solidFill>
                <a:latin typeface="Arial Black" panose="020B0A04020102020204" pitchFamily="34" charset="0"/>
              </a:rPr>
              <a:t>Сключени договори  с изпълнение на проектите в СИР – </a:t>
            </a:r>
            <a:r>
              <a:rPr lang="bg-BG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11 договора</a:t>
            </a:r>
            <a:endParaRPr lang="bg-BG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276088" y="5991638"/>
            <a:ext cx="3118104" cy="692627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2000" dirty="0">
                <a:solidFill>
                  <a:srgbClr val="FF0000"/>
                </a:solidFill>
                <a:latin typeface="Arial Black" panose="020B0A04020102020204" pitchFamily="34" charset="0"/>
              </a:rPr>
              <a:t>3 212 914</a:t>
            </a:r>
            <a:r>
              <a:rPr lang="bg-BG" sz="2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, 32 лв. </a:t>
            </a:r>
            <a:endParaRPr lang="bg-BG" sz="20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Plaque 11"/>
          <p:cNvSpPr/>
          <p:nvPr/>
        </p:nvSpPr>
        <p:spPr>
          <a:xfrm>
            <a:off x="8528504" y="2700925"/>
            <a:ext cx="3290602" cy="2779776"/>
          </a:xfrm>
          <a:prstGeom prst="plaque">
            <a:avLst/>
          </a:prstGeom>
          <a:pattFill prst="pct90">
            <a:fgClr>
              <a:schemeClr val="bg2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2000" dirty="0">
                <a:solidFill>
                  <a:srgbClr val="000099"/>
                </a:solidFill>
                <a:latin typeface="Arial Black" panose="020B0A04020102020204" pitchFamily="34" charset="0"/>
              </a:rPr>
              <a:t>Изплатени средства в </a:t>
            </a:r>
            <a:r>
              <a:rPr lang="bg-BG" sz="2000" dirty="0" smtClean="0">
                <a:solidFill>
                  <a:srgbClr val="000099"/>
                </a:solidFill>
                <a:latin typeface="Arial Black" panose="020B0A04020102020204" pitchFamily="34" charset="0"/>
              </a:rPr>
              <a:t>лева –  </a:t>
            </a:r>
            <a:endParaRPr lang="en-US" sz="2000" dirty="0" smtClean="0">
              <a:solidFill>
                <a:srgbClr val="000099"/>
              </a:solidFill>
              <a:latin typeface="Arial Black" panose="020B0A04020102020204" pitchFamily="34" charset="0"/>
            </a:endParaRPr>
          </a:p>
          <a:p>
            <a:pPr algn="ctr"/>
            <a:r>
              <a:rPr lang="bg-BG" sz="2000" dirty="0">
                <a:solidFill>
                  <a:srgbClr val="FF0000"/>
                </a:solidFill>
                <a:latin typeface="Arial Black" panose="020B0A04020102020204" pitchFamily="34" charset="0"/>
              </a:rPr>
              <a:t>1 477 212</a:t>
            </a:r>
            <a:r>
              <a:rPr lang="bg-BG" sz="2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, 78 </a:t>
            </a:r>
            <a:r>
              <a:rPr lang="bg-BG" sz="20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лв. </a:t>
            </a:r>
            <a:r>
              <a:rPr lang="bg-BG" sz="2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endParaRPr lang="bg-BG" sz="20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 rot="566050">
            <a:off x="9251344" y="5661297"/>
            <a:ext cx="1732592" cy="886968"/>
          </a:xfrm>
          <a:prstGeom prst="rect">
            <a:avLst/>
          </a:prstGeom>
          <a:pattFill prst="pct90">
            <a:fgClr>
              <a:schemeClr val="bg2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20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45, 98%</a:t>
            </a:r>
            <a:endParaRPr lang="bg-BG" sz="20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918696" y="213121"/>
            <a:ext cx="5894961" cy="755587"/>
          </a:xfrm>
          <a:prstGeom prst="rect">
            <a:avLst/>
          </a:prstGeom>
          <a:solidFill>
            <a:srgbClr val="CCE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                                                                                                  </a:t>
            </a:r>
            <a:r>
              <a:rPr lang="ru-RU" sz="1600" dirty="0" smtClean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ИА 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„Оперативна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програма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„Наука и образование за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интелигентен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растеж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”</a:t>
            </a:r>
            <a:endParaRPr lang="en-GB" sz="1600" dirty="0">
              <a:solidFill>
                <a:srgbClr val="146194">
                  <a:lumMod val="50000"/>
                </a:srgbClr>
              </a:solidFill>
              <a:latin typeface="Arial Black" panose="020B0A04020102020204" pitchFamily="34" charset="0"/>
            </a:endParaRPr>
          </a:p>
          <a:p>
            <a:pPr algn="ctr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727568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FFC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75" y="277293"/>
            <a:ext cx="2165110" cy="687337"/>
          </a:xfrm>
          <a:prstGeom prst="rect">
            <a:avLst/>
          </a:prstGeom>
        </p:spPr>
      </p:pic>
      <p:pic>
        <p:nvPicPr>
          <p:cNvPr id="5" name="Picture 166" descr="C:\Users\a.radeva\Desktop\GDSFMOP\LOGA\OP_nauka_logo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5799" y="282056"/>
            <a:ext cx="2611737" cy="68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Plaque 6"/>
          <p:cNvSpPr/>
          <p:nvPr/>
        </p:nvSpPr>
        <p:spPr>
          <a:xfrm>
            <a:off x="1202919" y="964630"/>
            <a:ext cx="9784080" cy="1083626"/>
          </a:xfrm>
          <a:prstGeom prst="plaque">
            <a:avLst/>
          </a:prstGeom>
          <a:pattFill prst="pct90">
            <a:fgClr>
              <a:schemeClr val="bg2">
                <a:lumMod val="20000"/>
                <a:lumOff val="80000"/>
              </a:schemeClr>
            </a:fgClr>
            <a:bgClr>
              <a:schemeClr val="bg1"/>
            </a:bgClr>
          </a:patt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Arial Black" panose="020B0A04020102020204" pitchFamily="34" charset="0"/>
              </a:rPr>
              <a:t>Финансово </a:t>
            </a:r>
            <a:r>
              <a:rPr lang="ru-RU" sz="2800" b="1" dirty="0" err="1">
                <a:solidFill>
                  <a:schemeClr val="bg1"/>
                </a:solidFill>
                <a:latin typeface="Arial Black" panose="020B0A04020102020204" pitchFamily="34" charset="0"/>
              </a:rPr>
              <a:t>изпълнение</a:t>
            </a:r>
            <a:r>
              <a:rPr lang="ru-RU" sz="2800" b="1" dirty="0">
                <a:solidFill>
                  <a:schemeClr val="bg1"/>
                </a:solidFill>
                <a:latin typeface="Arial Black" panose="020B0A04020102020204" pitchFamily="34" charset="0"/>
              </a:rPr>
              <a:t> по </a:t>
            </a:r>
            <a:r>
              <a:rPr lang="ru-RU" sz="2800" b="1" dirty="0" err="1">
                <a:solidFill>
                  <a:schemeClr val="bg1"/>
                </a:solidFill>
                <a:latin typeface="Arial Black" panose="020B0A04020102020204" pitchFamily="34" charset="0"/>
              </a:rPr>
              <a:t>приоритетни</a:t>
            </a:r>
            <a:r>
              <a:rPr lang="ru-RU" sz="2800" b="1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ru-RU" sz="28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оси </a:t>
            </a:r>
            <a:r>
              <a:rPr lang="ru-RU" sz="24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(СИР – </a:t>
            </a:r>
            <a:r>
              <a:rPr lang="ru-RU" sz="2400" b="1" dirty="0" err="1" smtClean="0">
                <a:solidFill>
                  <a:schemeClr val="bg1"/>
                </a:solidFill>
                <a:latin typeface="Arial Black" panose="020B0A04020102020204" pitchFamily="34" charset="0"/>
              </a:rPr>
              <a:t>грантови</a:t>
            </a:r>
            <a:r>
              <a:rPr lang="ru-RU" sz="24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  <a:latin typeface="Arial Black" panose="020B0A04020102020204" pitchFamily="34" charset="0"/>
              </a:rPr>
              <a:t>схеми</a:t>
            </a:r>
            <a:r>
              <a:rPr lang="ru-RU" sz="24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):</a:t>
            </a:r>
            <a:endParaRPr lang="ru-RU" sz="24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83464" y="2404872"/>
            <a:ext cx="3118104" cy="2082514"/>
          </a:xfrm>
          <a:prstGeom prst="roundRect">
            <a:avLst/>
          </a:prstGeom>
          <a:pattFill prst="pct90">
            <a:fgClr>
              <a:srgbClr val="FFFF66"/>
            </a:fgClr>
            <a:bgClr>
              <a:schemeClr val="bg1"/>
            </a:bgClr>
          </a:patt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altLang="bg-BG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Приоритетна ос </a:t>
            </a:r>
            <a:r>
              <a:rPr lang="en-US" altLang="bg-BG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1</a:t>
            </a:r>
            <a:r>
              <a:rPr lang="bg-BG" altLang="bg-BG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: </a:t>
            </a:r>
            <a:r>
              <a:rPr lang="en-US" altLang="bg-BG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/>
            </a:r>
            <a:br>
              <a:rPr lang="en-US" altLang="bg-BG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bg-BG" b="1" dirty="0" smtClean="0">
                <a:solidFill>
                  <a:srgbClr val="000099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Научни </a:t>
            </a:r>
            <a:r>
              <a:rPr lang="bg-BG" b="1" dirty="0">
                <a:solidFill>
                  <a:srgbClr val="000099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изследвания и технологично </a:t>
            </a:r>
            <a:r>
              <a:rPr lang="bg-BG" b="1" dirty="0" smtClean="0">
                <a:solidFill>
                  <a:srgbClr val="000099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развитие</a:t>
            </a:r>
            <a:r>
              <a:rPr lang="en-US" altLang="bg-BG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/>
            </a:r>
            <a:br>
              <a:rPr lang="en-US" altLang="bg-BG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</a:br>
            <a:endParaRPr lang="bg-BG" dirty="0"/>
          </a:p>
        </p:txBody>
      </p:sp>
      <p:sp>
        <p:nvSpPr>
          <p:cNvPr id="9" name="Bevel 8"/>
          <p:cNvSpPr/>
          <p:nvPr/>
        </p:nvSpPr>
        <p:spPr>
          <a:xfrm>
            <a:off x="559791" y="4581144"/>
            <a:ext cx="3118104" cy="1874520"/>
          </a:xfrm>
          <a:prstGeom prst="bevel">
            <a:avLst/>
          </a:prstGeom>
          <a:pattFill prst="pct90">
            <a:fgClr>
              <a:schemeClr val="bg2">
                <a:lumMod val="60000"/>
                <a:lumOff val="40000"/>
              </a:schemeClr>
            </a:fgClr>
            <a:bgClr>
              <a:schemeClr val="bg1"/>
            </a:bgClr>
          </a:pattFill>
          <a:scene3d>
            <a:camera prst="isometricOffAxis2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Реално изплатени суми:</a:t>
            </a:r>
            <a:endParaRPr lang="en-US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/>
            <a:r>
              <a:rPr lang="bg-BG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0, 00 лв.                              </a:t>
            </a:r>
            <a:endParaRPr lang="bg-BG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352024" y="2304287"/>
            <a:ext cx="3118104" cy="2183099"/>
          </a:xfrm>
          <a:prstGeom prst="roundRect">
            <a:avLst/>
          </a:prstGeom>
          <a:pattFill prst="pct80">
            <a:fgClr>
              <a:srgbClr val="FFFF66"/>
            </a:fgClr>
            <a:bgClr>
              <a:schemeClr val="bg1"/>
            </a:bgClr>
          </a:patt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altLang="bg-BG" b="1" u="sng" dirty="0">
                <a:solidFill>
                  <a:srgbClr val="000099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Приоритетна ос 2: </a:t>
            </a:r>
            <a:r>
              <a:rPr lang="en-US" altLang="bg-BG" b="1" u="sng" dirty="0">
                <a:solidFill>
                  <a:srgbClr val="000099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/>
            </a:r>
            <a:br>
              <a:rPr lang="en-US" altLang="bg-BG" b="1" u="sng" dirty="0">
                <a:solidFill>
                  <a:srgbClr val="000099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bg-BG" b="1" dirty="0" smtClean="0">
                <a:solidFill>
                  <a:srgbClr val="000099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Образование </a:t>
            </a:r>
            <a:r>
              <a:rPr lang="bg-BG" b="1" dirty="0">
                <a:solidFill>
                  <a:srgbClr val="000099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и учене през целия </a:t>
            </a:r>
            <a:r>
              <a:rPr lang="bg-BG" b="1" dirty="0" smtClean="0">
                <a:solidFill>
                  <a:srgbClr val="000099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живот</a:t>
            </a:r>
            <a:endParaRPr lang="bg-BG" dirty="0"/>
          </a:p>
        </p:txBody>
      </p:sp>
      <p:sp>
        <p:nvSpPr>
          <p:cNvPr id="11" name="Bevel 10"/>
          <p:cNvSpPr/>
          <p:nvPr/>
        </p:nvSpPr>
        <p:spPr>
          <a:xfrm>
            <a:off x="4618203" y="4581144"/>
            <a:ext cx="3118104" cy="1874520"/>
          </a:xfrm>
          <a:prstGeom prst="bevel">
            <a:avLst/>
          </a:prstGeom>
          <a:pattFill prst="pct90">
            <a:fgClr>
              <a:srgbClr val="B86352"/>
            </a:fgClr>
            <a:bgClr>
              <a:schemeClr val="bg1"/>
            </a:bgClr>
          </a:pattFill>
          <a:scene3d>
            <a:camera prst="isometricOffAxis2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Реално изплатени суми: </a:t>
            </a:r>
            <a:endParaRPr lang="en-US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/>
            <a:r>
              <a:rPr lang="bg-BG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196 647, 98</a:t>
            </a:r>
            <a:r>
              <a:rPr lang="bg-BG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bg-BG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лв</a:t>
            </a:r>
            <a:r>
              <a:rPr lang="bg-BG" b="1" dirty="0">
                <a:solidFill>
                  <a:schemeClr val="bg1"/>
                </a:solidFill>
                <a:latin typeface="Arial Black" panose="020B0A04020102020204" pitchFamily="34" charset="0"/>
              </a:rPr>
              <a:t>.</a:t>
            </a:r>
            <a:endParaRPr lang="bg-BG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8135112" y="2304287"/>
            <a:ext cx="3118104" cy="2179812"/>
          </a:xfrm>
          <a:prstGeom prst="roundRect">
            <a:avLst/>
          </a:prstGeom>
          <a:pattFill prst="pct80">
            <a:fgClr>
              <a:srgbClr val="FFFF66"/>
            </a:fgClr>
            <a:bgClr>
              <a:schemeClr val="bg1"/>
            </a:bgClr>
          </a:patt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altLang="bg-BG" b="1" u="sng" dirty="0">
                <a:solidFill>
                  <a:srgbClr val="000099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Приоритетна ос </a:t>
            </a:r>
            <a:r>
              <a:rPr lang="en-US" altLang="bg-BG" b="1" u="sng" dirty="0">
                <a:solidFill>
                  <a:srgbClr val="000099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3</a:t>
            </a:r>
            <a:r>
              <a:rPr lang="bg-BG" altLang="bg-BG" b="1" u="sng" dirty="0">
                <a:solidFill>
                  <a:srgbClr val="000099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: </a:t>
            </a:r>
            <a:r>
              <a:rPr lang="en-US" altLang="bg-BG" b="1" u="sng" dirty="0">
                <a:solidFill>
                  <a:srgbClr val="000099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/>
            </a:r>
            <a:br>
              <a:rPr lang="en-US" altLang="bg-BG" b="1" u="sng" dirty="0">
                <a:solidFill>
                  <a:srgbClr val="000099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bg-BG" b="1" dirty="0" smtClean="0">
                <a:solidFill>
                  <a:srgbClr val="000099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Образователна </a:t>
            </a:r>
            <a:r>
              <a:rPr lang="bg-BG" b="1" dirty="0">
                <a:solidFill>
                  <a:srgbClr val="000099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среда за активно социално </a:t>
            </a:r>
            <a:r>
              <a:rPr lang="bg-BG" b="1" dirty="0" smtClean="0">
                <a:solidFill>
                  <a:srgbClr val="000099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приобщаване</a:t>
            </a:r>
            <a:endParaRPr lang="bg-BG" dirty="0"/>
          </a:p>
        </p:txBody>
      </p:sp>
      <p:sp>
        <p:nvSpPr>
          <p:cNvPr id="13" name="Bevel 12"/>
          <p:cNvSpPr/>
          <p:nvPr/>
        </p:nvSpPr>
        <p:spPr>
          <a:xfrm>
            <a:off x="8409432" y="4581144"/>
            <a:ext cx="3118104" cy="1874520"/>
          </a:xfrm>
          <a:prstGeom prst="bevel">
            <a:avLst/>
          </a:prstGeom>
          <a:pattFill prst="pct90">
            <a:fgClr>
              <a:srgbClr val="B86352"/>
            </a:fgClr>
            <a:bgClr>
              <a:schemeClr val="bg1"/>
            </a:bgClr>
          </a:pattFill>
          <a:scene3d>
            <a:camera prst="isometricOffAxis2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Реално изплатени суми: </a:t>
            </a:r>
            <a:endParaRPr lang="en-US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/>
            <a:r>
              <a:rPr lang="bg-BG" b="1" dirty="0">
                <a:solidFill>
                  <a:schemeClr val="bg1"/>
                </a:solidFill>
                <a:latin typeface="Arial Black" panose="020B0A04020102020204" pitchFamily="34" charset="0"/>
              </a:rPr>
              <a:t>2 821 430,91</a:t>
            </a:r>
            <a:r>
              <a:rPr lang="bg-BG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 лв.</a:t>
            </a:r>
            <a:endParaRPr lang="bg-BG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Flowchart: Connector 13"/>
          <p:cNvSpPr/>
          <p:nvPr/>
        </p:nvSpPr>
        <p:spPr>
          <a:xfrm>
            <a:off x="3776472" y="5858017"/>
            <a:ext cx="1768086" cy="691405"/>
          </a:xfrm>
          <a:prstGeom prst="flowChartConnector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16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21, 49 %</a:t>
            </a:r>
            <a:endParaRPr lang="bg-BG" sz="16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5" name="Flowchart: Connector 14"/>
          <p:cNvSpPr/>
          <p:nvPr/>
        </p:nvSpPr>
        <p:spPr>
          <a:xfrm>
            <a:off x="7928568" y="5861304"/>
            <a:ext cx="1599480" cy="691405"/>
          </a:xfrm>
          <a:prstGeom prst="flowChartConnector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16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49, 36 %</a:t>
            </a:r>
            <a:endParaRPr lang="bg-BG" sz="16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955363" y="218822"/>
            <a:ext cx="5894961" cy="755587"/>
          </a:xfrm>
          <a:prstGeom prst="rect">
            <a:avLst/>
          </a:prstGeom>
          <a:solidFill>
            <a:srgbClr val="CCE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                                                                                                  </a:t>
            </a:r>
            <a:r>
              <a:rPr lang="ru-RU" sz="1600" dirty="0" smtClean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ИА 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„Оперативна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програма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„Наука и образование за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интелигентен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растеж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”</a:t>
            </a:r>
            <a:endParaRPr lang="en-GB" sz="1600" dirty="0">
              <a:solidFill>
                <a:srgbClr val="146194">
                  <a:lumMod val="50000"/>
                </a:srgbClr>
              </a:solidFill>
              <a:latin typeface="Arial Black" panose="020B0A04020102020204" pitchFamily="34" charset="0"/>
            </a:endParaRPr>
          </a:p>
          <a:p>
            <a:pPr algn="ctr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7378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FFC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75" y="277293"/>
            <a:ext cx="2165110" cy="687337"/>
          </a:xfrm>
          <a:prstGeom prst="rect">
            <a:avLst/>
          </a:prstGeom>
        </p:spPr>
      </p:pic>
      <p:pic>
        <p:nvPicPr>
          <p:cNvPr id="5" name="Picture 166" descr="C:\Users\a.radeva\Desktop\GDSFMOP\LOGA\OP_nauka_logo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680" y="277293"/>
            <a:ext cx="2611737" cy="68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Plaque 6"/>
          <p:cNvSpPr/>
          <p:nvPr/>
        </p:nvSpPr>
        <p:spPr>
          <a:xfrm>
            <a:off x="1202919" y="1029614"/>
            <a:ext cx="9784080" cy="1210666"/>
          </a:xfrm>
          <a:prstGeom prst="plaque">
            <a:avLst/>
          </a:prstGeom>
          <a:pattFill prst="pct80">
            <a:fgClr>
              <a:srgbClr val="CCECFF"/>
            </a:fgClr>
            <a:bgClr>
              <a:schemeClr val="bg1"/>
            </a:bgClr>
          </a:patt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Arial Black" panose="020B0A04020102020204" pitchFamily="34" charset="0"/>
              </a:rPr>
              <a:t>Финансово </a:t>
            </a:r>
            <a:r>
              <a:rPr lang="ru-RU" sz="2800" b="1" dirty="0" err="1">
                <a:solidFill>
                  <a:schemeClr val="bg1"/>
                </a:solidFill>
                <a:latin typeface="Arial Black" panose="020B0A04020102020204" pitchFamily="34" charset="0"/>
              </a:rPr>
              <a:t>изпълнение</a:t>
            </a:r>
            <a:r>
              <a:rPr lang="ru-RU" sz="2800" b="1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ru-RU" sz="28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на ОП НОИР по </a:t>
            </a:r>
            <a:r>
              <a:rPr lang="ru-RU" sz="2800" b="1" dirty="0" err="1">
                <a:solidFill>
                  <a:schemeClr val="bg1"/>
                </a:solidFill>
                <a:latin typeface="Arial Black" panose="020B0A04020102020204" pitchFamily="34" charset="0"/>
              </a:rPr>
              <a:t>приоритетни</a:t>
            </a:r>
            <a:r>
              <a:rPr lang="ru-RU" sz="2800" b="1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ru-RU" sz="28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оси:</a:t>
            </a:r>
            <a:endParaRPr lang="ru-RU" sz="28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86349" y="2393381"/>
            <a:ext cx="3071251" cy="2218728"/>
            <a:chOff x="8553463" y="1296021"/>
            <a:chExt cx="2698645" cy="2218728"/>
          </a:xfrm>
          <a:scene3d>
            <a:camera prst="orthographicFront"/>
            <a:lightRig rig="flat" dir="t"/>
          </a:scene3d>
        </p:grpSpPr>
        <p:sp>
          <p:nvSpPr>
            <p:cNvPr id="9" name="Rounded Rectangle 8"/>
            <p:cNvSpPr/>
            <p:nvPr/>
          </p:nvSpPr>
          <p:spPr>
            <a:xfrm>
              <a:off x="8553463" y="1296021"/>
              <a:ext cx="2698645" cy="2218728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5">
                <a:hueOff val="0"/>
                <a:satOff val="0"/>
                <a:lumOff val="0"/>
                <a:alphaOff val="0"/>
              </a:schemeClr>
            </a:fillRef>
            <a:effectRef idx="1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0" name="Rounded Rectangle 4"/>
            <p:cNvSpPr/>
            <p:nvPr/>
          </p:nvSpPr>
          <p:spPr>
            <a:xfrm>
              <a:off x="8618447" y="1361005"/>
              <a:ext cx="2568677" cy="208876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bg-BG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  <a:cs typeface="Arial" panose="020B0604020202020204" pitchFamily="34" charset="0"/>
                </a:rPr>
                <a:t>        </a:t>
              </a:r>
            </a:p>
            <a:p>
              <a:pPr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altLang="bg-BG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endParaRPr>
            </a:p>
            <a:p>
              <a:pPr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g-BG" altLang="bg-BG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  <a:cs typeface="Arial" panose="020B0604020202020204" pitchFamily="34" charset="0"/>
                </a:rPr>
                <a:t>Приоритетна </a:t>
              </a:r>
              <a:r>
                <a:rPr lang="bg-BG" altLang="bg-BG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  <a:cs typeface="Arial" panose="020B0604020202020204" pitchFamily="34" charset="0"/>
                </a:rPr>
                <a:t>ос </a:t>
              </a:r>
              <a:r>
                <a:rPr lang="en-US" altLang="bg-BG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  <a:cs typeface="Arial" panose="020B0604020202020204" pitchFamily="34" charset="0"/>
                </a:rPr>
                <a:t>1</a:t>
              </a:r>
              <a:r>
                <a:rPr lang="bg-BG" altLang="bg-BG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  <a:cs typeface="Arial" panose="020B0604020202020204" pitchFamily="34" charset="0"/>
                </a:rPr>
                <a:t>: </a:t>
              </a:r>
              <a:r>
                <a:rPr lang="en-US" altLang="bg-BG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  <a:cs typeface="Arial" panose="020B0604020202020204" pitchFamily="34" charset="0"/>
                </a:rPr>
                <a:t/>
              </a:r>
              <a:br>
                <a:rPr lang="en-US" altLang="bg-BG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  <a:cs typeface="Arial" panose="020B0604020202020204" pitchFamily="34" charset="0"/>
                </a:rPr>
              </a:br>
              <a:r>
                <a:rPr lang="bg-BG" sz="2000" b="1" dirty="0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„Научни изследвания и технологично развитие“</a:t>
              </a:r>
              <a:r>
                <a:rPr lang="en-US" altLang="bg-BG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  <a:cs typeface="Arial" panose="020B0604020202020204" pitchFamily="34" charset="0"/>
                </a:rPr>
                <a:t/>
              </a:r>
              <a:br>
                <a:rPr lang="en-US" altLang="bg-BG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  <a:cs typeface="Arial" panose="020B0604020202020204" pitchFamily="34" charset="0"/>
                </a:rPr>
              </a:br>
              <a:endParaRPr lang="bg-BG" sz="2000" dirty="0">
                <a:solidFill>
                  <a:schemeClr val="bg1"/>
                </a:solidFill>
              </a:endParaRP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bg-BG" sz="2000" b="1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1" name="Rounded Rectangle 10"/>
          <p:cNvSpPr/>
          <p:nvPr/>
        </p:nvSpPr>
        <p:spPr>
          <a:xfrm>
            <a:off x="4745636" y="2393381"/>
            <a:ext cx="2968398" cy="221872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5">
              <a:hueOff val="0"/>
              <a:satOff val="0"/>
              <a:lumOff val="0"/>
              <a:alphaOff val="0"/>
            </a:schemeClr>
          </a:fillRef>
          <a:effectRef idx="1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altLang="bg-BG" b="1" dirty="0" smtClean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                                                      </a:t>
            </a:r>
          </a:p>
          <a:p>
            <a:pPr algn="ctr"/>
            <a:r>
              <a:rPr lang="bg-BG" altLang="bg-BG" sz="2000" b="1" dirty="0" smtClean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Приоритетна </a:t>
            </a:r>
            <a:r>
              <a:rPr lang="bg-BG" altLang="bg-BG" sz="2000" b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ос 2: </a:t>
            </a:r>
            <a:r>
              <a:rPr lang="en-US" altLang="bg-BG" sz="2000" b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/>
            </a:r>
            <a:br>
              <a:rPr lang="en-US" altLang="bg-BG" sz="2000" b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bg-BG" sz="2000" b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„Образование и учене през целия живот“</a:t>
            </a:r>
            <a:endParaRPr lang="bg-BG" sz="2000" dirty="0">
              <a:solidFill>
                <a:schemeClr val="bg1"/>
              </a:solidFill>
            </a:endParaRPr>
          </a:p>
          <a:p>
            <a:endParaRPr lang="bg-BG" dirty="0"/>
          </a:p>
        </p:txBody>
      </p:sp>
      <p:sp>
        <p:nvSpPr>
          <p:cNvPr id="12" name="Rounded Rectangle 11"/>
          <p:cNvSpPr/>
          <p:nvPr/>
        </p:nvSpPr>
        <p:spPr>
          <a:xfrm>
            <a:off x="8766468" y="2458365"/>
            <a:ext cx="2935805" cy="221872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5">
              <a:hueOff val="0"/>
              <a:satOff val="0"/>
              <a:lumOff val="0"/>
              <a:alphaOff val="0"/>
            </a:schemeClr>
          </a:fillRef>
          <a:effectRef idx="1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bg-BG" altLang="bg-BG" sz="2000" b="1" dirty="0" smtClean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Приоритетна </a:t>
            </a:r>
            <a:r>
              <a:rPr lang="bg-BG" altLang="bg-BG" sz="2000" b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ос </a:t>
            </a:r>
            <a:r>
              <a:rPr lang="en-US" altLang="bg-BG" sz="2000" b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3</a:t>
            </a:r>
            <a:r>
              <a:rPr lang="bg-BG" altLang="bg-BG" sz="2000" b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: </a:t>
            </a:r>
            <a:r>
              <a:rPr lang="en-US" altLang="bg-BG" sz="2000" b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/>
            </a:r>
            <a:br>
              <a:rPr lang="en-US" altLang="bg-BG" sz="2000" b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bg-BG" sz="2000" b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„Образователна среда за активно социално приобщаване“</a:t>
            </a:r>
            <a:endParaRPr lang="bg-BG" sz="20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bg-BG" dirty="0"/>
          </a:p>
        </p:txBody>
      </p:sp>
      <p:grpSp>
        <p:nvGrpSpPr>
          <p:cNvPr id="13" name="Group 12"/>
          <p:cNvGrpSpPr/>
          <p:nvPr/>
        </p:nvGrpSpPr>
        <p:grpSpPr>
          <a:xfrm>
            <a:off x="772651" y="4846703"/>
            <a:ext cx="2698645" cy="1655045"/>
            <a:chOff x="4155" y="3748976"/>
            <a:chExt cx="2698645" cy="2218728"/>
          </a:xfrm>
          <a:scene3d>
            <a:camera prst="orthographicFront"/>
            <a:lightRig rig="flat" dir="t"/>
          </a:scene3d>
        </p:grpSpPr>
        <p:sp>
          <p:nvSpPr>
            <p:cNvPr id="14" name="Rounded Rectangle 13"/>
            <p:cNvSpPr/>
            <p:nvPr/>
          </p:nvSpPr>
          <p:spPr>
            <a:xfrm>
              <a:off x="4155" y="3748976"/>
              <a:ext cx="2698645" cy="2218728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6">
                <a:hueOff val="0"/>
                <a:satOff val="0"/>
                <a:lumOff val="0"/>
                <a:alphaOff val="0"/>
              </a:schemeClr>
            </a:fillRef>
            <a:effectRef idx="1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bg-BG" dirty="0" smtClean="0">
                  <a:solidFill>
                    <a:schemeClr val="bg1"/>
                  </a:solidFill>
                  <a:latin typeface="Arial Black" panose="020B0A04020102020204" pitchFamily="34" charset="0"/>
                </a:rPr>
                <a:t>Реално </a:t>
              </a:r>
              <a:r>
                <a:rPr lang="bg-BG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изплатени </a:t>
              </a:r>
              <a:r>
                <a:rPr lang="bg-BG" dirty="0" smtClean="0">
                  <a:solidFill>
                    <a:schemeClr val="bg1"/>
                  </a:solidFill>
                  <a:latin typeface="Arial Black" panose="020B0A04020102020204" pitchFamily="34" charset="0"/>
                </a:rPr>
                <a:t>суми:</a:t>
              </a:r>
              <a:r>
                <a:rPr lang="en-US" dirty="0" smtClean="0">
                  <a:solidFill>
                    <a:schemeClr val="bg1"/>
                  </a:solidFill>
                  <a:latin typeface="Arial Black" panose="020B0A04020102020204" pitchFamily="34" charset="0"/>
                </a:rPr>
                <a:t> </a:t>
              </a:r>
              <a:endParaRPr lang="bg-BG" dirty="0" smtClean="0">
                <a:solidFill>
                  <a:schemeClr val="bg1"/>
                </a:solidFill>
                <a:latin typeface="Arial Black" panose="020B0A04020102020204" pitchFamily="34" charset="0"/>
              </a:endParaRPr>
            </a:p>
            <a:p>
              <a:pPr algn="ctr"/>
              <a:r>
                <a:rPr lang="en-US" dirty="0" smtClean="0">
                  <a:solidFill>
                    <a:schemeClr val="bg1"/>
                  </a:solidFill>
                  <a:latin typeface="Arial Black" panose="020B0A04020102020204" pitchFamily="34" charset="0"/>
                </a:rPr>
                <a:t>0</a:t>
              </a:r>
              <a:r>
                <a:rPr lang="bg-BG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,</a:t>
              </a:r>
              <a:r>
                <a:rPr lang="bg-BG" dirty="0" smtClean="0">
                  <a:solidFill>
                    <a:schemeClr val="bg1"/>
                  </a:solidFill>
                  <a:latin typeface="Arial Black" panose="020B0A04020102020204" pitchFamily="34" charset="0"/>
                </a:rPr>
                <a:t> 00 лв.</a:t>
              </a:r>
              <a:endParaRPr lang="bg-BG" dirty="0"/>
            </a:p>
          </p:txBody>
        </p:sp>
        <p:sp>
          <p:nvSpPr>
            <p:cNvPr id="15" name="Rounded Rectangle 4"/>
            <p:cNvSpPr/>
            <p:nvPr/>
          </p:nvSpPr>
          <p:spPr>
            <a:xfrm>
              <a:off x="69139" y="3813960"/>
              <a:ext cx="2568677" cy="208876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bg-BG" sz="240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4828850" y="4846702"/>
            <a:ext cx="2698645" cy="1655045"/>
            <a:chOff x="4155" y="3748976"/>
            <a:chExt cx="2698645" cy="2218728"/>
          </a:xfrm>
          <a:scene3d>
            <a:camera prst="orthographicFront"/>
            <a:lightRig rig="flat" dir="t"/>
          </a:scene3d>
        </p:grpSpPr>
        <p:sp>
          <p:nvSpPr>
            <p:cNvPr id="17" name="Rounded Rectangle 16"/>
            <p:cNvSpPr/>
            <p:nvPr/>
          </p:nvSpPr>
          <p:spPr>
            <a:xfrm>
              <a:off x="4155" y="3748976"/>
              <a:ext cx="2698645" cy="2218728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6">
                <a:hueOff val="0"/>
                <a:satOff val="0"/>
                <a:lumOff val="0"/>
                <a:alphaOff val="0"/>
              </a:schemeClr>
            </a:fillRef>
            <a:effectRef idx="1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bg-BG" dirty="0" smtClean="0">
                  <a:solidFill>
                    <a:schemeClr val="bg1"/>
                  </a:solidFill>
                  <a:latin typeface="Arial Black" panose="020B0A04020102020204" pitchFamily="34" charset="0"/>
                </a:rPr>
                <a:t>Реално </a:t>
              </a:r>
              <a:r>
                <a:rPr lang="bg-BG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изплатени суми</a:t>
              </a:r>
              <a:r>
                <a:rPr lang="bg-BG" dirty="0" smtClean="0">
                  <a:solidFill>
                    <a:schemeClr val="bg1"/>
                  </a:solidFill>
                  <a:latin typeface="Arial Black" panose="020B0A04020102020204" pitchFamily="34" charset="0"/>
                </a:rPr>
                <a:t>: </a:t>
              </a:r>
            </a:p>
            <a:p>
              <a:pPr algn="ctr"/>
              <a:r>
                <a:rPr lang="bg-BG" dirty="0">
                  <a:latin typeface="Arial Black" panose="020B0A04020102020204" pitchFamily="34" charset="0"/>
                </a:rPr>
                <a:t>134 945 </a:t>
              </a:r>
              <a:r>
                <a:rPr lang="bg-BG" dirty="0" smtClean="0">
                  <a:latin typeface="Arial Black" panose="020B0A04020102020204" pitchFamily="34" charset="0"/>
                </a:rPr>
                <a:t>582,42 лв.</a:t>
              </a:r>
              <a:endParaRPr lang="bg-BG" dirty="0">
                <a:latin typeface="Arial Black" panose="020B0A04020102020204" pitchFamily="34" charset="0"/>
              </a:endParaRPr>
            </a:p>
            <a:p>
              <a:endParaRPr lang="bg-BG" dirty="0">
                <a:latin typeface="Arial Black" panose="020B0A04020102020204" pitchFamily="34" charset="0"/>
              </a:endParaRPr>
            </a:p>
          </p:txBody>
        </p:sp>
        <p:sp>
          <p:nvSpPr>
            <p:cNvPr id="18" name="Rounded Rectangle 4"/>
            <p:cNvSpPr/>
            <p:nvPr/>
          </p:nvSpPr>
          <p:spPr>
            <a:xfrm>
              <a:off x="69139" y="3813960"/>
              <a:ext cx="2568677" cy="208876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bg-BG" sz="240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8885049" y="4895176"/>
            <a:ext cx="2698645" cy="1655045"/>
            <a:chOff x="4155" y="3748976"/>
            <a:chExt cx="2698645" cy="2218728"/>
          </a:xfrm>
          <a:scene3d>
            <a:camera prst="orthographicFront"/>
            <a:lightRig rig="flat" dir="t"/>
          </a:scene3d>
        </p:grpSpPr>
        <p:sp>
          <p:nvSpPr>
            <p:cNvPr id="20" name="Rounded Rectangle 19"/>
            <p:cNvSpPr/>
            <p:nvPr/>
          </p:nvSpPr>
          <p:spPr>
            <a:xfrm>
              <a:off x="4155" y="3748976"/>
              <a:ext cx="2698645" cy="2218728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6">
                <a:hueOff val="0"/>
                <a:satOff val="0"/>
                <a:lumOff val="0"/>
                <a:alphaOff val="0"/>
              </a:schemeClr>
            </a:fillRef>
            <a:effectRef idx="1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bg-BG" dirty="0" smtClean="0">
                  <a:solidFill>
                    <a:schemeClr val="bg1"/>
                  </a:solidFill>
                  <a:latin typeface="Arial Black" panose="020B0A04020102020204" pitchFamily="34" charset="0"/>
                </a:rPr>
                <a:t>Реално </a:t>
              </a:r>
              <a:r>
                <a:rPr lang="bg-BG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изплатени суми</a:t>
              </a:r>
              <a:r>
                <a:rPr lang="bg-BG" dirty="0" smtClean="0">
                  <a:solidFill>
                    <a:schemeClr val="bg1"/>
                  </a:solidFill>
                  <a:latin typeface="Arial Black" panose="020B0A04020102020204" pitchFamily="34" charset="0"/>
                </a:rPr>
                <a:t>:</a:t>
              </a:r>
            </a:p>
            <a:p>
              <a:pPr algn="ctr"/>
              <a:r>
                <a:rPr lang="bg-BG" dirty="0">
                  <a:latin typeface="Arial Black" panose="020B0A04020102020204" pitchFamily="34" charset="0"/>
                </a:rPr>
                <a:t>40 216 </a:t>
              </a:r>
              <a:r>
                <a:rPr lang="bg-BG" dirty="0" smtClean="0">
                  <a:latin typeface="Arial Black" panose="020B0A04020102020204" pitchFamily="34" charset="0"/>
                </a:rPr>
                <a:t>708,82 лв.</a:t>
              </a:r>
              <a:endParaRPr lang="bg-BG" dirty="0">
                <a:latin typeface="Arial Black" panose="020B0A04020102020204" pitchFamily="34" charset="0"/>
              </a:endParaRPr>
            </a:p>
            <a:p>
              <a:pPr algn="ctr"/>
              <a:endParaRPr lang="bg-BG" dirty="0">
                <a:latin typeface="Arial Black" panose="020B0A04020102020204" pitchFamily="34" charset="0"/>
              </a:endParaRPr>
            </a:p>
          </p:txBody>
        </p:sp>
        <p:sp>
          <p:nvSpPr>
            <p:cNvPr id="21" name="Rounded Rectangle 4"/>
            <p:cNvSpPr/>
            <p:nvPr/>
          </p:nvSpPr>
          <p:spPr>
            <a:xfrm>
              <a:off x="69139" y="3813960"/>
              <a:ext cx="2568677" cy="208876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bg-BG" sz="240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4" name="Down Arrow 23"/>
          <p:cNvSpPr/>
          <p:nvPr/>
        </p:nvSpPr>
        <p:spPr>
          <a:xfrm>
            <a:off x="1854768" y="4311147"/>
            <a:ext cx="484632" cy="650400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25" name="Down Arrow 24"/>
          <p:cNvSpPr/>
          <p:nvPr/>
        </p:nvSpPr>
        <p:spPr>
          <a:xfrm>
            <a:off x="5969718" y="4351893"/>
            <a:ext cx="484632" cy="650400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26" name="Down Arrow 25"/>
          <p:cNvSpPr/>
          <p:nvPr/>
        </p:nvSpPr>
        <p:spPr>
          <a:xfrm>
            <a:off x="10025917" y="4294615"/>
            <a:ext cx="484632" cy="650400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23" name="Rectangle 22"/>
          <p:cNvSpPr/>
          <p:nvPr/>
        </p:nvSpPr>
        <p:spPr>
          <a:xfrm>
            <a:off x="2917352" y="204280"/>
            <a:ext cx="5894961" cy="755587"/>
          </a:xfrm>
          <a:prstGeom prst="rect">
            <a:avLst/>
          </a:prstGeom>
          <a:solidFill>
            <a:srgbClr val="CCE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                                                                                                  </a:t>
            </a:r>
            <a:r>
              <a:rPr lang="ru-RU" sz="1600" dirty="0" smtClean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ИА 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„Оперативна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програма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„Наука и образование за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интелигентен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растеж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”</a:t>
            </a:r>
            <a:endParaRPr lang="en-GB" sz="1600" dirty="0">
              <a:solidFill>
                <a:srgbClr val="146194">
                  <a:lumMod val="50000"/>
                </a:srgbClr>
              </a:solidFill>
              <a:latin typeface="Arial Black" panose="020B0A04020102020204" pitchFamily="34" charset="0"/>
            </a:endParaRPr>
          </a:p>
          <a:p>
            <a:pPr algn="ctr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770802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FFC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75" y="277293"/>
            <a:ext cx="2165110" cy="687337"/>
          </a:xfrm>
          <a:prstGeom prst="rect">
            <a:avLst/>
          </a:prstGeom>
        </p:spPr>
      </p:pic>
      <p:pic>
        <p:nvPicPr>
          <p:cNvPr id="5" name="Picture 166" descr="C:\Users\a.radeva\Desktop\GDSFMOP\LOGA\OP_nauka_logo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0245" y="282056"/>
            <a:ext cx="2611737" cy="68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Bevel 6"/>
          <p:cNvSpPr/>
          <p:nvPr/>
        </p:nvSpPr>
        <p:spPr>
          <a:xfrm>
            <a:off x="1303507" y="1274326"/>
            <a:ext cx="10038944" cy="2597284"/>
          </a:xfrm>
          <a:prstGeom prst="bevel">
            <a:avLst/>
          </a:prstGeom>
          <a:pattFill prst="pct80">
            <a:fgClr>
              <a:schemeClr val="tx2">
                <a:lumMod val="75000"/>
              </a:schemeClr>
            </a:fgClr>
            <a:bgClr>
              <a:schemeClr val="bg1"/>
            </a:bgClr>
          </a:patt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rial Black" panose="020B0A04020102020204" pitchFamily="34" charset="0"/>
              </a:rPr>
              <a:t>A</a:t>
            </a:r>
            <a:r>
              <a:rPr lang="ru-RU" sz="2400" dirty="0" err="1" smtClean="0">
                <a:solidFill>
                  <a:schemeClr val="bg1"/>
                </a:solidFill>
                <a:latin typeface="Arial Black" panose="020B0A04020102020204" pitchFamily="34" charset="0"/>
              </a:rPr>
              <a:t>ктуална</a:t>
            </a:r>
            <a:r>
              <a:rPr lang="ru-RU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ru-RU" sz="2400" dirty="0">
                <a:solidFill>
                  <a:schemeClr val="bg1"/>
                </a:solidFill>
                <a:latin typeface="Arial Black" panose="020B0A04020102020204" pitchFamily="34" charset="0"/>
              </a:rPr>
              <a:t>информация за </a:t>
            </a:r>
            <a:r>
              <a:rPr lang="ru-RU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изпълнението</a:t>
            </a:r>
            <a:r>
              <a:rPr lang="ru-RU" sz="2400" dirty="0">
                <a:solidFill>
                  <a:schemeClr val="bg1"/>
                </a:solidFill>
                <a:latin typeface="Arial Black" panose="020B0A04020102020204" pitchFamily="34" charset="0"/>
              </a:rPr>
              <a:t> на </a:t>
            </a:r>
            <a:r>
              <a:rPr lang="bg-BG" sz="2400" b="1" spc="50" dirty="0">
                <a:ln w="0"/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О</a:t>
            </a:r>
            <a:r>
              <a:rPr lang="bg-BG" sz="2400" b="1" spc="50" dirty="0" smtClean="0">
                <a:ln w="0"/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перативна програма</a:t>
            </a:r>
            <a:r>
              <a:rPr lang="bg-BG" sz="2400" b="1" spc="50" dirty="0">
                <a:ln w="0"/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/>
            </a:r>
            <a:br>
              <a:rPr lang="bg-BG" sz="2400" b="1" spc="50" dirty="0">
                <a:ln w="0"/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bg-BG" sz="2400" b="1" spc="50" dirty="0" smtClean="0">
                <a:ln w="0"/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„Наука и образование за интелигентен растеж“ </a:t>
            </a:r>
            <a:r>
              <a:rPr lang="ru-RU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на </a:t>
            </a:r>
            <a:r>
              <a:rPr lang="ru-RU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територията</a:t>
            </a:r>
            <a:r>
              <a:rPr lang="ru-RU" sz="2400" dirty="0">
                <a:solidFill>
                  <a:schemeClr val="bg1"/>
                </a:solidFill>
                <a:latin typeface="Arial Black" panose="020B0A04020102020204" pitchFamily="34" charset="0"/>
              </a:rPr>
              <a:t> на </a:t>
            </a:r>
            <a:r>
              <a:rPr lang="bg-BG" sz="2400" dirty="0">
                <a:solidFill>
                  <a:schemeClr val="bg1"/>
                </a:solidFill>
                <a:latin typeface="Arial Black" panose="020B0A04020102020204" pitchFamily="34" charset="0"/>
              </a:rPr>
              <a:t>Североизточен район (СИР) </a:t>
            </a:r>
            <a:r>
              <a:rPr lang="ru-RU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endParaRPr lang="bg-BG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544278" y="4265549"/>
            <a:ext cx="3230004" cy="2218728"/>
            <a:chOff x="8553464" y="1296021"/>
            <a:chExt cx="2698645" cy="2218728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10" name="Rounded Rectangle 9"/>
            <p:cNvSpPr/>
            <p:nvPr/>
          </p:nvSpPr>
          <p:spPr>
            <a:xfrm>
              <a:off x="8553464" y="1296021"/>
              <a:ext cx="2698645" cy="2218728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5">
                <a:hueOff val="0"/>
                <a:satOff val="0"/>
                <a:lumOff val="0"/>
                <a:alphaOff val="0"/>
              </a:schemeClr>
            </a:fillRef>
            <a:effectRef idx="1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1" name="Rounded Rectangle 4"/>
            <p:cNvSpPr/>
            <p:nvPr/>
          </p:nvSpPr>
          <p:spPr>
            <a:xfrm>
              <a:off x="8618446" y="1361005"/>
              <a:ext cx="2568677" cy="2088760"/>
            </a:xfrm>
            <a:prstGeom prst="rect">
              <a:avLst/>
            </a:prstGeom>
            <a:blipFill>
              <a:blip r:embed="rId4"/>
              <a:tile tx="0" ty="0" sx="100000" sy="100000" flip="none" algn="tl"/>
            </a:blip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bg-BG" sz="2400" b="1" dirty="0" smtClean="0">
                  <a:ln w="12700">
                    <a:solidFill>
                      <a:schemeClr val="accent1"/>
                    </a:solidFill>
                    <a:prstDash val="solid"/>
                  </a:ln>
                  <a:solidFill>
                    <a:schemeClr val="accent1">
                      <a:lumMod val="60000"/>
                      <a:lumOff val="40000"/>
                    </a:schemeClr>
                  </a:solidFill>
                  <a:effectLst>
                    <a:outerShdw dist="38100" dir="2640000" algn="bl" rotWithShape="0">
                      <a:schemeClr val="accent1"/>
                    </a:outerShdw>
                  </a:effectLst>
                  <a:latin typeface="Arial Black" panose="020B0A04020102020204" pitchFamily="34" charset="0"/>
                </a:rPr>
                <a:t>                      </a:t>
              </a:r>
              <a:r>
                <a:rPr lang="bg-BG" altLang="bg-BG" sz="2200" b="1" dirty="0" smtClean="0">
                  <a:ln w="12700">
                    <a:solidFill>
                      <a:schemeClr val="accent1"/>
                    </a:solidFill>
                    <a:prstDash val="solid"/>
                  </a:ln>
                  <a:solidFill>
                    <a:schemeClr val="accent1">
                      <a:lumMod val="60000"/>
                      <a:lumOff val="40000"/>
                    </a:schemeClr>
                  </a:solidFill>
                  <a:effectLst>
                    <a:outerShdw dist="38100" dir="2640000" algn="bl" rotWithShape="0">
                      <a:schemeClr val="accent1"/>
                    </a:outerShdw>
                  </a:effectLst>
                  <a:latin typeface="Arial Black" panose="020B0A04020102020204" pitchFamily="34" charset="0"/>
                </a:rPr>
                <a:t>Приоритетна </a:t>
              </a:r>
              <a:r>
                <a:rPr lang="bg-BG" altLang="bg-BG" sz="2200" b="1" dirty="0">
                  <a:ln w="12700">
                    <a:solidFill>
                      <a:schemeClr val="accent1"/>
                    </a:solidFill>
                    <a:prstDash val="solid"/>
                  </a:ln>
                  <a:solidFill>
                    <a:schemeClr val="accent1">
                      <a:lumMod val="60000"/>
                      <a:lumOff val="40000"/>
                    </a:schemeClr>
                  </a:solidFill>
                  <a:effectLst>
                    <a:outerShdw dist="38100" dir="2640000" algn="bl" rotWithShape="0">
                      <a:schemeClr val="accent1"/>
                    </a:outerShdw>
                  </a:effectLst>
                  <a:latin typeface="Arial Black" panose="020B0A04020102020204" pitchFamily="34" charset="0"/>
                </a:rPr>
                <a:t>ос </a:t>
              </a:r>
              <a:r>
                <a:rPr lang="en-US" altLang="bg-BG" sz="2200" b="1" dirty="0">
                  <a:ln w="12700">
                    <a:solidFill>
                      <a:schemeClr val="accent1"/>
                    </a:solidFill>
                    <a:prstDash val="solid"/>
                  </a:ln>
                  <a:solidFill>
                    <a:schemeClr val="accent1">
                      <a:lumMod val="60000"/>
                      <a:lumOff val="40000"/>
                    </a:schemeClr>
                  </a:solidFill>
                  <a:effectLst>
                    <a:outerShdw dist="38100" dir="2640000" algn="bl" rotWithShape="0">
                      <a:schemeClr val="accent1"/>
                    </a:outerShdw>
                  </a:effectLst>
                  <a:latin typeface="Arial Black" panose="020B0A04020102020204" pitchFamily="34" charset="0"/>
                </a:rPr>
                <a:t>1</a:t>
              </a:r>
              <a:r>
                <a:rPr lang="bg-BG" altLang="bg-BG" sz="2200" b="1" dirty="0">
                  <a:ln w="12700">
                    <a:solidFill>
                      <a:schemeClr val="accent1"/>
                    </a:solidFill>
                    <a:prstDash val="solid"/>
                  </a:ln>
                  <a:solidFill>
                    <a:schemeClr val="accent1">
                      <a:lumMod val="60000"/>
                      <a:lumOff val="40000"/>
                    </a:schemeClr>
                  </a:solidFill>
                  <a:effectLst>
                    <a:outerShdw dist="38100" dir="2640000" algn="bl" rotWithShape="0">
                      <a:schemeClr val="accent1"/>
                    </a:outerShdw>
                  </a:effectLst>
                  <a:latin typeface="Arial Black" panose="020B0A04020102020204" pitchFamily="34" charset="0"/>
                </a:rPr>
                <a:t>:</a:t>
              </a:r>
              <a:r>
                <a:rPr lang="en-US" altLang="bg-BG" sz="2200" b="1" dirty="0">
                  <a:ln w="12700">
                    <a:solidFill>
                      <a:schemeClr val="accent1"/>
                    </a:solidFill>
                    <a:prstDash val="solid"/>
                  </a:ln>
                  <a:solidFill>
                    <a:schemeClr val="accent1">
                      <a:lumMod val="60000"/>
                      <a:lumOff val="40000"/>
                    </a:schemeClr>
                  </a:solidFill>
                  <a:effectLst>
                    <a:outerShdw dist="38100" dir="2640000" algn="bl" rotWithShape="0">
                      <a:schemeClr val="accent1"/>
                    </a:outerShdw>
                  </a:effectLst>
                  <a:latin typeface="Arial Black" panose="020B0A04020102020204" pitchFamily="34" charset="0"/>
                </a:rPr>
                <a:t> </a:t>
              </a:r>
              <a:r>
                <a:rPr lang="bg-BG" altLang="bg-BG" sz="2200" b="1" dirty="0">
                  <a:ln w="12700">
                    <a:solidFill>
                      <a:schemeClr val="accent1"/>
                    </a:solidFill>
                    <a:prstDash val="solid"/>
                  </a:ln>
                  <a:solidFill>
                    <a:schemeClr val="accent1">
                      <a:lumMod val="60000"/>
                      <a:lumOff val="40000"/>
                    </a:schemeClr>
                  </a:solidFill>
                  <a:effectLst>
                    <a:outerShdw dist="38100" dir="2640000" algn="bl" rotWithShape="0">
                      <a:schemeClr val="accent1"/>
                    </a:outerShdw>
                  </a:effectLst>
                  <a:latin typeface="Arial Black" panose="020B0A04020102020204" pitchFamily="34" charset="0"/>
                </a:rPr>
                <a:t>Научни и</a:t>
              </a:r>
              <a:r>
                <a:rPr lang="bg-BG" sz="2200" b="1" dirty="0">
                  <a:ln w="12700">
                    <a:solidFill>
                      <a:schemeClr val="accent1"/>
                    </a:solidFill>
                    <a:prstDash val="solid"/>
                  </a:ln>
                  <a:solidFill>
                    <a:schemeClr val="accent1">
                      <a:lumMod val="60000"/>
                      <a:lumOff val="40000"/>
                    </a:schemeClr>
                  </a:solidFill>
                  <a:effectLst>
                    <a:outerShdw dist="38100" dir="2640000" algn="bl" rotWithShape="0">
                      <a:schemeClr val="accent1"/>
                    </a:outerShdw>
                  </a:effectLst>
                  <a:latin typeface="Arial Black" panose="020B0A04020102020204" pitchFamily="34" charset="0"/>
                  <a:cs typeface="Arial" panose="020B0604020202020204" pitchFamily="34" charset="0"/>
                </a:rPr>
                <a:t>зследвания и технологично развитие</a:t>
              </a:r>
              <a:endParaRPr lang="en-GB" sz="2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endParaRP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bg-BG" sz="2000" b="1" kern="120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459920" y="4265549"/>
            <a:ext cx="3230004" cy="2218728"/>
            <a:chOff x="8553463" y="1296021"/>
            <a:chExt cx="2698645" cy="2218728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16" name="Rounded Rectangle 15"/>
            <p:cNvSpPr/>
            <p:nvPr/>
          </p:nvSpPr>
          <p:spPr>
            <a:xfrm>
              <a:off x="8553463" y="1296021"/>
              <a:ext cx="2698645" cy="2218728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5">
                <a:hueOff val="0"/>
                <a:satOff val="0"/>
                <a:lumOff val="0"/>
                <a:alphaOff val="0"/>
              </a:schemeClr>
            </a:fillRef>
            <a:effectRef idx="1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7" name="Rounded Rectangle 4"/>
            <p:cNvSpPr/>
            <p:nvPr/>
          </p:nvSpPr>
          <p:spPr>
            <a:xfrm>
              <a:off x="8618447" y="1361005"/>
              <a:ext cx="2568677" cy="2088760"/>
            </a:xfrm>
            <a:prstGeom prst="rect">
              <a:avLst/>
            </a:prstGeom>
            <a:blipFill>
              <a:blip r:embed="rId4"/>
              <a:tile tx="0" ty="0" sx="100000" sy="100000" flip="none" algn="tl"/>
            </a:blip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>
                <a:spcAft>
                  <a:spcPts val="0"/>
                </a:spcAft>
              </a:pPr>
              <a:r>
                <a:rPr lang="bg-BG" altLang="bg-BG" sz="2200" b="1" dirty="0" smtClean="0">
                  <a:ln w="12700">
                    <a:solidFill>
                      <a:schemeClr val="accent1"/>
                    </a:solidFill>
                    <a:prstDash val="solid"/>
                  </a:ln>
                  <a:solidFill>
                    <a:schemeClr val="accent1">
                      <a:lumMod val="60000"/>
                      <a:lumOff val="40000"/>
                    </a:schemeClr>
                  </a:solidFill>
                  <a:effectLst>
                    <a:outerShdw dist="38100" dir="2640000" algn="bl" rotWithShape="0">
                      <a:schemeClr val="accent1"/>
                    </a:outerShdw>
                  </a:effectLst>
                  <a:latin typeface="Arial Black" panose="020B0A04020102020204" pitchFamily="34" charset="0"/>
                </a:rPr>
                <a:t>Приоритетна </a:t>
              </a:r>
              <a:r>
                <a:rPr lang="bg-BG" altLang="bg-BG" sz="2200" b="1" dirty="0">
                  <a:ln w="12700">
                    <a:solidFill>
                      <a:schemeClr val="accent1"/>
                    </a:solidFill>
                    <a:prstDash val="solid"/>
                  </a:ln>
                  <a:solidFill>
                    <a:schemeClr val="accent1">
                      <a:lumMod val="60000"/>
                      <a:lumOff val="40000"/>
                    </a:schemeClr>
                  </a:solidFill>
                  <a:effectLst>
                    <a:outerShdw dist="38100" dir="2640000" algn="bl" rotWithShape="0">
                      <a:schemeClr val="accent1"/>
                    </a:outerShdw>
                  </a:effectLst>
                  <a:latin typeface="Arial Black" panose="020B0A04020102020204" pitchFamily="34" charset="0"/>
                </a:rPr>
                <a:t>ос 2: </a:t>
              </a:r>
              <a:endParaRPr lang="en-US" altLang="bg-BG" sz="2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</a:endParaRPr>
            </a:p>
            <a:p>
              <a:pPr lvl="0" algn="ctr">
                <a:spcAft>
                  <a:spcPts val="0"/>
                </a:spcAft>
              </a:pPr>
              <a:r>
                <a:rPr lang="bg-BG" altLang="bg-BG" sz="2200" b="1" dirty="0">
                  <a:ln w="12700">
                    <a:solidFill>
                      <a:schemeClr val="accent1"/>
                    </a:solidFill>
                    <a:prstDash val="solid"/>
                  </a:ln>
                  <a:solidFill>
                    <a:schemeClr val="accent1">
                      <a:lumMod val="60000"/>
                      <a:lumOff val="40000"/>
                    </a:schemeClr>
                  </a:solidFill>
                  <a:effectLst>
                    <a:outerShdw dist="38100" dir="2640000" algn="bl" rotWithShape="0">
                      <a:schemeClr val="accent1"/>
                    </a:outerShdw>
                  </a:effectLst>
                  <a:latin typeface="Arial Black" panose="020B0A04020102020204" pitchFamily="34" charset="0"/>
                </a:rPr>
                <a:t>Образование и учене</a:t>
              </a:r>
              <a:endParaRPr lang="en-US" altLang="bg-BG" sz="2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</a:endParaRPr>
            </a:p>
            <a:p>
              <a:pPr lvl="0" algn="ctr">
                <a:spcAft>
                  <a:spcPts val="0"/>
                </a:spcAft>
              </a:pPr>
              <a:r>
                <a:rPr lang="bg-BG" altLang="bg-BG" sz="2200" b="1" dirty="0">
                  <a:ln w="12700">
                    <a:solidFill>
                      <a:schemeClr val="accent1"/>
                    </a:solidFill>
                    <a:prstDash val="solid"/>
                  </a:ln>
                  <a:solidFill>
                    <a:schemeClr val="accent1">
                      <a:lumMod val="60000"/>
                      <a:lumOff val="40000"/>
                    </a:schemeClr>
                  </a:solidFill>
                  <a:effectLst>
                    <a:outerShdw dist="38100" dir="2640000" algn="bl" rotWithShape="0">
                      <a:schemeClr val="accent1"/>
                    </a:outerShdw>
                  </a:effectLst>
                  <a:latin typeface="Arial Black" panose="020B0A04020102020204" pitchFamily="34" charset="0"/>
                </a:rPr>
                <a:t>през целия живот</a:t>
              </a: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bg-BG" sz="2000" b="1" kern="120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8292367" y="4265549"/>
            <a:ext cx="3414409" cy="2218728"/>
            <a:chOff x="8553463" y="1296021"/>
            <a:chExt cx="2698645" cy="2218728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25" name="Rounded Rectangle 24"/>
            <p:cNvSpPr/>
            <p:nvPr/>
          </p:nvSpPr>
          <p:spPr>
            <a:xfrm>
              <a:off x="8553463" y="1296021"/>
              <a:ext cx="2698645" cy="2218728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5">
                <a:hueOff val="0"/>
                <a:satOff val="0"/>
                <a:lumOff val="0"/>
                <a:alphaOff val="0"/>
              </a:schemeClr>
            </a:fillRef>
            <a:effectRef idx="1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26" name="Rounded Rectangle 4"/>
            <p:cNvSpPr/>
            <p:nvPr/>
          </p:nvSpPr>
          <p:spPr>
            <a:xfrm>
              <a:off x="8618447" y="1361005"/>
              <a:ext cx="2568677" cy="2088760"/>
            </a:xfrm>
            <a:prstGeom prst="rect">
              <a:avLst/>
            </a:prstGeom>
            <a:blipFill>
              <a:blip r:embed="rId4"/>
              <a:tile tx="0" ty="0" sx="100000" sy="100000" flip="none" algn="tl"/>
            </a:blip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>
                <a:spcAft>
                  <a:spcPts val="0"/>
                </a:spcAft>
              </a:pPr>
              <a:r>
                <a:rPr lang="en-US" altLang="bg-BG" sz="2200" b="1" dirty="0" smtClean="0">
                  <a:ln w="12700">
                    <a:solidFill>
                      <a:schemeClr val="accent1"/>
                    </a:solidFill>
                    <a:prstDash val="solid"/>
                  </a:ln>
                  <a:solidFill>
                    <a:schemeClr val="accent1">
                      <a:lumMod val="60000"/>
                      <a:lumOff val="40000"/>
                    </a:schemeClr>
                  </a:solidFill>
                  <a:effectLst>
                    <a:outerShdw dist="38100" dir="2640000" algn="bl" rotWithShape="0">
                      <a:schemeClr val="accent1"/>
                    </a:outerShdw>
                  </a:effectLst>
                  <a:latin typeface="Arial Black" panose="020B0A04020102020204" pitchFamily="34" charset="0"/>
                </a:rPr>
                <a:t>                          </a:t>
              </a:r>
              <a:r>
                <a:rPr lang="bg-BG" altLang="bg-BG" sz="2200" b="1" dirty="0" smtClean="0">
                  <a:ln w="12700">
                    <a:solidFill>
                      <a:schemeClr val="accent1"/>
                    </a:solidFill>
                    <a:prstDash val="solid"/>
                  </a:ln>
                  <a:solidFill>
                    <a:schemeClr val="accent1">
                      <a:lumMod val="60000"/>
                      <a:lumOff val="40000"/>
                    </a:schemeClr>
                  </a:solidFill>
                  <a:effectLst>
                    <a:outerShdw dist="38100" dir="2640000" algn="bl" rotWithShape="0">
                      <a:schemeClr val="accent1"/>
                    </a:outerShdw>
                  </a:effectLst>
                  <a:latin typeface="Arial Black" panose="020B0A04020102020204" pitchFamily="34" charset="0"/>
                </a:rPr>
                <a:t>Приоритетна ос 3: </a:t>
              </a:r>
              <a:endParaRPr lang="en-US" altLang="bg-BG" sz="22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</a:endParaRPr>
            </a:p>
            <a:p>
              <a:pPr lvl="0" algn="ctr">
                <a:spcAft>
                  <a:spcPts val="0"/>
                </a:spcAft>
              </a:pPr>
              <a:r>
                <a:rPr lang="bg-BG" altLang="bg-BG" sz="2200" b="1" dirty="0" smtClean="0">
                  <a:ln w="12700">
                    <a:solidFill>
                      <a:schemeClr val="accent1"/>
                    </a:solidFill>
                    <a:prstDash val="solid"/>
                  </a:ln>
                  <a:solidFill>
                    <a:schemeClr val="accent1">
                      <a:lumMod val="60000"/>
                      <a:lumOff val="40000"/>
                    </a:schemeClr>
                  </a:solidFill>
                  <a:effectLst>
                    <a:outerShdw dist="38100" dir="2640000" algn="bl" rotWithShape="0">
                      <a:schemeClr val="accent1"/>
                    </a:outerShdw>
                  </a:effectLst>
                  <a:latin typeface="Arial Black" panose="020B0A04020102020204" pitchFamily="34" charset="0"/>
                </a:rPr>
                <a:t>Образователна среда за активно социално приобщаване</a:t>
              </a: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bg-BG" sz="2000" b="1" kern="120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8" name="Rectangle 17"/>
          <p:cNvSpPr/>
          <p:nvPr/>
        </p:nvSpPr>
        <p:spPr>
          <a:xfrm>
            <a:off x="2925134" y="209043"/>
            <a:ext cx="5894961" cy="755587"/>
          </a:xfrm>
          <a:prstGeom prst="rect">
            <a:avLst/>
          </a:prstGeom>
          <a:solidFill>
            <a:srgbClr val="CCE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                                                                                                  </a:t>
            </a:r>
            <a:r>
              <a:rPr lang="ru-RU" sz="1600" dirty="0" smtClean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ИА 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„Оперативна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програма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„Наука и образование за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интелигентен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растеж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”</a:t>
            </a:r>
            <a:endParaRPr lang="en-GB" sz="1600" dirty="0">
              <a:solidFill>
                <a:srgbClr val="146194">
                  <a:lumMod val="50000"/>
                </a:srgbClr>
              </a:solidFill>
              <a:latin typeface="Arial Black" panose="020B0A04020102020204" pitchFamily="34" charset="0"/>
            </a:endParaRPr>
          </a:p>
          <a:p>
            <a:pPr algn="ctr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643103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FFC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75" y="277293"/>
            <a:ext cx="2165110" cy="687337"/>
          </a:xfrm>
          <a:prstGeom prst="rect">
            <a:avLst/>
          </a:prstGeom>
        </p:spPr>
      </p:pic>
      <p:pic>
        <p:nvPicPr>
          <p:cNvPr id="5" name="Picture 166" descr="C:\Users\a.radeva\Desktop\GDSFMOP\LOGA\OP_nauka_logo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5038" y="271995"/>
            <a:ext cx="2611737" cy="68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ounded Rectangle 11"/>
          <p:cNvSpPr/>
          <p:nvPr/>
        </p:nvSpPr>
        <p:spPr>
          <a:xfrm>
            <a:off x="359875" y="1167128"/>
            <a:ext cx="11346900" cy="815105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</a:rPr>
              <a:t>Комитет </a:t>
            </a:r>
            <a:r>
              <a:rPr lang="ru-RU" sz="2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</a:rPr>
              <a:t>за наблюдение на Оперативна </a:t>
            </a:r>
            <a:r>
              <a:rPr lang="ru-RU" sz="2400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</a:rPr>
              <a:t>програма</a:t>
            </a:r>
            <a:r>
              <a:rPr lang="ru-RU" sz="2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</a:rPr>
              <a:t> „Наука и образование за </a:t>
            </a:r>
            <a:r>
              <a:rPr lang="ru-RU" sz="2400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</a:rPr>
              <a:t>интелигентен</a:t>
            </a:r>
            <a:r>
              <a:rPr lang="ru-RU" sz="2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ru-RU" sz="2400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</a:rPr>
              <a:t>растеж</a:t>
            </a:r>
            <a:r>
              <a:rPr lang="ru-RU" sz="2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</a:rPr>
              <a:t>“ 2014 – 2020 г.</a:t>
            </a:r>
            <a:endParaRPr lang="bg-BG" sz="2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59874" y="2072322"/>
            <a:ext cx="11346901" cy="1289303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На 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18 май 2018 г. се </a:t>
            </a:r>
            <a:r>
              <a:rPr lang="ru-RU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проведе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осмото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 заседание на Комитета за наблюдение на Оперативна </a:t>
            </a:r>
            <a:r>
              <a:rPr lang="ru-RU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програма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 „Наука и образование за </a:t>
            </a:r>
            <a:r>
              <a:rPr lang="ru-RU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интелигентен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растеж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“ 2014 – 2020 г.</a:t>
            </a:r>
            <a:endParaRPr lang="bg-BG" sz="20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359874" y="3451714"/>
            <a:ext cx="11346901" cy="1289303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Ръководителят</a:t>
            </a:r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на </a:t>
            </a:r>
            <a:r>
              <a:rPr lang="ru-RU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Управляващия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 орган на ОП НОИР </a:t>
            </a:r>
            <a:r>
              <a:rPr lang="ru-RU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Кирил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Гератлиев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информира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участниците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, че </a:t>
            </a:r>
            <a:r>
              <a:rPr lang="ru-RU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са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възстановени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  </a:t>
            </a:r>
            <a:r>
              <a:rPr lang="ru-RU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плащанията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 от </a:t>
            </a:r>
            <a:r>
              <a:rPr lang="ru-RU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Европейската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комисия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към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програмата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. </a:t>
            </a:r>
            <a:endParaRPr lang="bg-BG" sz="20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59874" y="4831857"/>
            <a:ext cx="11346901" cy="1898128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В </a:t>
            </a:r>
            <a:r>
              <a:rPr lang="ru-RU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рамките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 на </a:t>
            </a:r>
            <a:r>
              <a:rPr lang="ru-RU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заседанието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бяха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одобрени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критериите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 за подбор на </a:t>
            </a:r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операция, </a:t>
            </a:r>
            <a:r>
              <a:rPr lang="ru-RU" sz="20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както</a:t>
            </a:r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и 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методология и критерии за </a:t>
            </a:r>
            <a:r>
              <a:rPr lang="ru-RU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техническа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 и </a:t>
            </a:r>
            <a:r>
              <a:rPr lang="ru-RU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финансова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 оценка на процедура „Активно </a:t>
            </a:r>
            <a:r>
              <a:rPr lang="ru-RU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приобщаване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 в </a:t>
            </a:r>
            <a:r>
              <a:rPr lang="ru-RU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системата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 на </a:t>
            </a:r>
            <a:r>
              <a:rPr lang="ru-RU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предучилищното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 образование“ по приоритетна ос 3  „</a:t>
            </a:r>
            <a:r>
              <a:rPr lang="ru-RU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Образователна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 среда за активно </a:t>
            </a:r>
            <a:r>
              <a:rPr lang="ru-RU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социално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приобщаване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“. </a:t>
            </a:r>
            <a:endParaRPr lang="bg-BG" sz="20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862531" y="209043"/>
            <a:ext cx="5894961" cy="755587"/>
          </a:xfrm>
          <a:prstGeom prst="rect">
            <a:avLst/>
          </a:prstGeom>
          <a:solidFill>
            <a:srgbClr val="CCE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                                                                                                  </a:t>
            </a:r>
            <a:r>
              <a:rPr lang="ru-RU" sz="1600" dirty="0" smtClean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ИА 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„Оперативна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програма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„Наука и образование за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интелигентен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растеж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”</a:t>
            </a:r>
            <a:endParaRPr lang="en-GB" sz="1600" dirty="0">
              <a:solidFill>
                <a:srgbClr val="146194">
                  <a:lumMod val="50000"/>
                </a:srgbClr>
              </a:solidFill>
              <a:latin typeface="Arial Black" panose="020B0A04020102020204" pitchFamily="34" charset="0"/>
            </a:endParaRPr>
          </a:p>
          <a:p>
            <a:pPr algn="ctr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868183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75" y="277293"/>
            <a:ext cx="2165110" cy="687337"/>
          </a:xfrm>
          <a:prstGeom prst="rect">
            <a:avLst/>
          </a:prstGeom>
        </p:spPr>
      </p:pic>
      <p:pic>
        <p:nvPicPr>
          <p:cNvPr id="5" name="Picture 166" descr="C:\Users\a.radeva\Desktop\GDSFMOP\LOGA\OP_nauka_logo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1879" y="282056"/>
            <a:ext cx="2611737" cy="68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/>
        </p:nvSpPr>
        <p:spPr>
          <a:xfrm>
            <a:off x="1070043" y="1478604"/>
            <a:ext cx="10048672" cy="4494179"/>
          </a:xfrm>
          <a:prstGeom prst="roundRect">
            <a:avLst/>
          </a:prstGeom>
          <a:pattFill prst="pct80">
            <a:fgClr>
              <a:srgbClr val="CCECFF"/>
            </a:fgClr>
            <a:bgClr>
              <a:schemeClr val="bg1"/>
            </a:bgClr>
          </a:patt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3200" b="1" i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ea typeface="SimSun" panose="02010600030101010101" pitchFamily="2" charset="-122"/>
              </a:rPr>
              <a:t>КРИТЕРИИ </a:t>
            </a:r>
            <a:r>
              <a:rPr lang="bg-BG" sz="3200" b="1" i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ea typeface="SimSun" panose="02010600030101010101" pitchFamily="2" charset="-122"/>
              </a:rPr>
              <a:t>ЗА ПОДБОР НА ОПЕРАЦИЯ</a:t>
            </a:r>
            <a:br>
              <a:rPr lang="bg-BG" sz="3200" b="1" i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ea typeface="SimSun" panose="02010600030101010101" pitchFamily="2" charset="-122"/>
              </a:rPr>
            </a:br>
            <a:r>
              <a:rPr lang="bg-BG" sz="3200" b="1" i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ea typeface="SimSun" panose="02010600030101010101" pitchFamily="2" charset="-122"/>
              </a:rPr>
              <a:t> „</a:t>
            </a:r>
            <a:r>
              <a:rPr lang="ru-RU" sz="3200" b="1" i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ea typeface="SimSun" panose="02010600030101010101" pitchFamily="2" charset="-122"/>
              </a:rPr>
              <a:t>АКТИВНО ПРИОБЩАВАНЕ В СИСТЕМАТА НА ПРЕДУЧИЛИЩНОТО ОБРАЗОВАНИЕ </a:t>
            </a:r>
            <a:r>
              <a:rPr lang="bg-BG" sz="3200" b="1" i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ea typeface="SimSun" panose="02010600030101010101" pitchFamily="2" charset="-122"/>
              </a:rPr>
              <a:t>“</a:t>
            </a:r>
            <a:endParaRPr lang="bg-BG" sz="3200" b="1" i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95951" y="209043"/>
            <a:ext cx="5894961" cy="755587"/>
          </a:xfrm>
          <a:prstGeom prst="rect">
            <a:avLst/>
          </a:prstGeom>
          <a:solidFill>
            <a:srgbClr val="CCE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                                                                                                  </a:t>
            </a:r>
            <a:r>
              <a:rPr lang="ru-RU" sz="1600" dirty="0" smtClean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ИА 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„Оперативна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програма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„Наука и образование за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интелигентен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растеж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”</a:t>
            </a:r>
            <a:endParaRPr lang="en-GB" sz="1600" dirty="0">
              <a:solidFill>
                <a:srgbClr val="146194">
                  <a:lumMod val="50000"/>
                </a:srgbClr>
              </a:solidFill>
              <a:latin typeface="Arial Black" panose="020B0A04020102020204" pitchFamily="34" charset="0"/>
            </a:endParaRPr>
          </a:p>
          <a:p>
            <a:pPr algn="ctr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157358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FFC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75" y="277293"/>
            <a:ext cx="2165110" cy="687337"/>
          </a:xfrm>
          <a:prstGeom prst="rect">
            <a:avLst/>
          </a:prstGeom>
        </p:spPr>
      </p:pic>
      <p:pic>
        <p:nvPicPr>
          <p:cNvPr id="5" name="Picture 166" descr="C:\Users\a.radeva\Desktop\GDSFMOP\LOGA\OP_nauka_logo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3241" y="172613"/>
            <a:ext cx="2611737" cy="68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644435" y="1097280"/>
            <a:ext cx="11174671" cy="1081716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bg-BG" altLang="bg-BG" sz="2400" b="1" u="sng" cap="none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Приоритетна ос 3: </a:t>
            </a:r>
            <a:r>
              <a:rPr lang="en-US" altLang="bg-BG" sz="2400" b="1" u="sng" cap="none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/>
            </a:r>
            <a:br>
              <a:rPr lang="en-US" altLang="bg-BG" sz="2400" b="1" u="sng" cap="none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bg-BG" sz="2400" b="1" cap="none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Образователна среда за активно социално приобщаване</a:t>
            </a:r>
            <a:endParaRPr lang="en-US" sz="2400" b="1" cap="none" dirty="0">
              <a:ln w="12700">
                <a:solidFill>
                  <a:schemeClr val="accent1"/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44435" y="2421089"/>
            <a:ext cx="11174671" cy="5645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</a:rPr>
              <a:t>                                                                                                                         </a:t>
            </a:r>
            <a:r>
              <a:rPr lang="bg-BG" sz="2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ea typeface="SimSun" panose="02010600030101010101" pitchFamily="2" charset="-122"/>
              </a:rPr>
              <a:t>ОСНОВНА </a:t>
            </a:r>
            <a:r>
              <a:rPr lang="bg-BG" sz="2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ea typeface="SimSun" panose="02010600030101010101" pitchFamily="2" charset="-122"/>
              </a:rPr>
              <a:t>ЦЕЛ НА ОПЕРАЦИЯТА: </a:t>
            </a:r>
          </a:p>
          <a:p>
            <a:pPr algn="ctr"/>
            <a:endParaRPr lang="bg-BG" sz="2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44434" y="3190285"/>
            <a:ext cx="11174671" cy="912709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</a:rPr>
              <a:t>                                                                                                                         </a:t>
            </a:r>
            <a:r>
              <a:rPr lang="en-US" sz="20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ea typeface="SimSun" panose="02010600030101010101" pitchFamily="2" charset="-122"/>
              </a:rPr>
              <a:t>                     </a:t>
            </a:r>
            <a:r>
              <a:rPr lang="bg-BG" sz="20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ea typeface="SimSun" panose="02010600030101010101" pitchFamily="2" charset="-122"/>
              </a:rPr>
              <a:t>– да </a:t>
            </a:r>
            <a:r>
              <a:rPr lang="bg-BG" sz="2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ea typeface="SimSun" panose="02010600030101010101" pitchFamily="2" charset="-122"/>
              </a:rPr>
              <a:t>подпомогне ранното обхващане и образователното приобщаване на деца от уязвими групи в предучилищното образование;</a:t>
            </a:r>
          </a:p>
          <a:p>
            <a:endParaRPr lang="bg-BG" sz="20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44434" y="4323262"/>
            <a:ext cx="11174671" cy="564537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</a:rPr>
              <a:t>                                                                                                                         </a:t>
            </a:r>
            <a:r>
              <a:rPr lang="en-US" sz="20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ea typeface="SimSun" panose="02010600030101010101" pitchFamily="2" charset="-122"/>
              </a:rPr>
              <a:t> </a:t>
            </a:r>
            <a:endParaRPr lang="bg-BG" sz="20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Arial Black" panose="020B0A04020102020204" pitchFamily="34" charset="0"/>
              <a:ea typeface="SimSun" panose="02010600030101010101" pitchFamily="2" charset="-122"/>
            </a:endParaRPr>
          </a:p>
          <a:p>
            <a:r>
              <a:rPr lang="bg-BG" sz="20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</a:rPr>
              <a:t>– </a:t>
            </a:r>
            <a:r>
              <a:rPr lang="bg-BG" sz="20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ea typeface="SimSun" panose="02010600030101010101" pitchFamily="2" charset="-122"/>
              </a:rPr>
              <a:t>да </a:t>
            </a:r>
            <a:r>
              <a:rPr lang="bg-BG" sz="2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ea typeface="SimSun" panose="02010600030101010101" pitchFamily="2" charset="-122"/>
              </a:rPr>
              <a:t>подкрепи достъпа им до качествено образование;</a:t>
            </a:r>
          </a:p>
          <a:p>
            <a:endParaRPr lang="bg-BG" sz="20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44434" y="5108067"/>
            <a:ext cx="11174671" cy="1380282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</a:rPr>
              <a:t>                                                                                                                         </a:t>
            </a:r>
            <a:r>
              <a:rPr lang="en-US" sz="20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ea typeface="SimSun" panose="02010600030101010101" pitchFamily="2" charset="-122"/>
              </a:rPr>
              <a:t> </a:t>
            </a:r>
            <a:endParaRPr lang="bg-BG" sz="20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Arial Black" panose="020B0A04020102020204" pitchFamily="34" charset="0"/>
              <a:ea typeface="SimSun" panose="02010600030101010101" pitchFamily="2" charset="-122"/>
            </a:endParaRPr>
          </a:p>
          <a:p>
            <a:r>
              <a:rPr lang="bg-BG" sz="20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</a:rPr>
              <a:t>– </a:t>
            </a:r>
            <a:r>
              <a:rPr lang="bg-BG" sz="2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ea typeface="SimSun" panose="02010600030101010101" pitchFamily="2" charset="-122"/>
              </a:rPr>
              <a:t>да укрепи социалното им приемане и сближаване за изграждането им като пълноценни граждани и за успешна професионална, социална и личностна  реализация.</a:t>
            </a:r>
          </a:p>
          <a:p>
            <a:endParaRPr lang="bg-BG" sz="20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871632" y="209043"/>
            <a:ext cx="5894961" cy="755587"/>
          </a:xfrm>
          <a:prstGeom prst="rect">
            <a:avLst/>
          </a:prstGeom>
          <a:solidFill>
            <a:srgbClr val="CCE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                                                                                                  </a:t>
            </a:r>
            <a:r>
              <a:rPr lang="ru-RU" sz="1600" dirty="0" smtClean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ИА 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„Оперативна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програма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„Наука и образование за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интелигентен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растеж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”</a:t>
            </a:r>
            <a:endParaRPr lang="en-GB" sz="1600" dirty="0">
              <a:solidFill>
                <a:srgbClr val="146194">
                  <a:lumMod val="50000"/>
                </a:srgbClr>
              </a:solidFill>
              <a:latin typeface="Arial Black" panose="020B0A04020102020204" pitchFamily="34" charset="0"/>
            </a:endParaRPr>
          </a:p>
          <a:p>
            <a:pPr algn="ctr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659327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75" y="277293"/>
            <a:ext cx="2165110" cy="687337"/>
          </a:xfrm>
          <a:prstGeom prst="rect">
            <a:avLst/>
          </a:prstGeom>
        </p:spPr>
      </p:pic>
      <p:pic>
        <p:nvPicPr>
          <p:cNvPr id="5" name="Picture 166" descr="C:\Users\a.radeva\Desktop\GDSFMOP\LOGA\OP_nauka_logo.t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7598" y="282056"/>
            <a:ext cx="2611737" cy="68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Up Ribbon 7"/>
          <p:cNvSpPr/>
          <p:nvPr/>
        </p:nvSpPr>
        <p:spPr>
          <a:xfrm>
            <a:off x="223688" y="1142493"/>
            <a:ext cx="5826161" cy="865567"/>
          </a:xfrm>
          <a:prstGeom prst="ribbon2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Бюджет</a:t>
            </a:r>
            <a:endParaRPr lang="bg-BG" sz="36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821037" y="1220206"/>
            <a:ext cx="3885738" cy="711356"/>
            <a:chOff x="0" y="0"/>
            <a:chExt cx="6763831" cy="711356"/>
          </a:xfrm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</p:grpSpPr>
        <p:sp>
          <p:nvSpPr>
            <p:cNvPr id="10" name="Rounded Rectangle 9"/>
            <p:cNvSpPr/>
            <p:nvPr/>
          </p:nvSpPr>
          <p:spPr>
            <a:xfrm>
              <a:off x="0" y="0"/>
              <a:ext cx="6763831" cy="711356"/>
            </a:xfrm>
            <a:prstGeom prst="roundRect">
              <a:avLst>
                <a:gd name="adj" fmla="val 10000"/>
              </a:avLst>
            </a:prstGeom>
            <a:solidFill>
              <a:srgbClr val="FF9966"/>
            </a:solidFill>
            <a:ln>
              <a:solidFill>
                <a:srgbClr val="00B0F0"/>
              </a:solidFill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p3d prstMaterial="matte">
              <a:bevelT w="127000" h="63500"/>
            </a:sp3d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1" name="Rounded Rectangle 4"/>
            <p:cNvSpPr/>
            <p:nvPr/>
          </p:nvSpPr>
          <p:spPr>
            <a:xfrm>
              <a:off x="20835" y="20835"/>
              <a:ext cx="6722161" cy="669686"/>
            </a:xfrm>
            <a:prstGeom prst="rect">
              <a:avLst/>
            </a:prstGeom>
            <a:ln>
              <a:solidFill>
                <a:srgbClr val="00B0F0"/>
              </a:solidFill>
            </a:ln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8580" tIns="45720" rIns="68580" bIns="45720" numCol="1" spcCol="1270" anchor="ctr" anchorCtr="0">
              <a:noAutofit/>
            </a:bodyPr>
            <a:lstStyle/>
            <a:p>
              <a:pPr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g-BG" sz="2800" dirty="0" smtClean="0">
                  <a:latin typeface="Arial Black" panose="020B0A04020102020204" pitchFamily="34" charset="0"/>
                  <a:cs typeface="Times New Roman" panose="02020603050405020304" pitchFamily="18" charset="0"/>
                </a:rPr>
                <a:t>82 </a:t>
              </a:r>
              <a:r>
                <a:rPr lang="bg-BG" sz="2800" dirty="0">
                  <a:latin typeface="Arial Black" panose="020B0A04020102020204" pitchFamily="34" charset="0"/>
                  <a:cs typeface="Times New Roman" panose="02020603050405020304" pitchFamily="18" charset="0"/>
                </a:rPr>
                <a:t>500 000 лв</a:t>
              </a:r>
              <a:r>
                <a:rPr lang="bg-BG" sz="2800" dirty="0" smtClean="0">
                  <a:latin typeface="Arial Black" panose="020B0A04020102020204" pitchFamily="34" charset="0"/>
                  <a:cs typeface="Times New Roman" panose="02020603050405020304" pitchFamily="18" charset="0"/>
                </a:rPr>
                <a:t>.</a:t>
              </a:r>
              <a:endParaRPr lang="bg-BG" sz="2800" dirty="0">
                <a:latin typeface="Arial Black" panose="020B0A0402010202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triped Right Arrow 11"/>
          <p:cNvSpPr/>
          <p:nvPr/>
        </p:nvSpPr>
        <p:spPr>
          <a:xfrm>
            <a:off x="6170106" y="1263742"/>
            <a:ext cx="1439694" cy="711355"/>
          </a:xfrm>
          <a:prstGeom prst="stripedRightArrow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1002">
            <a:schemeClr val="dk2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13" name="Bevel 12"/>
          <p:cNvSpPr/>
          <p:nvPr/>
        </p:nvSpPr>
        <p:spPr>
          <a:xfrm>
            <a:off x="211718" y="2361817"/>
            <a:ext cx="11483087" cy="1431648"/>
          </a:xfrm>
          <a:prstGeom prst="bevel">
            <a:avLst/>
          </a:prstGeom>
          <a:pattFill prst="pct80">
            <a:fgClr>
              <a:schemeClr val="tx2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g-BG" sz="22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                                                                                                                  </a:t>
            </a:r>
          </a:p>
          <a:p>
            <a:r>
              <a:rPr lang="bg-BG" sz="2200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bg-BG" sz="22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                                                                                                        </a:t>
            </a:r>
          </a:p>
          <a:p>
            <a:endParaRPr lang="bg-BG" sz="2200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endParaRPr lang="bg-BG" sz="2200" dirty="0" smtClean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r>
              <a:rPr lang="bg-BG" sz="22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Продължителност на операцията: </a:t>
            </a:r>
            <a:r>
              <a:rPr lang="bg-BG" sz="2200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30 месеца,</a:t>
            </a:r>
            <a:r>
              <a:rPr lang="en-US" sz="2200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но не </a:t>
            </a:r>
            <a:r>
              <a:rPr lang="ru-RU" sz="2200" dirty="0" err="1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по-късно</a:t>
            </a:r>
            <a:r>
              <a:rPr lang="ru-RU" sz="2200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 от 31.12.2022 г.</a:t>
            </a:r>
          </a:p>
          <a:p>
            <a:r>
              <a:rPr lang="bg-BG" sz="27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endParaRPr lang="bg-BG" sz="2700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algn="ctr"/>
            <a:r>
              <a:rPr lang="bg-BG" sz="27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endParaRPr lang="bg-BG" sz="27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15" name="Plaque 14"/>
          <p:cNvSpPr/>
          <p:nvPr/>
        </p:nvSpPr>
        <p:spPr>
          <a:xfrm>
            <a:off x="146548" y="4021004"/>
            <a:ext cx="4348312" cy="1040859"/>
          </a:xfrm>
          <a:prstGeom prst="plaque">
            <a:avLst/>
          </a:prstGeom>
          <a:gradFill>
            <a:gsLst>
              <a:gs pos="4000">
                <a:schemeClr val="bg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bg-BG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Конкретен бенефициент: </a:t>
            </a:r>
            <a:endParaRPr lang="bg-BG" sz="2400" dirty="0">
              <a:solidFill>
                <a:srgbClr val="002060"/>
              </a:solidFill>
            </a:endParaRPr>
          </a:p>
        </p:txBody>
      </p:sp>
      <p:sp>
        <p:nvSpPr>
          <p:cNvPr id="16" name="Plaque 15"/>
          <p:cNvSpPr/>
          <p:nvPr/>
        </p:nvSpPr>
        <p:spPr>
          <a:xfrm>
            <a:off x="223688" y="5289402"/>
            <a:ext cx="4348312" cy="1040859"/>
          </a:xfrm>
          <a:prstGeom prst="plaque">
            <a:avLst/>
          </a:prstGeom>
          <a:gradFill>
            <a:gsLst>
              <a:gs pos="4000">
                <a:schemeClr val="bg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bg-BG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Партньор: </a:t>
            </a:r>
            <a:endParaRPr lang="bg-BG" sz="2400" dirty="0">
              <a:solidFill>
                <a:srgbClr val="002060"/>
              </a:solidFill>
            </a:endParaRPr>
          </a:p>
        </p:txBody>
      </p:sp>
      <p:sp>
        <p:nvSpPr>
          <p:cNvPr id="17" name="Flowchart: Alternate Process 16"/>
          <p:cNvSpPr/>
          <p:nvPr/>
        </p:nvSpPr>
        <p:spPr>
          <a:xfrm>
            <a:off x="4708186" y="4021004"/>
            <a:ext cx="6998589" cy="1040859"/>
          </a:xfrm>
          <a:prstGeom prst="flowChartAlternateProcess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g-BG" sz="2000" dirty="0">
                <a:solidFill>
                  <a:srgbClr val="002060"/>
                </a:solidFill>
                <a:latin typeface="Arial Black" panose="020B0A04020102020204" pitchFamily="34" charset="0"/>
              </a:rPr>
              <a:t>Министерство на образованието и науката</a:t>
            </a:r>
          </a:p>
        </p:txBody>
      </p:sp>
      <p:sp>
        <p:nvSpPr>
          <p:cNvPr id="18" name="Flowchart: Alternate Process 17"/>
          <p:cNvSpPr/>
          <p:nvPr/>
        </p:nvSpPr>
        <p:spPr>
          <a:xfrm>
            <a:off x="4696216" y="5190652"/>
            <a:ext cx="6998589" cy="1451866"/>
          </a:xfrm>
          <a:prstGeom prst="flowChartAlternateProcess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200" dirty="0" err="1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Център</a:t>
            </a:r>
            <a:r>
              <a:rPr lang="ru-RU" sz="2200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 за </a:t>
            </a:r>
            <a:r>
              <a:rPr lang="ru-RU" sz="2200" dirty="0" err="1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образователна</a:t>
            </a:r>
            <a:r>
              <a:rPr lang="ru-RU" sz="2200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 интеграция на </a:t>
            </a:r>
            <a:r>
              <a:rPr lang="ru-RU" sz="2200" dirty="0" err="1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децата</a:t>
            </a:r>
            <a:r>
              <a:rPr lang="ru-RU" sz="2200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 и </a:t>
            </a:r>
            <a:r>
              <a:rPr lang="ru-RU" sz="2200" dirty="0" err="1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учениците</a:t>
            </a:r>
            <a:r>
              <a:rPr lang="ru-RU" sz="2200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 от </a:t>
            </a:r>
            <a:r>
              <a:rPr lang="ru-RU" sz="2200" dirty="0" err="1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етническите</a:t>
            </a:r>
            <a:r>
              <a:rPr lang="ru-RU" sz="2200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малцинства</a:t>
            </a:r>
            <a:endParaRPr lang="ru-RU" sz="2200" dirty="0">
              <a:solidFill>
                <a:srgbClr val="00206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793811" y="211729"/>
            <a:ext cx="5894961" cy="755587"/>
          </a:xfrm>
          <a:prstGeom prst="rect">
            <a:avLst/>
          </a:prstGeom>
          <a:solidFill>
            <a:srgbClr val="CCE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                                                                                                  </a:t>
            </a:r>
            <a:r>
              <a:rPr lang="ru-RU" sz="1600" dirty="0" smtClean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ИА 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„Оперативна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програма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„Наука и образование за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интелигентен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растеж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”</a:t>
            </a:r>
            <a:endParaRPr lang="en-GB" sz="1600" dirty="0">
              <a:solidFill>
                <a:srgbClr val="146194">
                  <a:lumMod val="50000"/>
                </a:srgbClr>
              </a:solidFill>
              <a:latin typeface="Arial Black" panose="020B0A04020102020204" pitchFamily="34" charset="0"/>
            </a:endParaRPr>
          </a:p>
          <a:p>
            <a:pPr algn="ctr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84807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FFC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75" y="277293"/>
            <a:ext cx="2165110" cy="687337"/>
          </a:xfrm>
          <a:prstGeom prst="rect">
            <a:avLst/>
          </a:prstGeom>
        </p:spPr>
      </p:pic>
      <p:pic>
        <p:nvPicPr>
          <p:cNvPr id="5" name="Picture 166" descr="C:\Users\a.radeva\Desktop\GDSFMOP\LOGA\OP_nauka_logo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4057" y="282056"/>
            <a:ext cx="2611737" cy="68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8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959383"/>
              </p:ext>
            </p:extLst>
          </p:nvPr>
        </p:nvGraphicFramePr>
        <p:xfrm>
          <a:off x="17833" y="1827887"/>
          <a:ext cx="11909898" cy="5309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Rectangle 6"/>
          <p:cNvSpPr/>
          <p:nvPr/>
        </p:nvSpPr>
        <p:spPr>
          <a:xfrm>
            <a:off x="2857040" y="209043"/>
            <a:ext cx="5894961" cy="755587"/>
          </a:xfrm>
          <a:prstGeom prst="rect">
            <a:avLst/>
          </a:prstGeom>
          <a:solidFill>
            <a:srgbClr val="CCE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                                                                                                  </a:t>
            </a:r>
            <a:r>
              <a:rPr lang="ru-RU" sz="1600" dirty="0" smtClean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ИА 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„Оперативна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програма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„Наука и образование за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интелигентен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растеж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”</a:t>
            </a:r>
            <a:endParaRPr lang="en-GB" sz="1600" dirty="0">
              <a:solidFill>
                <a:srgbClr val="146194">
                  <a:lumMod val="50000"/>
                </a:srgbClr>
              </a:solidFill>
              <a:latin typeface="Arial Black" panose="020B0A04020102020204" pitchFamily="34" charset="0"/>
            </a:endParaRPr>
          </a:p>
          <a:p>
            <a:pPr algn="ctr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901350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75" y="277293"/>
            <a:ext cx="2165110" cy="687337"/>
          </a:xfrm>
          <a:prstGeom prst="rect">
            <a:avLst/>
          </a:prstGeom>
        </p:spPr>
      </p:pic>
      <p:pic>
        <p:nvPicPr>
          <p:cNvPr id="5" name="Picture 166" descr="C:\Users\a.radeva\Desktop\GDSFMOP\LOGA\OP_nauka_logo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7461" y="287573"/>
            <a:ext cx="2611737" cy="68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ounded Rectangle 6"/>
          <p:cNvSpPr/>
          <p:nvPr/>
        </p:nvSpPr>
        <p:spPr>
          <a:xfrm>
            <a:off x="3246386" y="1125298"/>
            <a:ext cx="5831075" cy="761868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36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Допустими дейности:</a:t>
            </a:r>
            <a:endParaRPr lang="bg-BG" sz="3600" b="1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28342" y="1957507"/>
            <a:ext cx="11775589" cy="1498095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g-BG" sz="2000" dirty="0" smtClean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– Допълнително </a:t>
            </a:r>
            <a:r>
              <a:rPr lang="bg-BG" sz="2000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обучение по български език за деца от уязвими групи, включително разработване на специализирани методики (основани на играта); учебни помагала, пособия, материали, софтуерни програми за обучение по български език и </a:t>
            </a:r>
            <a:r>
              <a:rPr lang="bg-BG" sz="2000" dirty="0" err="1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др</a:t>
            </a:r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.;</a:t>
            </a:r>
            <a:endParaRPr lang="bg-BG" sz="20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28342" y="3455602"/>
            <a:ext cx="11775588" cy="1630121"/>
          </a:xfrm>
          <a:prstGeom prst="round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bg-BG" sz="2000" dirty="0" smtClean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– Дейности </a:t>
            </a:r>
            <a:r>
              <a:rPr lang="bg-BG" sz="2000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за педагогическа, психологическа и социална подкрепа на деца от уязвими групи, вкл. обезпечаване на средствата за такси на детски градини с повишена концентрация на деца от уязвими групи, осигуряване на допълнителен персонал, учебни материали, пособия, помагала и 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др.;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28342" y="5085723"/>
            <a:ext cx="11775589" cy="1498095"/>
          </a:xfrm>
          <a:prstGeom prst="round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– Обучения 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на педагогически и </a:t>
            </a:r>
            <a:r>
              <a:rPr lang="bg-BG" sz="2000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непедагогически специалисти 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за </a:t>
            </a:r>
            <a:r>
              <a:rPr lang="bg-BG" sz="2000" dirty="0">
                <a:solidFill>
                  <a:srgbClr val="002060"/>
                </a:solidFill>
                <a:latin typeface="Arial Black" panose="020B0A04020102020204" pitchFamily="34" charset="0"/>
                <a:ea typeface="SimSun" panose="02010600030101010101" pitchFamily="2" charset="-122"/>
              </a:rPr>
              <a:t>прилагане на специализирани методики (основани на играта) за обучение по български език,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 скрининг тест за </a:t>
            </a:r>
            <a:r>
              <a:rPr lang="ru-RU" sz="2000" dirty="0" err="1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ранно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оценяване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потребностите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децата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 и др.;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853742" y="209043"/>
            <a:ext cx="5894961" cy="755587"/>
          </a:xfrm>
          <a:prstGeom prst="rect">
            <a:avLst/>
          </a:prstGeom>
          <a:solidFill>
            <a:srgbClr val="CCE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                                                                                                  </a:t>
            </a:r>
            <a:r>
              <a:rPr lang="ru-RU" sz="1600" dirty="0" smtClean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ИА 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„Оперативна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програма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„Наука и образование за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интелигентен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растеж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”</a:t>
            </a:r>
            <a:endParaRPr lang="en-GB" sz="1600" dirty="0">
              <a:solidFill>
                <a:srgbClr val="146194">
                  <a:lumMod val="50000"/>
                </a:srgbClr>
              </a:solidFill>
              <a:latin typeface="Arial Black" panose="020B0A04020102020204" pitchFamily="34" charset="0"/>
            </a:endParaRPr>
          </a:p>
          <a:p>
            <a:pPr algn="ctr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123880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FFC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75" y="277293"/>
            <a:ext cx="2165110" cy="687337"/>
          </a:xfrm>
          <a:prstGeom prst="rect">
            <a:avLst/>
          </a:prstGeom>
        </p:spPr>
      </p:pic>
      <p:pic>
        <p:nvPicPr>
          <p:cNvPr id="5" name="Picture 166" descr="C:\Users\a.radeva\Desktop\GDSFMOP\LOGA\OP_nauka_logo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2968" y="282056"/>
            <a:ext cx="2611737" cy="68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ounded Rectangle 6"/>
          <p:cNvSpPr/>
          <p:nvPr/>
        </p:nvSpPr>
        <p:spPr>
          <a:xfrm>
            <a:off x="3200598" y="1231583"/>
            <a:ext cx="5831075" cy="761868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36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Допустими дейности:</a:t>
            </a:r>
            <a:endParaRPr lang="bg-BG" sz="3600" b="1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08837" y="2192814"/>
            <a:ext cx="11775589" cy="2069744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bg-BG" sz="2000" dirty="0" smtClean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– Дейности </a:t>
            </a:r>
            <a:r>
              <a:rPr lang="bg-BG" sz="2000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за педагогическа, психологическа и социална подкрепа за родители на деца от уязвими групи и за формиране у тях на мотивация за активно приобщаване на децата им, включително чрез дейността на образователни </a:t>
            </a:r>
            <a:r>
              <a:rPr lang="bg-BG" sz="2000" dirty="0" err="1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медиатори</a:t>
            </a:r>
            <a:r>
              <a:rPr lang="bg-BG" sz="2000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, и на социални работници, ромски лидери или представители на ромската общност;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28342" y="4262558"/>
            <a:ext cx="11775588" cy="1360029"/>
          </a:xfrm>
          <a:prstGeom prst="round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bg-BG" sz="2000" dirty="0" smtClean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– Провеждане </a:t>
            </a:r>
            <a:r>
              <a:rPr lang="bg-BG" sz="2000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на дейности за изграждане на положителни обществени нагласи към предучилищното образование и за недопускане на дискриминация;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28342" y="5622587"/>
            <a:ext cx="11775589" cy="961231"/>
          </a:xfrm>
          <a:prstGeom prst="round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bg-BG" sz="2000" dirty="0" smtClean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– Непреки </a:t>
            </a:r>
            <a:r>
              <a:rPr lang="bg-BG" sz="2000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дейности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850204" y="209043"/>
            <a:ext cx="5894961" cy="755587"/>
          </a:xfrm>
          <a:prstGeom prst="rect">
            <a:avLst/>
          </a:prstGeom>
          <a:solidFill>
            <a:srgbClr val="CCE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                                                                                                  </a:t>
            </a:r>
            <a:r>
              <a:rPr lang="ru-RU" sz="1600" dirty="0" smtClean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ИА 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„Оперативна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програма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„Наука и образование за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интелигентен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растеж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”</a:t>
            </a:r>
            <a:endParaRPr lang="en-GB" sz="1600" dirty="0">
              <a:solidFill>
                <a:srgbClr val="146194">
                  <a:lumMod val="50000"/>
                </a:srgbClr>
              </a:solidFill>
              <a:latin typeface="Arial Black" panose="020B0A04020102020204" pitchFamily="34" charset="0"/>
            </a:endParaRPr>
          </a:p>
          <a:p>
            <a:pPr algn="ctr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210802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75" y="277293"/>
            <a:ext cx="2165110" cy="687337"/>
          </a:xfrm>
          <a:prstGeom prst="rect">
            <a:avLst/>
          </a:prstGeom>
        </p:spPr>
      </p:pic>
      <p:pic>
        <p:nvPicPr>
          <p:cNvPr id="5" name="Picture 166" descr="C:\Users\a.radeva\Desktop\GDSFMOP\LOGA\OP_nauka_logo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9914" y="286352"/>
            <a:ext cx="2611737" cy="68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Down Arrow Callout 6"/>
          <p:cNvSpPr/>
          <p:nvPr/>
        </p:nvSpPr>
        <p:spPr>
          <a:xfrm>
            <a:off x="494237" y="1168454"/>
            <a:ext cx="11426543" cy="914400"/>
          </a:xfrm>
          <a:prstGeom prst="downArrowCallout">
            <a:avLst/>
          </a:prstGeom>
          <a:pattFill prst="pct90">
            <a:fgClr>
              <a:srgbClr val="00B0F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Индикатори – за изпълнение: </a:t>
            </a:r>
            <a:endParaRPr lang="bg-BG" sz="2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Bevel 7"/>
          <p:cNvSpPr/>
          <p:nvPr/>
        </p:nvSpPr>
        <p:spPr>
          <a:xfrm>
            <a:off x="506857" y="1738662"/>
            <a:ext cx="11413923" cy="1479477"/>
          </a:xfrm>
          <a:prstGeom prst="beve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bg-BG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Детски градини, подкрепени по ОП за осигуряване на среда за активно приобщаване в системата на предучилищното образование (включително за ранна превенция на обучителни затруднения) – минимум 1500;</a:t>
            </a:r>
          </a:p>
        </p:txBody>
      </p:sp>
      <p:sp>
        <p:nvSpPr>
          <p:cNvPr id="9" name="Bevel 8"/>
          <p:cNvSpPr/>
          <p:nvPr/>
        </p:nvSpPr>
        <p:spPr>
          <a:xfrm>
            <a:off x="494237" y="3218139"/>
            <a:ext cx="11413923" cy="1792405"/>
          </a:xfrm>
          <a:prstGeom prst="bevel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bg-BG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Деца, участващи в дейности за активно приобщаване в системата на предучилищното образование (сред тях деца от </a:t>
            </a:r>
            <a:r>
              <a:rPr lang="bg-BG" dirty="0" err="1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маргинализирани</a:t>
            </a:r>
            <a:r>
              <a:rPr lang="bg-BG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 общности, включително роми, участващи в мерки за образователна интеграция и реинтеграция) – 50 000;</a:t>
            </a:r>
          </a:p>
        </p:txBody>
      </p:sp>
      <p:sp>
        <p:nvSpPr>
          <p:cNvPr id="10" name="Bevel 9"/>
          <p:cNvSpPr/>
          <p:nvPr/>
        </p:nvSpPr>
        <p:spPr>
          <a:xfrm>
            <a:off x="494237" y="5010544"/>
            <a:ext cx="11413923" cy="809205"/>
          </a:xfrm>
          <a:prstGeom prst="bevel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bg-BG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Брой национални кампании за мотивация на родителите от целевата група – 6;</a:t>
            </a:r>
          </a:p>
        </p:txBody>
      </p:sp>
      <p:sp>
        <p:nvSpPr>
          <p:cNvPr id="11" name="Bevel 10"/>
          <p:cNvSpPr/>
          <p:nvPr/>
        </p:nvSpPr>
        <p:spPr>
          <a:xfrm>
            <a:off x="494236" y="5819749"/>
            <a:ext cx="11413923" cy="809205"/>
          </a:xfrm>
          <a:prstGeom prst="bevel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bg-BG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Брой национални кампании за преодоляване на негативни обществени нагласи и </a:t>
            </a:r>
            <a:r>
              <a:rPr lang="bg-BG" dirty="0" err="1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недискриминация</a:t>
            </a:r>
            <a:r>
              <a:rPr lang="bg-BG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6.</a:t>
            </a:r>
            <a:endParaRPr lang="ru-RU" dirty="0">
              <a:solidFill>
                <a:srgbClr val="00206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ight Arrow 11"/>
          <p:cNvSpPr/>
          <p:nvPr/>
        </p:nvSpPr>
        <p:spPr>
          <a:xfrm>
            <a:off x="768485" y="1254030"/>
            <a:ext cx="2402732" cy="484632"/>
          </a:xfrm>
          <a:prstGeom prst="rightArrow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13" name="Left Arrow 12"/>
          <p:cNvSpPr/>
          <p:nvPr/>
        </p:nvSpPr>
        <p:spPr>
          <a:xfrm>
            <a:off x="9289914" y="1254030"/>
            <a:ext cx="2416861" cy="484632"/>
          </a:xfrm>
          <a:prstGeom prst="leftArrow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14" name="Rectangle 13"/>
          <p:cNvSpPr/>
          <p:nvPr/>
        </p:nvSpPr>
        <p:spPr>
          <a:xfrm>
            <a:off x="2959969" y="200679"/>
            <a:ext cx="5894961" cy="755587"/>
          </a:xfrm>
          <a:prstGeom prst="rect">
            <a:avLst/>
          </a:prstGeom>
          <a:solidFill>
            <a:srgbClr val="CCE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                                                                                                  </a:t>
            </a:r>
            <a:r>
              <a:rPr lang="ru-RU" sz="1600" dirty="0" smtClean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ИА 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„Оперативна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програма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„Наука и образование за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интелигентен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растеж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”</a:t>
            </a:r>
            <a:endParaRPr lang="en-GB" sz="1600" dirty="0">
              <a:solidFill>
                <a:srgbClr val="146194">
                  <a:lumMod val="50000"/>
                </a:srgbClr>
              </a:solidFill>
              <a:latin typeface="Arial Black" panose="020B0A04020102020204" pitchFamily="34" charset="0"/>
            </a:endParaRPr>
          </a:p>
          <a:p>
            <a:pPr algn="ctr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806609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FFC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75" y="277293"/>
            <a:ext cx="2165110" cy="687337"/>
          </a:xfrm>
          <a:prstGeom prst="rect">
            <a:avLst/>
          </a:prstGeom>
        </p:spPr>
      </p:pic>
      <p:pic>
        <p:nvPicPr>
          <p:cNvPr id="5" name="Picture 166" descr="C:\Users\a.radeva\Desktop\GDSFMOP\LOGA\OP_nauka_logo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0517" y="277293"/>
            <a:ext cx="2611737" cy="68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Down Arrow Callout 6"/>
          <p:cNvSpPr/>
          <p:nvPr/>
        </p:nvSpPr>
        <p:spPr>
          <a:xfrm>
            <a:off x="494237" y="1168454"/>
            <a:ext cx="11426543" cy="914400"/>
          </a:xfrm>
          <a:prstGeom prst="downArrowCallout">
            <a:avLst/>
          </a:prstGeom>
          <a:pattFill prst="pct90">
            <a:fgClr>
              <a:srgbClr val="00B0F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Индикатори – за резултат: </a:t>
            </a:r>
            <a:endParaRPr lang="bg-BG" sz="2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Bevel 7"/>
          <p:cNvSpPr/>
          <p:nvPr/>
        </p:nvSpPr>
        <p:spPr>
          <a:xfrm>
            <a:off x="506857" y="2141739"/>
            <a:ext cx="11413923" cy="1479477"/>
          </a:xfrm>
          <a:prstGeom prst="beve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bg-BG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Деца, приобщени в системата на предучилищното образование (сред тях деца от </a:t>
            </a:r>
            <a:r>
              <a:rPr lang="bg-BG" dirty="0" err="1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маргинализирани</a:t>
            </a:r>
            <a:r>
              <a:rPr lang="bg-BG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 общности, включително роми, интегрирани в образователната система) – 40  000;</a:t>
            </a:r>
          </a:p>
        </p:txBody>
      </p:sp>
      <p:sp>
        <p:nvSpPr>
          <p:cNvPr id="9" name="Bevel 8"/>
          <p:cNvSpPr/>
          <p:nvPr/>
        </p:nvSpPr>
        <p:spPr>
          <a:xfrm>
            <a:off x="506857" y="3621216"/>
            <a:ext cx="11413923" cy="1479477"/>
          </a:xfrm>
          <a:prstGeom prst="bevel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bg-BG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Относителен дял на децата от уязвимите групи с напредък по български език от участието им в операцията (измерено съгласно методика в Наредба№ 5/03.06.2016 г. и очакваното изменение от 2018 г.) – 85%;</a:t>
            </a:r>
          </a:p>
        </p:txBody>
      </p:sp>
      <p:sp>
        <p:nvSpPr>
          <p:cNvPr id="10" name="Bevel 9"/>
          <p:cNvSpPr/>
          <p:nvPr/>
        </p:nvSpPr>
        <p:spPr>
          <a:xfrm>
            <a:off x="494237" y="5100693"/>
            <a:ext cx="11413923" cy="1479477"/>
          </a:xfrm>
          <a:prstGeom prst="bevel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bg-BG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Групов нетен коефициент на записване в детските градини – повишение с 2% за периода на операцията</a:t>
            </a:r>
            <a:r>
              <a:rPr lang="ru-RU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881359" y="204280"/>
            <a:ext cx="5894961" cy="755587"/>
          </a:xfrm>
          <a:prstGeom prst="rect">
            <a:avLst/>
          </a:prstGeom>
          <a:solidFill>
            <a:srgbClr val="CCE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                                                                                                  </a:t>
            </a:r>
            <a:r>
              <a:rPr lang="ru-RU" sz="1600" dirty="0" smtClean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ИА 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„Оперативна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програма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„Наука и образование за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интелигентен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растеж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”</a:t>
            </a:r>
            <a:endParaRPr lang="en-GB" sz="1600" dirty="0">
              <a:solidFill>
                <a:srgbClr val="146194">
                  <a:lumMod val="50000"/>
                </a:srgbClr>
              </a:solidFill>
              <a:latin typeface="Arial Black" panose="020B0A04020102020204" pitchFamily="34" charset="0"/>
            </a:endParaRPr>
          </a:p>
          <a:p>
            <a:pPr algn="ctr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298869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75" y="277293"/>
            <a:ext cx="2165110" cy="687337"/>
          </a:xfrm>
          <a:prstGeom prst="rect">
            <a:avLst/>
          </a:prstGeom>
        </p:spPr>
      </p:pic>
      <p:pic>
        <p:nvPicPr>
          <p:cNvPr id="5" name="Picture 166" descr="C:\Users\a.radeva\Desktop\GDSFMOP\LOGA\OP_nauka_logo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8415" y="351817"/>
            <a:ext cx="2611737" cy="68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Plaque 6"/>
          <p:cNvSpPr/>
          <p:nvPr/>
        </p:nvSpPr>
        <p:spPr>
          <a:xfrm>
            <a:off x="496111" y="1342416"/>
            <a:ext cx="11210665" cy="1303507"/>
          </a:xfrm>
          <a:prstGeom prst="plaque">
            <a:avLst/>
          </a:prstGeom>
          <a:solidFill>
            <a:srgbClr val="99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2000" dirty="0" smtClean="0">
                <a:latin typeface="Arial Black" panose="020B0A04020102020204" pitchFamily="34" charset="0"/>
              </a:rPr>
              <a:t> </a:t>
            </a:r>
            <a:r>
              <a:rPr lang="bg-BG" sz="2000" dirty="0">
                <a:solidFill>
                  <a:srgbClr val="00206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 проведения Комитет за наблюдение на 18 май 2018 г. е приет Проект на Индикативна годишна работна програма на ОП НОИР за 2018 г. (актуализация</a:t>
            </a:r>
            <a:r>
              <a:rPr lang="bg-BG" sz="2000" dirty="0" smtClean="0">
                <a:solidFill>
                  <a:srgbClr val="00206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bg-BG" sz="2000" dirty="0">
              <a:latin typeface="Arial Black" panose="020B0A04020102020204" pitchFamily="34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14106" y="4180315"/>
            <a:ext cx="11210665" cy="1005842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bg-BG" altLang="bg-BG" sz="2400" b="1" cap="none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Приоритетна ос 2: </a:t>
            </a:r>
            <a:r>
              <a:rPr lang="bg-BG" sz="2400" b="1" cap="none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Образование и учене през целия живот – 6 процедури</a:t>
            </a:r>
            <a:endParaRPr lang="bg-BG" sz="2400" b="1" cap="none" dirty="0">
              <a:ln w="12700">
                <a:solidFill>
                  <a:schemeClr val="accent1"/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96110" y="2866448"/>
            <a:ext cx="11210665" cy="1005842"/>
          </a:xfrm>
          <a:blipFill>
            <a:blip r:embed="rId4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pPr defTabSz="889000">
              <a:lnSpc>
                <a:spcPct val="90000"/>
              </a:lnSpc>
              <a:spcAft>
                <a:spcPct val="35000"/>
              </a:spcAft>
            </a:pPr>
            <a:r>
              <a:rPr lang="bg-BG" altLang="bg-BG" sz="2400" b="1" cap="none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</a:rPr>
              <a:t>Приоритетна ос </a:t>
            </a:r>
            <a:r>
              <a:rPr lang="en-US" altLang="bg-BG" sz="2400" b="1" cap="none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</a:rPr>
              <a:t>1</a:t>
            </a:r>
            <a:r>
              <a:rPr lang="bg-BG" altLang="bg-BG" sz="2400" b="1" cap="none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</a:rPr>
              <a:t>:</a:t>
            </a:r>
            <a:r>
              <a:rPr lang="en-US" altLang="bg-BG" sz="2400" b="1" cap="none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bg-BG" altLang="bg-BG" sz="2400" b="1" cap="none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</a:rPr>
              <a:t>Научни и</a:t>
            </a:r>
            <a:r>
              <a:rPr lang="bg-BG" sz="2400" b="1" cap="none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зследвания и технологично </a:t>
            </a:r>
            <a:r>
              <a:rPr lang="bg-BG" sz="2400" b="1" cap="none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развитие – 1 процедура</a:t>
            </a:r>
            <a:endParaRPr lang="en-GB" sz="2400" b="1" cap="none" dirty="0">
              <a:ln w="12700">
                <a:solidFill>
                  <a:schemeClr val="accent1"/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532104" y="5494182"/>
            <a:ext cx="11174671" cy="109728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bg-BG" altLang="bg-BG" sz="2400" b="1" cap="none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Приоритетна ос 3: </a:t>
            </a:r>
            <a:r>
              <a:rPr lang="bg-BG" sz="2400" b="1" cap="none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Образователна среда за активно социално приобщаване – 3 процедури</a:t>
            </a:r>
            <a:endParaRPr lang="en-US" sz="2400" b="1" cap="none" dirty="0">
              <a:ln w="12700">
                <a:solidFill>
                  <a:schemeClr val="accent1"/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779219" y="209043"/>
            <a:ext cx="5894961" cy="755587"/>
          </a:xfrm>
          <a:prstGeom prst="rect">
            <a:avLst/>
          </a:prstGeom>
          <a:solidFill>
            <a:srgbClr val="CCE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                                                                                                  </a:t>
            </a:r>
            <a:r>
              <a:rPr lang="ru-RU" sz="1600" dirty="0" smtClean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ИА 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„Оперативна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програма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„Наука и образование за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интелигентен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растеж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”</a:t>
            </a:r>
            <a:endParaRPr lang="en-GB" sz="1600" dirty="0">
              <a:solidFill>
                <a:srgbClr val="146194">
                  <a:lumMod val="50000"/>
                </a:srgbClr>
              </a:solidFill>
              <a:latin typeface="Arial Black" panose="020B0A04020102020204" pitchFamily="34" charset="0"/>
            </a:endParaRPr>
          </a:p>
          <a:p>
            <a:pPr algn="ctr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162505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75" y="277293"/>
            <a:ext cx="2165110" cy="687337"/>
          </a:xfrm>
          <a:prstGeom prst="rect">
            <a:avLst/>
          </a:prstGeom>
        </p:spPr>
      </p:pic>
      <p:pic>
        <p:nvPicPr>
          <p:cNvPr id="5" name="Picture 166" descr="C:\Users\a.radeva\Desktop\GDSFMOP\LOGA\OP_nauka_logo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0245" y="122098"/>
            <a:ext cx="2611737" cy="68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55112" y="1106423"/>
            <a:ext cx="10406743" cy="1005842"/>
          </a:xfrm>
          <a:blipFill>
            <a:blip r:embed="rId4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pPr algn="ctr" defTabSz="889000">
              <a:lnSpc>
                <a:spcPct val="90000"/>
              </a:lnSpc>
              <a:spcAft>
                <a:spcPct val="35000"/>
              </a:spcAft>
            </a:pPr>
            <a:r>
              <a:rPr lang="bg-BG" altLang="bg-BG" sz="2400" b="1" cap="none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</a:rPr>
              <a:t>Приоритетна ос </a:t>
            </a:r>
            <a:r>
              <a:rPr lang="en-US" altLang="bg-BG" sz="2400" b="1" cap="none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</a:rPr>
              <a:t>1</a:t>
            </a:r>
            <a:r>
              <a:rPr lang="bg-BG" altLang="bg-BG" sz="2400" b="1" cap="none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</a:rPr>
              <a:t>:</a:t>
            </a:r>
            <a:r>
              <a:rPr lang="en-US" altLang="bg-BG" sz="2400" b="1" cap="none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bg-BG" altLang="bg-BG" sz="2400" b="1" cap="none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</a:rPr>
              <a:t>Научни и</a:t>
            </a:r>
            <a:r>
              <a:rPr lang="bg-BG" sz="2400" b="1" cap="none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зследвания и технологично развитие</a:t>
            </a:r>
            <a:endParaRPr lang="en-GB" sz="2400" b="1" cap="none" dirty="0">
              <a:ln w="12700">
                <a:solidFill>
                  <a:schemeClr val="accent1"/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955111" y="2414016"/>
            <a:ext cx="10406743" cy="1645920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g-BG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В процес на изпълнение са договори за БФП по две процедури: BG05M2OP001-1.001 </a:t>
            </a:r>
            <a:r>
              <a:rPr lang="bg-BG" sz="2000" dirty="0">
                <a:solidFill>
                  <a:srgbClr val="002060"/>
                </a:solidFill>
                <a:latin typeface="Arial Black" panose="020B0A04020102020204" pitchFamily="34" charset="0"/>
              </a:rPr>
              <a:t>„Изграждане и развитие на центрове за върхови постижения“ (ИРЦВП) и BG05M2OP001-1.002 „Изграждане и развитие на центрове за компетентност“ (ИРЦК). 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64320" y="4297803"/>
            <a:ext cx="10406743" cy="2359029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g-BG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                                                                                                                                                   </a:t>
            </a:r>
          </a:p>
          <a:p>
            <a:endParaRPr lang="bg-BG" sz="2000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r>
              <a:rPr lang="bg-BG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По процедура BG05M2OP001-1.001 </a:t>
            </a:r>
            <a:r>
              <a:rPr lang="bg-BG" sz="2000" dirty="0">
                <a:solidFill>
                  <a:srgbClr val="002060"/>
                </a:solidFill>
                <a:latin typeface="Arial Black" panose="020B0A04020102020204" pitchFamily="34" charset="0"/>
              </a:rPr>
              <a:t>„Изграждане и развитие на центрове за върхови постижения“ (ИРЦВП</a:t>
            </a:r>
            <a:r>
              <a:rPr lang="bg-BG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) са сключени 3 договора, като общата сума е </a:t>
            </a:r>
            <a:r>
              <a:rPr lang="en-US" sz="2000" dirty="0">
                <a:solidFill>
                  <a:srgbClr val="002060"/>
                </a:solidFill>
                <a:latin typeface="Arial Black" panose="020B0A04020102020204" pitchFamily="34" charset="0"/>
              </a:rPr>
              <a:t>128 751 961, 72 </a:t>
            </a:r>
            <a:r>
              <a:rPr lang="en-US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лв</a:t>
            </a:r>
            <a:r>
              <a:rPr lang="en-US" sz="2000" dirty="0">
                <a:solidFill>
                  <a:srgbClr val="002060"/>
                </a:solidFill>
                <a:latin typeface="Arial Black" panose="020B0A04020102020204" pitchFamily="34" charset="0"/>
              </a:rPr>
              <a:t>. </a:t>
            </a:r>
            <a:r>
              <a:rPr lang="bg-BG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– </a:t>
            </a:r>
            <a:r>
              <a:rPr lang="bg-BG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по 1 договор по Компонент</a:t>
            </a:r>
            <a:r>
              <a:rPr lang="en-GB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 1. </a:t>
            </a:r>
            <a:r>
              <a:rPr lang="bg-BG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„</a:t>
            </a:r>
            <a:r>
              <a:rPr lang="bg-BG" sz="20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Мехатроника</a:t>
            </a:r>
            <a:r>
              <a:rPr lang="bg-BG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 и чисти технологии</a:t>
            </a:r>
            <a:r>
              <a:rPr lang="en-GB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"</a:t>
            </a:r>
            <a:r>
              <a:rPr lang="bg-BG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, Компонент</a:t>
            </a:r>
            <a:r>
              <a:rPr lang="en-US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 2. “</a:t>
            </a:r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Информатика и </a:t>
            </a:r>
            <a:r>
              <a:rPr lang="ru-RU" sz="20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информационни</a:t>
            </a:r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 и </a:t>
            </a:r>
            <a:r>
              <a:rPr lang="ru-RU" sz="20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комуникационни</a:t>
            </a:r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 технологии</a:t>
            </a:r>
            <a:r>
              <a:rPr lang="en-US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” </a:t>
            </a:r>
            <a:r>
              <a:rPr lang="bg-BG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и Компонент</a:t>
            </a:r>
            <a:r>
              <a:rPr lang="en-GB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 4. </a:t>
            </a:r>
            <a:r>
              <a:rPr lang="en-US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“</a:t>
            </a:r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Нови технологии в </a:t>
            </a:r>
            <a:r>
              <a:rPr lang="ru-RU" sz="20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креативните</a:t>
            </a:r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 и </a:t>
            </a:r>
            <a:r>
              <a:rPr lang="ru-RU" sz="20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рекреативните</a:t>
            </a:r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 индустрии</a:t>
            </a:r>
            <a:r>
              <a:rPr lang="en-US" sz="20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”</a:t>
            </a:r>
            <a:r>
              <a:rPr lang="bg-BG" sz="20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.</a:t>
            </a:r>
            <a:endParaRPr lang="bg-BG" sz="2000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endParaRPr lang="bg-BG" sz="2000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endParaRPr lang="bg-BG" sz="20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25134" y="199960"/>
            <a:ext cx="5894961" cy="755587"/>
          </a:xfrm>
          <a:prstGeom prst="rect">
            <a:avLst/>
          </a:prstGeom>
          <a:solidFill>
            <a:srgbClr val="CCE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                                                                                                  </a:t>
            </a:r>
            <a:r>
              <a:rPr lang="ru-RU" sz="1600" dirty="0" smtClean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ИА 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„Оперативна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програма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„Наука и образование за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интелигентен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растеж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”</a:t>
            </a:r>
            <a:endParaRPr lang="en-GB" sz="1600" dirty="0">
              <a:solidFill>
                <a:srgbClr val="146194">
                  <a:lumMod val="50000"/>
                </a:srgbClr>
              </a:solidFill>
              <a:latin typeface="Arial Black" panose="020B0A04020102020204" pitchFamily="34" charset="0"/>
            </a:endParaRPr>
          </a:p>
          <a:p>
            <a:pPr algn="ctr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075847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FFC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75" y="277293"/>
            <a:ext cx="2165110" cy="687337"/>
          </a:xfrm>
          <a:prstGeom prst="rect">
            <a:avLst/>
          </a:prstGeom>
        </p:spPr>
      </p:pic>
      <p:pic>
        <p:nvPicPr>
          <p:cNvPr id="6" name="Picture 166" descr="C:\Users\a.radeva\Desktop\GDSFMOP\LOGA\OP_nauka_logo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5039" y="282056"/>
            <a:ext cx="2611737" cy="68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96111" y="1212746"/>
            <a:ext cx="11210665" cy="1005842"/>
          </a:xfrm>
          <a:blipFill>
            <a:blip r:embed="rId4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pPr defTabSz="889000">
              <a:lnSpc>
                <a:spcPct val="90000"/>
              </a:lnSpc>
              <a:spcAft>
                <a:spcPct val="35000"/>
              </a:spcAft>
            </a:pPr>
            <a:r>
              <a:rPr lang="bg-BG" altLang="bg-BG" sz="2400" b="1" cap="none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</a:rPr>
              <a:t>Приоритетна ос </a:t>
            </a:r>
            <a:r>
              <a:rPr lang="en-US" altLang="bg-BG" sz="2400" b="1" cap="none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</a:rPr>
              <a:t>1</a:t>
            </a:r>
            <a:r>
              <a:rPr lang="bg-BG" altLang="bg-BG" sz="2400" b="1" cap="none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</a:rPr>
              <a:t>:</a:t>
            </a:r>
            <a:r>
              <a:rPr lang="en-US" altLang="bg-BG" sz="2400" b="1" cap="none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bg-BG" altLang="bg-BG" sz="2400" b="1" cap="none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</a:rPr>
              <a:t>Научни и</a:t>
            </a:r>
            <a:r>
              <a:rPr lang="bg-BG" sz="2400" b="1" cap="none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зследвания и технологично </a:t>
            </a:r>
            <a:r>
              <a:rPr lang="bg-BG" sz="2400" b="1" cap="none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развитие – 1 процедура</a:t>
            </a:r>
            <a:endParaRPr lang="en-GB" sz="2400" b="1" cap="none" dirty="0">
              <a:ln w="12700">
                <a:solidFill>
                  <a:schemeClr val="accent1"/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3378207785"/>
              </p:ext>
            </p:extLst>
          </p:nvPr>
        </p:nvGraphicFramePr>
        <p:xfrm>
          <a:off x="359875" y="2266545"/>
          <a:ext cx="11546779" cy="44066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7" name="Rectangle 6"/>
          <p:cNvSpPr/>
          <p:nvPr/>
        </p:nvSpPr>
        <p:spPr>
          <a:xfrm>
            <a:off x="2862531" y="214118"/>
            <a:ext cx="5894961" cy="755587"/>
          </a:xfrm>
          <a:prstGeom prst="rect">
            <a:avLst/>
          </a:prstGeom>
          <a:solidFill>
            <a:srgbClr val="CCE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                                                                                                  </a:t>
            </a:r>
            <a:r>
              <a:rPr lang="ru-RU" sz="1600" dirty="0" smtClean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ИА 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„Оперативна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програма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„Наука и образование за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интелигентен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растеж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”</a:t>
            </a:r>
            <a:endParaRPr lang="en-GB" sz="1600" dirty="0">
              <a:solidFill>
                <a:srgbClr val="146194">
                  <a:lumMod val="50000"/>
                </a:srgbClr>
              </a:solidFill>
              <a:latin typeface="Arial Black" panose="020B0A04020102020204" pitchFamily="34" charset="0"/>
            </a:endParaRPr>
          </a:p>
          <a:p>
            <a:pPr algn="ctr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172745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80">
          <a:fgClr>
            <a:srgbClr val="FFFFC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75" y="277293"/>
            <a:ext cx="2165110" cy="687337"/>
          </a:xfrm>
          <a:prstGeom prst="rect">
            <a:avLst/>
          </a:prstGeom>
        </p:spPr>
      </p:pic>
      <p:pic>
        <p:nvPicPr>
          <p:cNvPr id="5" name="Picture 166" descr="C:\Users\a.radeva\Desktop\GDSFMOP\LOGA\OP_nauka_logo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07" y="277293"/>
            <a:ext cx="2611737" cy="68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496111" y="1171939"/>
            <a:ext cx="11210665" cy="1005842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bg-BG" altLang="bg-BG" sz="2400" b="1" cap="none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Приоритетна ос 2: </a:t>
            </a:r>
            <a:r>
              <a:rPr lang="bg-BG" sz="2400" b="1" cap="none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Образование и учене през целия живот –              6 процедури</a:t>
            </a:r>
            <a:endParaRPr lang="bg-BG" sz="2400" b="1" cap="none" dirty="0">
              <a:ln w="12700">
                <a:solidFill>
                  <a:schemeClr val="accent1"/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884696662"/>
              </p:ext>
            </p:extLst>
          </p:nvPr>
        </p:nvGraphicFramePr>
        <p:xfrm>
          <a:off x="359875" y="2266545"/>
          <a:ext cx="11546779" cy="44649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Rectangle 8"/>
          <p:cNvSpPr/>
          <p:nvPr/>
        </p:nvSpPr>
        <p:spPr>
          <a:xfrm>
            <a:off x="2898843" y="204280"/>
            <a:ext cx="5894961" cy="755587"/>
          </a:xfrm>
          <a:prstGeom prst="rect">
            <a:avLst/>
          </a:prstGeom>
          <a:solidFill>
            <a:srgbClr val="CCE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                                                                                                  </a:t>
            </a:r>
            <a:r>
              <a:rPr lang="ru-RU" sz="1600" dirty="0" smtClean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ИА 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„Оперативна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програма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„Наука и образование за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интелигентен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растеж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”</a:t>
            </a:r>
            <a:endParaRPr lang="en-GB" sz="1600" dirty="0">
              <a:solidFill>
                <a:srgbClr val="146194">
                  <a:lumMod val="50000"/>
                </a:srgbClr>
              </a:solidFill>
              <a:latin typeface="Arial Black" panose="020B0A04020102020204" pitchFamily="34" charset="0"/>
            </a:endParaRPr>
          </a:p>
          <a:p>
            <a:pPr algn="ctr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345582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FFC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75" y="277293"/>
            <a:ext cx="2165110" cy="687337"/>
          </a:xfrm>
          <a:prstGeom prst="rect">
            <a:avLst/>
          </a:prstGeom>
        </p:spPr>
      </p:pic>
      <p:pic>
        <p:nvPicPr>
          <p:cNvPr id="5" name="Picture 166" descr="C:\Users\a.radeva\Desktop\GDSFMOP\LOGA\OP_nauka_logo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1879" y="282056"/>
            <a:ext cx="2611737" cy="68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223154355"/>
              </p:ext>
            </p:extLst>
          </p:nvPr>
        </p:nvGraphicFramePr>
        <p:xfrm>
          <a:off x="359875" y="1653702"/>
          <a:ext cx="11546779" cy="4747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Rectangle 10"/>
          <p:cNvSpPr/>
          <p:nvPr/>
        </p:nvSpPr>
        <p:spPr>
          <a:xfrm>
            <a:off x="2895951" y="209043"/>
            <a:ext cx="5894961" cy="755587"/>
          </a:xfrm>
          <a:prstGeom prst="rect">
            <a:avLst/>
          </a:prstGeom>
          <a:solidFill>
            <a:srgbClr val="CCE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                                                                                                  </a:t>
            </a:r>
            <a:r>
              <a:rPr lang="ru-RU" sz="1600" dirty="0" smtClean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ИА 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„Оперативна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програма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„Наука и образование за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интелигентен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растеж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”</a:t>
            </a:r>
            <a:endParaRPr lang="en-GB" sz="1600" dirty="0">
              <a:solidFill>
                <a:srgbClr val="146194">
                  <a:lumMod val="50000"/>
                </a:srgbClr>
              </a:solidFill>
              <a:latin typeface="Arial Black" panose="020B0A04020102020204" pitchFamily="34" charset="0"/>
            </a:endParaRPr>
          </a:p>
          <a:p>
            <a:pPr algn="ctr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402004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FFC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75" y="277293"/>
            <a:ext cx="2165110" cy="687337"/>
          </a:xfrm>
          <a:prstGeom prst="rect">
            <a:avLst/>
          </a:prstGeom>
        </p:spPr>
      </p:pic>
      <p:pic>
        <p:nvPicPr>
          <p:cNvPr id="5" name="Picture 166" descr="C:\Users\a.radeva\Desktop\GDSFMOP\LOGA\OP_nauka_logo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9973" y="282056"/>
            <a:ext cx="2611737" cy="68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085299523"/>
              </p:ext>
            </p:extLst>
          </p:nvPr>
        </p:nvGraphicFramePr>
        <p:xfrm>
          <a:off x="359875" y="1293778"/>
          <a:ext cx="11546779" cy="5282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Rectangle 7"/>
          <p:cNvSpPr/>
          <p:nvPr/>
        </p:nvSpPr>
        <p:spPr>
          <a:xfrm>
            <a:off x="2929998" y="209043"/>
            <a:ext cx="5894961" cy="755587"/>
          </a:xfrm>
          <a:prstGeom prst="rect">
            <a:avLst/>
          </a:prstGeom>
          <a:solidFill>
            <a:srgbClr val="CCE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                                                                                                  </a:t>
            </a:r>
            <a:r>
              <a:rPr lang="ru-RU" sz="1600" dirty="0" smtClean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ИА 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„Оперативна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програма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„Наука и образование за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интелигентен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растеж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”</a:t>
            </a:r>
            <a:endParaRPr lang="en-GB" sz="1600" dirty="0">
              <a:solidFill>
                <a:srgbClr val="146194">
                  <a:lumMod val="50000"/>
                </a:srgbClr>
              </a:solidFill>
              <a:latin typeface="Arial Black" panose="020B0A04020102020204" pitchFamily="34" charset="0"/>
            </a:endParaRPr>
          </a:p>
          <a:p>
            <a:pPr algn="ctr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19849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FFC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75" y="277293"/>
            <a:ext cx="2165110" cy="687337"/>
          </a:xfrm>
          <a:prstGeom prst="rect">
            <a:avLst/>
          </a:prstGeom>
        </p:spPr>
      </p:pic>
      <p:pic>
        <p:nvPicPr>
          <p:cNvPr id="5" name="Picture 166" descr="C:\Users\a.radeva\Desktop\GDSFMOP\LOGA\OP_nauka_logo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3241" y="369605"/>
            <a:ext cx="2611737" cy="68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61193760"/>
              </p:ext>
            </p:extLst>
          </p:nvPr>
        </p:nvGraphicFramePr>
        <p:xfrm>
          <a:off x="379282" y="1245141"/>
          <a:ext cx="11546779" cy="5408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Rectangle 6"/>
          <p:cNvSpPr/>
          <p:nvPr/>
        </p:nvSpPr>
        <p:spPr>
          <a:xfrm>
            <a:off x="2871632" y="209043"/>
            <a:ext cx="5894961" cy="755587"/>
          </a:xfrm>
          <a:prstGeom prst="rect">
            <a:avLst/>
          </a:prstGeom>
          <a:solidFill>
            <a:srgbClr val="CCE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                                                                                                  </a:t>
            </a:r>
            <a:r>
              <a:rPr lang="ru-RU" sz="1600" dirty="0" smtClean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ИА 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„Оперативна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програма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„Наука и образование за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интелигентен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растеж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”</a:t>
            </a:r>
            <a:endParaRPr lang="en-GB" sz="1600" dirty="0">
              <a:solidFill>
                <a:srgbClr val="146194">
                  <a:lumMod val="50000"/>
                </a:srgbClr>
              </a:solidFill>
              <a:latin typeface="Arial Black" panose="020B0A04020102020204" pitchFamily="34" charset="0"/>
            </a:endParaRPr>
          </a:p>
          <a:p>
            <a:pPr algn="ctr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272389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FFC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75" y="277293"/>
            <a:ext cx="2165110" cy="687337"/>
          </a:xfrm>
          <a:prstGeom prst="rect">
            <a:avLst/>
          </a:prstGeom>
        </p:spPr>
      </p:pic>
      <p:pic>
        <p:nvPicPr>
          <p:cNvPr id="5" name="Picture 166" descr="C:\Users\a.radeva\Desktop\GDSFMOP\LOGA\OP_nauka_logo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3241" y="369605"/>
            <a:ext cx="2611737" cy="68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629154810"/>
              </p:ext>
            </p:extLst>
          </p:nvPr>
        </p:nvGraphicFramePr>
        <p:xfrm>
          <a:off x="379282" y="1245141"/>
          <a:ext cx="11546779" cy="51070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Rectangle 6"/>
          <p:cNvSpPr/>
          <p:nvPr/>
        </p:nvSpPr>
        <p:spPr>
          <a:xfrm>
            <a:off x="2871632" y="209043"/>
            <a:ext cx="5894961" cy="755587"/>
          </a:xfrm>
          <a:prstGeom prst="rect">
            <a:avLst/>
          </a:prstGeom>
          <a:solidFill>
            <a:srgbClr val="CCE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                                                                                                  </a:t>
            </a:r>
            <a:r>
              <a:rPr lang="ru-RU" sz="1600" dirty="0" smtClean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ИА 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„Оперативна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програма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„Наука и образование за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интелигентен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растеж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”</a:t>
            </a:r>
            <a:endParaRPr lang="en-GB" sz="1600" dirty="0">
              <a:solidFill>
                <a:srgbClr val="146194">
                  <a:lumMod val="50000"/>
                </a:srgbClr>
              </a:solidFill>
              <a:latin typeface="Arial Black" panose="020B0A04020102020204" pitchFamily="34" charset="0"/>
            </a:endParaRPr>
          </a:p>
          <a:p>
            <a:pPr algn="ctr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372040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FFC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75" y="277293"/>
            <a:ext cx="2165110" cy="687337"/>
          </a:xfrm>
          <a:prstGeom prst="rect">
            <a:avLst/>
          </a:prstGeom>
        </p:spPr>
      </p:pic>
      <p:pic>
        <p:nvPicPr>
          <p:cNvPr id="5" name="Picture 166" descr="C:\Users\a.radeva\Desktop\GDSFMOP\LOGA\OP_nauka_logo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3241" y="369605"/>
            <a:ext cx="2611737" cy="68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098070318"/>
              </p:ext>
            </p:extLst>
          </p:nvPr>
        </p:nvGraphicFramePr>
        <p:xfrm>
          <a:off x="359875" y="1118681"/>
          <a:ext cx="11546779" cy="53891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Rectangle 6"/>
          <p:cNvSpPr/>
          <p:nvPr/>
        </p:nvSpPr>
        <p:spPr>
          <a:xfrm>
            <a:off x="2871632" y="209043"/>
            <a:ext cx="5894961" cy="755587"/>
          </a:xfrm>
          <a:prstGeom prst="rect">
            <a:avLst/>
          </a:prstGeom>
          <a:solidFill>
            <a:srgbClr val="CCE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                                                                                                  </a:t>
            </a:r>
            <a:r>
              <a:rPr lang="ru-RU" sz="1600" dirty="0" smtClean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ИА 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„Оперативна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програма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„Наука и образование за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интелигентен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растеж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”</a:t>
            </a:r>
            <a:endParaRPr lang="en-GB" sz="1600" dirty="0">
              <a:solidFill>
                <a:srgbClr val="146194">
                  <a:lumMod val="50000"/>
                </a:srgbClr>
              </a:solidFill>
              <a:latin typeface="Arial Black" panose="020B0A04020102020204" pitchFamily="34" charset="0"/>
            </a:endParaRPr>
          </a:p>
          <a:p>
            <a:pPr algn="ctr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192470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FFC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75" y="277293"/>
            <a:ext cx="2165110" cy="687337"/>
          </a:xfrm>
          <a:prstGeom prst="rect">
            <a:avLst/>
          </a:prstGeom>
        </p:spPr>
      </p:pic>
      <p:pic>
        <p:nvPicPr>
          <p:cNvPr id="5" name="Picture 166" descr="C:\Users\a.radeva\Desktop\GDSFMOP\LOGA\OP_nauka_logo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3241" y="369605"/>
            <a:ext cx="2611737" cy="68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648836" y="1233467"/>
            <a:ext cx="11174671" cy="109728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bg-BG" altLang="bg-BG" sz="2400" b="1" cap="none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Приоритетна ос 3: </a:t>
            </a:r>
            <a:r>
              <a:rPr lang="bg-BG" sz="2400" b="1" cap="none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Образователна среда за активно социално приобщаване – 3 процедури</a:t>
            </a:r>
            <a:endParaRPr lang="en-US" sz="2400" b="1" cap="none" dirty="0">
              <a:ln w="12700">
                <a:solidFill>
                  <a:schemeClr val="accent1"/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718911215"/>
              </p:ext>
            </p:extLst>
          </p:nvPr>
        </p:nvGraphicFramePr>
        <p:xfrm>
          <a:off x="359875" y="2512035"/>
          <a:ext cx="11546779" cy="4387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8" name="Rectangle 7"/>
          <p:cNvSpPr/>
          <p:nvPr/>
        </p:nvSpPr>
        <p:spPr>
          <a:xfrm>
            <a:off x="2871632" y="165323"/>
            <a:ext cx="5894961" cy="755587"/>
          </a:xfrm>
          <a:prstGeom prst="rect">
            <a:avLst/>
          </a:prstGeom>
          <a:solidFill>
            <a:srgbClr val="CCE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                                                                                                  </a:t>
            </a:r>
            <a:r>
              <a:rPr lang="ru-RU" sz="1600" dirty="0" smtClean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ИА 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„Оперативна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програма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„Наука и образование за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интелигентен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растеж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”</a:t>
            </a:r>
            <a:endParaRPr lang="en-GB" sz="1600" dirty="0">
              <a:solidFill>
                <a:srgbClr val="146194">
                  <a:lumMod val="50000"/>
                </a:srgbClr>
              </a:solidFill>
              <a:latin typeface="Arial Black" panose="020B0A04020102020204" pitchFamily="34" charset="0"/>
            </a:endParaRPr>
          </a:p>
          <a:p>
            <a:pPr algn="ctr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783939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FFC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75" y="277293"/>
            <a:ext cx="2165110" cy="687337"/>
          </a:xfrm>
          <a:prstGeom prst="rect">
            <a:avLst/>
          </a:prstGeom>
        </p:spPr>
      </p:pic>
      <p:pic>
        <p:nvPicPr>
          <p:cNvPr id="5" name="Picture 166" descr="C:\Users\a.radeva\Desktop\GDSFMOP\LOGA\OP_nauka_logo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3241" y="369605"/>
            <a:ext cx="2611737" cy="68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211296472"/>
              </p:ext>
            </p:extLst>
          </p:nvPr>
        </p:nvGraphicFramePr>
        <p:xfrm>
          <a:off x="359875" y="1177047"/>
          <a:ext cx="11546779" cy="53793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Rectangle 6"/>
          <p:cNvSpPr/>
          <p:nvPr/>
        </p:nvSpPr>
        <p:spPr>
          <a:xfrm>
            <a:off x="2871632" y="209043"/>
            <a:ext cx="5894961" cy="755587"/>
          </a:xfrm>
          <a:prstGeom prst="rect">
            <a:avLst/>
          </a:prstGeom>
          <a:solidFill>
            <a:srgbClr val="CCE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                                                                                                  </a:t>
            </a:r>
            <a:r>
              <a:rPr lang="ru-RU" sz="1600" dirty="0" smtClean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ИА 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„Оперативна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програма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„Наука и образование за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интелигентен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растеж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”</a:t>
            </a:r>
            <a:endParaRPr lang="en-GB" sz="1600" dirty="0">
              <a:solidFill>
                <a:srgbClr val="146194">
                  <a:lumMod val="50000"/>
                </a:srgbClr>
              </a:solidFill>
              <a:latin typeface="Arial Black" panose="020B0A04020102020204" pitchFamily="34" charset="0"/>
            </a:endParaRPr>
          </a:p>
          <a:p>
            <a:pPr algn="ctr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0721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FFC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75" y="277293"/>
            <a:ext cx="2165110" cy="687337"/>
          </a:xfrm>
          <a:prstGeom prst="rect">
            <a:avLst/>
          </a:prstGeom>
        </p:spPr>
      </p:pic>
      <p:pic>
        <p:nvPicPr>
          <p:cNvPr id="5" name="Picture 166" descr="C:\Users\a.radeva\Desktop\GDSFMOP\LOGA\OP_nauka_logo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3241" y="369605"/>
            <a:ext cx="2611737" cy="68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668635157"/>
              </p:ext>
            </p:extLst>
          </p:nvPr>
        </p:nvGraphicFramePr>
        <p:xfrm>
          <a:off x="359875" y="1410511"/>
          <a:ext cx="11546779" cy="5243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Rectangle 6"/>
          <p:cNvSpPr/>
          <p:nvPr/>
        </p:nvSpPr>
        <p:spPr>
          <a:xfrm>
            <a:off x="2871632" y="209043"/>
            <a:ext cx="5894961" cy="755587"/>
          </a:xfrm>
          <a:prstGeom prst="rect">
            <a:avLst/>
          </a:prstGeom>
          <a:solidFill>
            <a:srgbClr val="CCE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                                                                                                  </a:t>
            </a:r>
            <a:r>
              <a:rPr lang="ru-RU" sz="1600" dirty="0" smtClean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ИА 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„Оперативна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програма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„Наука и образование за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интелигентен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растеж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”</a:t>
            </a:r>
            <a:endParaRPr lang="en-GB" sz="1600" dirty="0">
              <a:solidFill>
                <a:srgbClr val="146194">
                  <a:lumMod val="50000"/>
                </a:srgbClr>
              </a:solidFill>
              <a:latin typeface="Arial Black" panose="020B0A04020102020204" pitchFamily="34" charset="0"/>
            </a:endParaRPr>
          </a:p>
          <a:p>
            <a:pPr algn="ctr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824679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FFC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75" y="277293"/>
            <a:ext cx="2165110" cy="687337"/>
          </a:xfrm>
          <a:prstGeom prst="rect">
            <a:avLst/>
          </a:prstGeom>
        </p:spPr>
      </p:pic>
      <p:pic>
        <p:nvPicPr>
          <p:cNvPr id="5" name="Picture 166" descr="C:\Users\a.radeva\Desktop\GDSFMOP\LOGA\OP_nauka_logo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8610" y="282056"/>
            <a:ext cx="2611737" cy="68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ounded Rectangle 6"/>
          <p:cNvSpPr/>
          <p:nvPr/>
        </p:nvSpPr>
        <p:spPr>
          <a:xfrm>
            <a:off x="944022" y="1355386"/>
            <a:ext cx="10406743" cy="3189182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g-BG" sz="2000" dirty="0">
                <a:solidFill>
                  <a:srgbClr val="002060"/>
                </a:solidFill>
                <a:latin typeface="Arial Black" panose="020B0A04020102020204" pitchFamily="34" charset="0"/>
              </a:rPr>
              <a:t>По процедура BG05M2OP001-1.002 „Изграждане и развитие на центрове за компетентност“ (ИРЦК</a:t>
            </a:r>
            <a:r>
              <a:rPr lang="bg-BG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) са </a:t>
            </a:r>
            <a:r>
              <a:rPr lang="bg-BG" sz="2000" dirty="0">
                <a:solidFill>
                  <a:srgbClr val="002060"/>
                </a:solidFill>
                <a:latin typeface="Arial Black" panose="020B0A04020102020204" pitchFamily="34" charset="0"/>
              </a:rPr>
              <a:t>сключени </a:t>
            </a:r>
            <a:r>
              <a:rPr lang="bg-BG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6 </a:t>
            </a:r>
            <a:r>
              <a:rPr lang="bg-BG" sz="2000" dirty="0">
                <a:solidFill>
                  <a:srgbClr val="002060"/>
                </a:solidFill>
                <a:latin typeface="Arial Black" panose="020B0A04020102020204" pitchFamily="34" charset="0"/>
              </a:rPr>
              <a:t>договора, като общата сума е </a:t>
            </a:r>
            <a:r>
              <a:rPr lang="bg-BG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134 713 717, 15 лв</a:t>
            </a:r>
            <a:r>
              <a:rPr lang="bg-BG" sz="20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. </a:t>
            </a:r>
            <a:r>
              <a:rPr lang="bg-BG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– </a:t>
            </a:r>
            <a:r>
              <a:rPr lang="bg-BG" sz="20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2 договора </a:t>
            </a:r>
            <a:r>
              <a:rPr lang="bg-BG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по Компонент</a:t>
            </a:r>
            <a:r>
              <a:rPr lang="en-GB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 1. </a:t>
            </a:r>
            <a:r>
              <a:rPr lang="bg-BG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„</a:t>
            </a:r>
            <a:r>
              <a:rPr lang="bg-BG" sz="20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Мехатроника</a:t>
            </a:r>
            <a:r>
              <a:rPr lang="bg-BG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 и чисти технологии</a:t>
            </a:r>
            <a:r>
              <a:rPr lang="en-GB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"</a:t>
            </a:r>
            <a:r>
              <a:rPr lang="bg-BG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, </a:t>
            </a:r>
            <a:r>
              <a:rPr lang="bg-BG" sz="20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1 договор по Компонент</a:t>
            </a:r>
            <a:r>
              <a:rPr lang="en-US" sz="20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en-US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2. “</a:t>
            </a:r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Информатика и </a:t>
            </a:r>
            <a:r>
              <a:rPr lang="ru-RU" sz="20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информационни</a:t>
            </a:r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 и </a:t>
            </a:r>
            <a:r>
              <a:rPr lang="ru-RU" sz="20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комуникационни</a:t>
            </a:r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 технологии</a:t>
            </a:r>
            <a:r>
              <a:rPr lang="en-US" sz="20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”</a:t>
            </a:r>
            <a:r>
              <a:rPr lang="bg-BG" sz="20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, </a:t>
            </a:r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2 договора по Компонент 3: „Индустрия за </a:t>
            </a:r>
            <a:r>
              <a:rPr lang="ru-RU" sz="20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здравословен</a:t>
            </a:r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 живот и </a:t>
            </a:r>
            <a:r>
              <a:rPr lang="ru-RU" sz="20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био</a:t>
            </a:r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-технологии</a:t>
            </a:r>
            <a:r>
              <a:rPr lang="ru-RU" sz="20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“ </a:t>
            </a:r>
            <a:r>
              <a:rPr lang="en-US" sz="20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bg-BG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и </a:t>
            </a:r>
            <a:r>
              <a:rPr lang="bg-BG" sz="20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1 договор по Компонент</a:t>
            </a:r>
            <a:r>
              <a:rPr lang="en-GB" sz="20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en-GB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4. </a:t>
            </a:r>
            <a:r>
              <a:rPr lang="en-US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“</a:t>
            </a:r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Нови технологии в </a:t>
            </a:r>
            <a:r>
              <a:rPr lang="ru-RU" sz="20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креативните</a:t>
            </a:r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 и </a:t>
            </a:r>
            <a:r>
              <a:rPr lang="ru-RU" sz="20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рекреативните</a:t>
            </a:r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 индустрии</a:t>
            </a:r>
            <a:r>
              <a:rPr lang="en-US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”</a:t>
            </a:r>
            <a:r>
              <a:rPr lang="bg-BG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.</a:t>
            </a:r>
            <a:endParaRPr lang="bg-BG" sz="20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944022" y="4745736"/>
            <a:ext cx="10406743" cy="1545336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g-BG" sz="20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По Компонент</a:t>
            </a:r>
            <a:r>
              <a:rPr lang="en-GB" sz="20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en-GB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4. </a:t>
            </a:r>
            <a:r>
              <a:rPr lang="en-US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“</a:t>
            </a:r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Нови технологии в </a:t>
            </a:r>
            <a:r>
              <a:rPr lang="ru-RU" sz="20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креативните</a:t>
            </a:r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 и </a:t>
            </a:r>
            <a:r>
              <a:rPr lang="ru-RU" sz="20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рекреативните</a:t>
            </a:r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 индустрии</a:t>
            </a:r>
            <a:r>
              <a:rPr lang="en-US" sz="20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”</a:t>
            </a:r>
            <a:r>
              <a:rPr lang="bg-BG" sz="20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има Бенефициент от Североизточен район – Висше училище по мениджмънт – Варна.</a:t>
            </a:r>
            <a:endParaRPr lang="bg-BG" sz="20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54317" y="209043"/>
            <a:ext cx="5894961" cy="755587"/>
          </a:xfrm>
          <a:prstGeom prst="rect">
            <a:avLst/>
          </a:prstGeom>
          <a:solidFill>
            <a:srgbClr val="CCE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                                                                                                  </a:t>
            </a:r>
            <a:r>
              <a:rPr lang="ru-RU" sz="1600" dirty="0" smtClean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ИА 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„Оперативна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програма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„Наука и образование за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интелигентен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растеж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”</a:t>
            </a:r>
            <a:endParaRPr lang="en-GB" sz="1600" dirty="0">
              <a:solidFill>
                <a:srgbClr val="146194">
                  <a:lumMod val="50000"/>
                </a:srgbClr>
              </a:solidFill>
              <a:latin typeface="Arial Black" panose="020B0A04020102020204" pitchFamily="34" charset="0"/>
            </a:endParaRPr>
          </a:p>
          <a:p>
            <a:pPr algn="ctr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785509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Terminator 4"/>
          <p:cNvSpPr/>
          <p:nvPr/>
        </p:nvSpPr>
        <p:spPr>
          <a:xfrm>
            <a:off x="2782112" y="2558374"/>
            <a:ext cx="7295744" cy="1877439"/>
          </a:xfrm>
          <a:prstGeom prst="flowChartTerminator">
            <a:avLst/>
          </a:prstGeom>
          <a:solidFill>
            <a:srgbClr val="47B4B9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2813">
              <a:lnSpc>
                <a:spcPct val="90000"/>
              </a:lnSpc>
              <a:defRPr/>
            </a:pPr>
            <a:r>
              <a:rPr lang="bg-BG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Благодаря за вниманието!</a:t>
            </a:r>
            <a:endParaRPr lang="en-US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75" y="277293"/>
            <a:ext cx="2165110" cy="687337"/>
          </a:xfrm>
          <a:prstGeom prst="rect">
            <a:avLst/>
          </a:prstGeom>
        </p:spPr>
      </p:pic>
      <p:pic>
        <p:nvPicPr>
          <p:cNvPr id="4" name="Picture 166" descr="C:\Users\a.radeva\Desktop\GDSFMOP\LOGA\OP_nauka_logo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4937" y="240786"/>
            <a:ext cx="2611737" cy="68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3025302" y="204280"/>
            <a:ext cx="5894961" cy="755587"/>
          </a:xfrm>
          <a:prstGeom prst="rect">
            <a:avLst/>
          </a:prstGeom>
          <a:solidFill>
            <a:srgbClr val="CCE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                                                                                                  </a:t>
            </a:r>
            <a:r>
              <a:rPr lang="ru-RU" sz="1600" dirty="0" smtClean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ИА 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„Оперативна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програма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„Наука и образование за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интелигентен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растеж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”</a:t>
            </a:r>
            <a:endParaRPr lang="en-GB" sz="1600" dirty="0">
              <a:solidFill>
                <a:srgbClr val="146194">
                  <a:lumMod val="50000"/>
                </a:srgbClr>
              </a:solidFill>
              <a:latin typeface="Arial Black" panose="020B0A04020102020204" pitchFamily="34" charset="0"/>
            </a:endParaRPr>
          </a:p>
          <a:p>
            <a:pPr algn="ctr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58396788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75" y="277293"/>
            <a:ext cx="2165110" cy="687337"/>
          </a:xfrm>
          <a:prstGeom prst="rect">
            <a:avLst/>
          </a:prstGeom>
        </p:spPr>
      </p:pic>
      <p:pic>
        <p:nvPicPr>
          <p:cNvPr id="5" name="Picture 166" descr="C:\Users\a.radeva\Desktop\GDSFMOP\LOGA\OP_nauka_logo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5039" y="277293"/>
            <a:ext cx="2611737" cy="68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ounded Rectangle 6"/>
          <p:cNvSpPr/>
          <p:nvPr/>
        </p:nvSpPr>
        <p:spPr>
          <a:xfrm>
            <a:off x="359876" y="1121014"/>
            <a:ext cx="11346900" cy="1032442"/>
          </a:xfrm>
          <a:prstGeom prst="round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g-BG" sz="2400" dirty="0">
                <a:solidFill>
                  <a:srgbClr val="002060"/>
                </a:solidFill>
                <a:latin typeface="Arial Black" panose="020B0A04020102020204" pitchFamily="34" charset="0"/>
              </a:rPr>
              <a:t>BG05M2OP001-1.001 „Изграждане и развитие на центрове за върхови постижения“ (ИРЦВП) 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59876" y="2233534"/>
            <a:ext cx="11346900" cy="103244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dirty="0">
                <a:solidFill>
                  <a:srgbClr val="002060"/>
                </a:solidFill>
                <a:latin typeface="Arial Black" panose="020B0A04020102020204" pitchFamily="34" charset="0"/>
              </a:rPr>
              <a:t>Компонент 1 „</a:t>
            </a:r>
            <a:r>
              <a:rPr lang="ru-RU" sz="2400" dirty="0" err="1">
                <a:solidFill>
                  <a:srgbClr val="002060"/>
                </a:solidFill>
                <a:latin typeface="Arial Black" panose="020B0A04020102020204" pitchFamily="34" charset="0"/>
              </a:rPr>
              <a:t>Мехатроника</a:t>
            </a:r>
            <a:r>
              <a:rPr lang="ru-RU" sz="2400" dirty="0">
                <a:solidFill>
                  <a:srgbClr val="002060"/>
                </a:solidFill>
                <a:latin typeface="Arial Black" panose="020B0A04020102020204" pitchFamily="34" charset="0"/>
              </a:rPr>
              <a:t> и чисти технологии“</a:t>
            </a:r>
            <a:endParaRPr lang="bg-BG" sz="2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59876" y="3402486"/>
            <a:ext cx="11346900" cy="3208626"/>
          </a:xfrm>
          <a:prstGeom prst="roundRect">
            <a:avLst/>
          </a:prstGeom>
          <a:solidFill>
            <a:schemeClr val="tx2">
              <a:lumMod val="9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2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                                                                                                                       По Компонент </a:t>
            </a:r>
            <a:r>
              <a:rPr lang="ru-RU" sz="2200" dirty="0">
                <a:solidFill>
                  <a:srgbClr val="002060"/>
                </a:solidFill>
                <a:latin typeface="Arial Black" panose="020B0A04020102020204" pitchFamily="34" charset="0"/>
              </a:rPr>
              <a:t>1 „</a:t>
            </a:r>
            <a:r>
              <a:rPr lang="ru-RU" sz="2200" dirty="0" err="1">
                <a:solidFill>
                  <a:srgbClr val="002060"/>
                </a:solidFill>
                <a:latin typeface="Arial Black" panose="020B0A04020102020204" pitchFamily="34" charset="0"/>
              </a:rPr>
              <a:t>Мехатроника</a:t>
            </a:r>
            <a:r>
              <a:rPr lang="ru-RU" sz="2200" dirty="0">
                <a:solidFill>
                  <a:srgbClr val="002060"/>
                </a:solidFill>
                <a:latin typeface="Arial Black" panose="020B0A04020102020204" pitchFamily="34" charset="0"/>
              </a:rPr>
              <a:t> и чисти технологии</a:t>
            </a:r>
            <a:r>
              <a:rPr lang="ru-RU" sz="22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“ се </a:t>
            </a:r>
            <a:r>
              <a:rPr lang="ru-RU" sz="22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изпълнява</a:t>
            </a:r>
            <a:r>
              <a:rPr lang="ru-RU" sz="22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един проект, по </a:t>
            </a:r>
            <a:r>
              <a:rPr lang="ru-RU" sz="22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който</a:t>
            </a:r>
            <a:r>
              <a:rPr lang="ru-RU" sz="22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ru-RU" sz="22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партнир</a:t>
            </a:r>
            <a:r>
              <a:rPr lang="bg-BG" sz="22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а и</a:t>
            </a:r>
            <a:r>
              <a:rPr lang="ru-RU" sz="22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организация от </a:t>
            </a:r>
            <a:r>
              <a:rPr lang="ru-RU" sz="22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Североизточен</a:t>
            </a:r>
            <a:r>
              <a:rPr lang="ru-RU" sz="22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район. </a:t>
            </a:r>
            <a:r>
              <a:rPr lang="ru-RU" sz="22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Ръководителят</a:t>
            </a:r>
            <a:r>
              <a:rPr lang="ru-RU" sz="22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на УО на ОПНОИР е </a:t>
            </a:r>
            <a:r>
              <a:rPr lang="ru-RU" sz="22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сключил</a:t>
            </a:r>
            <a:r>
              <a:rPr lang="ru-RU" sz="22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договор </a:t>
            </a:r>
            <a:r>
              <a:rPr lang="ru-RU" sz="2200" dirty="0">
                <a:solidFill>
                  <a:srgbClr val="002060"/>
                </a:solidFill>
                <a:latin typeface="Arial Black" panose="020B0A04020102020204" pitchFamily="34" charset="0"/>
              </a:rPr>
              <a:t>за </a:t>
            </a:r>
            <a:r>
              <a:rPr lang="ru-RU" sz="22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предоставяне</a:t>
            </a:r>
            <a:r>
              <a:rPr lang="ru-RU" sz="22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на БФП с Институт по обща и неорганична химия при БАН на обща </a:t>
            </a:r>
            <a:r>
              <a:rPr lang="ru-RU" sz="22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стойност</a:t>
            </a:r>
            <a:r>
              <a:rPr lang="ru-RU" sz="22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bg-BG" sz="2200" dirty="0">
                <a:solidFill>
                  <a:srgbClr val="002060"/>
                </a:solidFill>
                <a:latin typeface="Arial Black" panose="020B0A04020102020204" pitchFamily="34" charset="0"/>
              </a:rPr>
              <a:t>69 184 529</a:t>
            </a:r>
            <a:r>
              <a:rPr lang="bg-BG" sz="22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. 81 лв. Проектът е с наименование „</a:t>
            </a:r>
            <a:r>
              <a:rPr lang="ru-RU" sz="2200" dirty="0">
                <a:solidFill>
                  <a:srgbClr val="002060"/>
                </a:solidFill>
                <a:latin typeface="Arial Black" panose="020B0A04020102020204" pitchFamily="34" charset="0"/>
              </a:rPr>
              <a:t>Национален </a:t>
            </a:r>
            <a:r>
              <a:rPr lang="ru-RU" sz="2200" dirty="0" err="1">
                <a:solidFill>
                  <a:srgbClr val="002060"/>
                </a:solidFill>
                <a:latin typeface="Arial Black" panose="020B0A04020102020204" pitchFamily="34" charset="0"/>
              </a:rPr>
              <a:t>център</a:t>
            </a:r>
            <a:r>
              <a:rPr lang="ru-RU" sz="2200" dirty="0">
                <a:solidFill>
                  <a:srgbClr val="002060"/>
                </a:solidFill>
                <a:latin typeface="Arial Black" panose="020B0A04020102020204" pitchFamily="34" charset="0"/>
              </a:rPr>
              <a:t> по </a:t>
            </a:r>
            <a:r>
              <a:rPr lang="ru-RU" sz="2200" dirty="0" err="1">
                <a:solidFill>
                  <a:srgbClr val="002060"/>
                </a:solidFill>
                <a:latin typeface="Arial Black" panose="020B0A04020102020204" pitchFamily="34" charset="0"/>
              </a:rPr>
              <a:t>мехатроника</a:t>
            </a:r>
            <a:r>
              <a:rPr lang="ru-RU" sz="2200" dirty="0">
                <a:solidFill>
                  <a:srgbClr val="002060"/>
                </a:solidFill>
                <a:latin typeface="Arial Black" panose="020B0A04020102020204" pitchFamily="34" charset="0"/>
              </a:rPr>
              <a:t> и чисти технологии </a:t>
            </a:r>
            <a:r>
              <a:rPr lang="bg-BG" sz="22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“ и се изпълнява с участието на 17 партниращи организации като една от тях е Технически университет – Варна.</a:t>
            </a:r>
            <a:endParaRPr lang="bg-BG" sz="2200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r>
              <a:rPr lang="ru-RU" sz="22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  </a:t>
            </a:r>
            <a:endParaRPr lang="bg-BG" sz="22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996119" y="204280"/>
            <a:ext cx="5894961" cy="755587"/>
          </a:xfrm>
          <a:prstGeom prst="rect">
            <a:avLst/>
          </a:prstGeom>
          <a:solidFill>
            <a:srgbClr val="CCE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                                                                                                  </a:t>
            </a:r>
            <a:r>
              <a:rPr lang="ru-RU" sz="1600" dirty="0" smtClean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ИА 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„Оперативна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програма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„Наука и образование за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интелигентен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растеж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”</a:t>
            </a:r>
            <a:endParaRPr lang="en-GB" sz="1600" dirty="0">
              <a:solidFill>
                <a:srgbClr val="146194">
                  <a:lumMod val="50000"/>
                </a:srgbClr>
              </a:solidFill>
              <a:latin typeface="Arial Black" panose="020B0A04020102020204" pitchFamily="34" charset="0"/>
            </a:endParaRPr>
          </a:p>
          <a:p>
            <a:pPr algn="ctr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662042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FFC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75" y="277293"/>
            <a:ext cx="2165110" cy="687337"/>
          </a:xfrm>
          <a:prstGeom prst="rect">
            <a:avLst/>
          </a:prstGeom>
        </p:spPr>
      </p:pic>
      <p:pic>
        <p:nvPicPr>
          <p:cNvPr id="5" name="Picture 166" descr="C:\Users\a.radeva\Desktop\GDSFMOP\LOGA\OP_nauka_logo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1334" y="282056"/>
            <a:ext cx="2611737" cy="68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ounded Rectangle 6"/>
          <p:cNvSpPr/>
          <p:nvPr/>
        </p:nvSpPr>
        <p:spPr>
          <a:xfrm>
            <a:off x="359876" y="1121014"/>
            <a:ext cx="11346900" cy="1032442"/>
          </a:xfrm>
          <a:prstGeom prst="round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g-BG" sz="2400" dirty="0">
                <a:solidFill>
                  <a:srgbClr val="002060"/>
                </a:solidFill>
                <a:latin typeface="Arial Black" panose="020B0A04020102020204" pitchFamily="34" charset="0"/>
              </a:rPr>
              <a:t>BG05M2OP001-1.001 „Изграждане и развитие на центрове за върхови постижения“ (ИРЦВП) 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59876" y="2233534"/>
            <a:ext cx="11346900" cy="1032442"/>
          </a:xfrm>
          <a:prstGeom prst="roundRect">
            <a:avLst/>
          </a:prstGeom>
          <a:solidFill>
            <a:srgbClr val="FFFF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g-BG" sz="2400" b="1" dirty="0">
                <a:latin typeface="Arial Black" panose="020B0A04020102020204" pitchFamily="34" charset="0"/>
              </a:rPr>
              <a:t>Компонент</a:t>
            </a:r>
            <a:r>
              <a:rPr lang="en-US" sz="2400" b="1" dirty="0">
                <a:latin typeface="Arial Black" panose="020B0A04020102020204" pitchFamily="34" charset="0"/>
              </a:rPr>
              <a:t> 2. “</a:t>
            </a:r>
            <a:r>
              <a:rPr lang="ru-RU" sz="2400" b="1" dirty="0">
                <a:latin typeface="Arial Black" panose="020B0A04020102020204" pitchFamily="34" charset="0"/>
              </a:rPr>
              <a:t>Информатика и </a:t>
            </a:r>
            <a:r>
              <a:rPr lang="ru-RU" sz="2400" b="1" dirty="0" err="1">
                <a:latin typeface="Arial Black" panose="020B0A04020102020204" pitchFamily="34" charset="0"/>
              </a:rPr>
              <a:t>информационни</a:t>
            </a:r>
            <a:r>
              <a:rPr lang="ru-RU" sz="2400" b="1" dirty="0">
                <a:latin typeface="Arial Black" panose="020B0A04020102020204" pitchFamily="34" charset="0"/>
              </a:rPr>
              <a:t> и </a:t>
            </a:r>
            <a:r>
              <a:rPr lang="ru-RU" sz="2400" b="1" dirty="0" err="1">
                <a:latin typeface="Arial Black" panose="020B0A04020102020204" pitchFamily="34" charset="0"/>
              </a:rPr>
              <a:t>комуникационни</a:t>
            </a:r>
            <a:r>
              <a:rPr lang="ru-RU" sz="2400" b="1" dirty="0">
                <a:latin typeface="Arial Black" panose="020B0A04020102020204" pitchFamily="34" charset="0"/>
              </a:rPr>
              <a:t> технологии</a:t>
            </a:r>
            <a:r>
              <a:rPr lang="en-US" sz="2400" b="1" dirty="0">
                <a:latin typeface="Arial Black" panose="020B0A04020102020204" pitchFamily="34" charset="0"/>
              </a:rPr>
              <a:t>” </a:t>
            </a:r>
            <a:endParaRPr lang="bg-BG" sz="2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59876" y="3402486"/>
            <a:ext cx="11346900" cy="320862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                                                                                                                                            По </a:t>
            </a:r>
            <a:r>
              <a:rPr lang="bg-BG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Компонент</a:t>
            </a:r>
            <a:r>
              <a:rPr lang="en-US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 2. “</a:t>
            </a:r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Информатика и </a:t>
            </a:r>
            <a:r>
              <a:rPr lang="ru-RU" sz="20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информационни</a:t>
            </a:r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 и </a:t>
            </a:r>
            <a:r>
              <a:rPr lang="ru-RU" sz="20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комуникационни</a:t>
            </a:r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 технологии</a:t>
            </a:r>
            <a:r>
              <a:rPr lang="en-US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” </a:t>
            </a:r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се </a:t>
            </a:r>
            <a:r>
              <a:rPr lang="ru-RU" sz="20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изпълнява</a:t>
            </a:r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един проект, по </a:t>
            </a:r>
            <a:r>
              <a:rPr lang="ru-RU" sz="20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който</a:t>
            </a:r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партньор</a:t>
            </a:r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е организация от </a:t>
            </a:r>
            <a:r>
              <a:rPr lang="ru-RU" sz="20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Североизточен</a:t>
            </a:r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район. </a:t>
            </a:r>
            <a:r>
              <a:rPr lang="ru-RU" sz="20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Ръководителят</a:t>
            </a:r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на УО на ОПНОИР е </a:t>
            </a:r>
            <a:r>
              <a:rPr lang="ru-RU" sz="20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сключил</a:t>
            </a:r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договор 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за </a:t>
            </a:r>
            <a:r>
              <a:rPr lang="ru-RU" sz="20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предоставяне</a:t>
            </a:r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на БФП </a:t>
            </a:r>
            <a:r>
              <a:rPr lang="ru-RU" sz="20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със</a:t>
            </a:r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Софийски</a:t>
            </a:r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университет «Св. Климент </a:t>
            </a:r>
            <a:r>
              <a:rPr lang="ru-RU" sz="20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Охридски</a:t>
            </a:r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» на обща </a:t>
            </a:r>
            <a:r>
              <a:rPr lang="ru-RU" sz="20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стойност</a:t>
            </a:r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en-GB" sz="2000" b="1" dirty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29 781 882</a:t>
            </a:r>
            <a:r>
              <a:rPr lang="en-GB" sz="2000" b="1" dirty="0" smtClean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bg-BG" sz="2000" b="1" dirty="0" smtClean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dirty="0" smtClean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42</a:t>
            </a:r>
            <a:r>
              <a:rPr lang="bg-BG" sz="2000" b="1" dirty="0" smtClean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20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лв</a:t>
            </a:r>
            <a:r>
              <a:rPr lang="bg-BG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. </a:t>
            </a:r>
            <a:r>
              <a:rPr lang="bg-BG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Проектът е с наименование „</a:t>
            </a:r>
            <a:r>
              <a:rPr lang="bg-BG" sz="20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Университети за Наука, Информатика и Технологии в е-обществото</a:t>
            </a:r>
            <a:r>
              <a:rPr lang="bg-BG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“ и се изпълнява с участието на 4 партниращи организации, като една от тях е Шуменски университет „</a:t>
            </a:r>
            <a:r>
              <a:rPr lang="bg-BG" sz="20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Еп</a:t>
            </a:r>
            <a:r>
              <a:rPr lang="bg-BG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. Константин Преславски“.</a:t>
            </a:r>
            <a:endParaRPr lang="bg-BG" sz="2000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  </a:t>
            </a:r>
            <a:endParaRPr lang="bg-BG" sz="20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925134" y="199960"/>
            <a:ext cx="5894961" cy="755587"/>
          </a:xfrm>
          <a:prstGeom prst="rect">
            <a:avLst/>
          </a:prstGeom>
          <a:solidFill>
            <a:srgbClr val="CCE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                                                                                                  </a:t>
            </a:r>
            <a:r>
              <a:rPr lang="ru-RU" sz="1600" dirty="0" smtClean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ИА 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„Оперативна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програма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„Наука и образование за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интелигентен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растеж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”</a:t>
            </a:r>
            <a:endParaRPr lang="en-GB" sz="1600" dirty="0">
              <a:solidFill>
                <a:srgbClr val="146194">
                  <a:lumMod val="50000"/>
                </a:srgbClr>
              </a:solidFill>
              <a:latin typeface="Arial Black" panose="020B0A04020102020204" pitchFamily="34" charset="0"/>
            </a:endParaRPr>
          </a:p>
          <a:p>
            <a:pPr algn="ctr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207042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FFC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75" y="277293"/>
            <a:ext cx="2165110" cy="687337"/>
          </a:xfrm>
          <a:prstGeom prst="rect">
            <a:avLst/>
          </a:prstGeom>
        </p:spPr>
      </p:pic>
      <p:pic>
        <p:nvPicPr>
          <p:cNvPr id="5" name="Picture 166" descr="C:\Users\a.radeva\Desktop\GDSFMOP\LOGA\OP_nauka_logo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5039" y="277293"/>
            <a:ext cx="2611737" cy="68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ounded Rectangle 6"/>
          <p:cNvSpPr/>
          <p:nvPr/>
        </p:nvSpPr>
        <p:spPr>
          <a:xfrm>
            <a:off x="359876" y="1121014"/>
            <a:ext cx="11346900" cy="1032442"/>
          </a:xfrm>
          <a:prstGeom prst="round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g-BG" sz="2400" dirty="0">
                <a:solidFill>
                  <a:srgbClr val="002060"/>
                </a:solidFill>
                <a:latin typeface="Arial Black" panose="020B0A04020102020204" pitchFamily="34" charset="0"/>
              </a:rPr>
              <a:t>BG05M2OP001-1.002 „Изграждане и развитие на центрове за компетентност“ (ИРЦК</a:t>
            </a:r>
            <a:r>
              <a:rPr lang="bg-BG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)</a:t>
            </a:r>
            <a:endParaRPr lang="bg-BG" sz="2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59876" y="2233534"/>
            <a:ext cx="11346900" cy="1032442"/>
          </a:xfrm>
          <a:prstGeom prst="roundRect">
            <a:avLst/>
          </a:prstGeom>
          <a:solidFill>
            <a:srgbClr val="9999FF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g-BG" sz="2400" b="1" dirty="0">
                <a:solidFill>
                  <a:srgbClr val="002060"/>
                </a:solidFill>
                <a:latin typeface="Arial Black" panose="020B0A04020102020204" pitchFamily="34" charset="0"/>
              </a:rPr>
              <a:t>Компонент</a:t>
            </a:r>
            <a:r>
              <a:rPr lang="en-GB" sz="2400" b="1" dirty="0">
                <a:solidFill>
                  <a:srgbClr val="002060"/>
                </a:solidFill>
                <a:latin typeface="Arial Black" panose="020B0A04020102020204" pitchFamily="34" charset="0"/>
              </a:rPr>
              <a:t> 4. </a:t>
            </a:r>
            <a:r>
              <a:rPr lang="en-US" sz="2400" b="1" dirty="0">
                <a:solidFill>
                  <a:srgbClr val="002060"/>
                </a:solidFill>
                <a:latin typeface="Arial Black" panose="020B0A04020102020204" pitchFamily="34" charset="0"/>
              </a:rPr>
              <a:t>“</a:t>
            </a:r>
            <a:r>
              <a:rPr lang="ru-RU" sz="2400" b="1" dirty="0">
                <a:solidFill>
                  <a:srgbClr val="002060"/>
                </a:solidFill>
                <a:latin typeface="Arial Black" panose="020B0A04020102020204" pitchFamily="34" charset="0"/>
              </a:rPr>
              <a:t>Нови технологии в </a:t>
            </a:r>
            <a:r>
              <a:rPr lang="ru-RU" sz="24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креативните</a:t>
            </a:r>
            <a:r>
              <a:rPr lang="ru-RU" sz="2400" b="1" dirty="0">
                <a:solidFill>
                  <a:srgbClr val="002060"/>
                </a:solidFill>
                <a:latin typeface="Arial Black" panose="020B0A04020102020204" pitchFamily="34" charset="0"/>
              </a:rPr>
              <a:t> и </a:t>
            </a:r>
            <a:r>
              <a:rPr lang="ru-RU" sz="24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рекреативните</a:t>
            </a:r>
            <a:r>
              <a:rPr lang="ru-RU" sz="2400" b="1" dirty="0">
                <a:solidFill>
                  <a:srgbClr val="002060"/>
                </a:solidFill>
                <a:latin typeface="Arial Black" panose="020B0A04020102020204" pitchFamily="34" charset="0"/>
              </a:rPr>
              <a:t> индустрии</a:t>
            </a:r>
            <a:r>
              <a:rPr lang="en-US" sz="2400" b="1" dirty="0">
                <a:solidFill>
                  <a:srgbClr val="002060"/>
                </a:solidFill>
                <a:latin typeface="Arial Black" panose="020B0A04020102020204" pitchFamily="34" charset="0"/>
              </a:rPr>
              <a:t>”</a:t>
            </a:r>
            <a:endParaRPr lang="bg-BG" sz="2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59876" y="3402486"/>
            <a:ext cx="11346900" cy="320862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                                                                                                                       </a:t>
            </a:r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По </a:t>
            </a:r>
            <a:r>
              <a:rPr lang="bg-BG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Компонент</a:t>
            </a:r>
            <a:r>
              <a:rPr lang="en-GB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 4. </a:t>
            </a:r>
            <a:r>
              <a:rPr lang="en-US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“</a:t>
            </a:r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Нови технологии в </a:t>
            </a:r>
            <a:r>
              <a:rPr lang="ru-RU" sz="20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креативните</a:t>
            </a:r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 и </a:t>
            </a:r>
            <a:r>
              <a:rPr lang="ru-RU" sz="20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рекреативните</a:t>
            </a:r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 индустрии</a:t>
            </a:r>
            <a:r>
              <a:rPr lang="en-US" sz="20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”</a:t>
            </a:r>
            <a:r>
              <a:rPr lang="bg-BG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р</a:t>
            </a:r>
            <a:r>
              <a:rPr lang="ru-RU" sz="20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ъководителят</a:t>
            </a:r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на УО на ОПНОИР е </a:t>
            </a:r>
            <a:r>
              <a:rPr lang="ru-RU" sz="20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сключил</a:t>
            </a:r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договор 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за </a:t>
            </a:r>
            <a:r>
              <a:rPr lang="ru-RU" sz="20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предоставяне</a:t>
            </a:r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на БФП с </a:t>
            </a:r>
            <a:r>
              <a:rPr lang="bg-BG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Висше училище по мениджмънт – Варна </a:t>
            </a:r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на обща </a:t>
            </a:r>
            <a:r>
              <a:rPr lang="ru-RU" sz="20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стойност</a:t>
            </a:r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en-GB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13 379 129. 35</a:t>
            </a:r>
            <a:r>
              <a:rPr lang="bg-BG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 лв</a:t>
            </a:r>
            <a:r>
              <a:rPr lang="bg-BG" sz="20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. </a:t>
            </a:r>
            <a:r>
              <a:rPr lang="bg-BG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Проектът е с наименование „</a:t>
            </a:r>
            <a:r>
              <a:rPr lang="ru-RU" sz="2000" b="1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Център</a:t>
            </a:r>
            <a:r>
              <a:rPr lang="ru-RU" sz="20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за </a:t>
            </a:r>
            <a:r>
              <a:rPr lang="ru-RU" sz="20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компетентност</a:t>
            </a:r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 за </a:t>
            </a:r>
            <a:r>
              <a:rPr lang="ru-RU" sz="20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интелигентни</a:t>
            </a:r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 решения в </a:t>
            </a:r>
            <a:r>
              <a:rPr lang="ru-RU" sz="20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креативните</a:t>
            </a:r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 и </a:t>
            </a:r>
            <a:r>
              <a:rPr lang="ru-RU" sz="20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рекреативните</a:t>
            </a:r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индустрии</a:t>
            </a:r>
            <a:r>
              <a:rPr lang="bg-BG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“ </a:t>
            </a:r>
            <a:r>
              <a:rPr lang="ru-RU" sz="20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(</a:t>
            </a:r>
            <a:r>
              <a:rPr lang="ru-RU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ИНКРЕА</a:t>
            </a:r>
            <a:r>
              <a:rPr lang="ru-RU" sz="20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) </a:t>
            </a:r>
            <a:r>
              <a:rPr lang="bg-BG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и се изпълнява с участието на 7 партниращи организации като две от тях  са организации от Североизточен район – </a:t>
            </a:r>
            <a:r>
              <a:rPr lang="bg-BG" sz="2000" dirty="0">
                <a:solidFill>
                  <a:srgbClr val="002060"/>
                </a:solidFill>
                <a:latin typeface="Arial Black" panose="020B0A04020102020204" pitchFamily="34" charset="0"/>
              </a:rPr>
              <a:t>Институт по океанология „Фритьоф Нансен“ (ИО) при </a:t>
            </a:r>
            <a:r>
              <a:rPr lang="bg-BG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БАН – </a:t>
            </a:r>
            <a:r>
              <a:rPr lang="bg-BG" sz="2000" dirty="0">
                <a:solidFill>
                  <a:srgbClr val="002060"/>
                </a:solidFill>
                <a:latin typeface="Arial Black" panose="020B0A04020102020204" pitchFamily="34" charset="0"/>
              </a:rPr>
              <a:t>Варна</a:t>
            </a:r>
          </a:p>
          <a:p>
            <a:r>
              <a:rPr lang="bg-BG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и Технически университет – Варна.</a:t>
            </a:r>
            <a:endParaRPr lang="bg-BG" sz="2000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r>
              <a:rPr lang="ru-RU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  </a:t>
            </a:r>
            <a:endParaRPr lang="bg-BG" sz="2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862531" y="204280"/>
            <a:ext cx="5894961" cy="755587"/>
          </a:xfrm>
          <a:prstGeom prst="rect">
            <a:avLst/>
          </a:prstGeom>
          <a:solidFill>
            <a:srgbClr val="CCE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                                                                                                  </a:t>
            </a:r>
            <a:r>
              <a:rPr lang="ru-RU" sz="1600" dirty="0" smtClean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ИА 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„Оперативна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програма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„Наука и образование за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интелигентен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растеж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”</a:t>
            </a:r>
            <a:endParaRPr lang="en-GB" sz="1600" dirty="0">
              <a:solidFill>
                <a:srgbClr val="146194">
                  <a:lumMod val="50000"/>
                </a:srgbClr>
              </a:solidFill>
              <a:latin typeface="Arial Black" panose="020B0A04020102020204" pitchFamily="34" charset="0"/>
            </a:endParaRPr>
          </a:p>
          <a:p>
            <a:pPr algn="ctr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186276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FFC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75" y="277293"/>
            <a:ext cx="2165110" cy="687337"/>
          </a:xfrm>
          <a:prstGeom prst="rect">
            <a:avLst/>
          </a:prstGeom>
        </p:spPr>
      </p:pic>
      <p:pic>
        <p:nvPicPr>
          <p:cNvPr id="5" name="Picture 166" descr="C:\Users\a.radeva\Desktop\GDSFMOP\LOGA\OP_nauka_logo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0518" y="204235"/>
            <a:ext cx="2611737" cy="68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1477408181"/>
              </p:ext>
            </p:extLst>
          </p:nvPr>
        </p:nvGraphicFramePr>
        <p:xfrm>
          <a:off x="707597" y="1132424"/>
          <a:ext cx="10758979" cy="56413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Rectangle 6"/>
          <p:cNvSpPr/>
          <p:nvPr/>
        </p:nvSpPr>
        <p:spPr>
          <a:xfrm>
            <a:off x="3025302" y="204280"/>
            <a:ext cx="5894961" cy="755587"/>
          </a:xfrm>
          <a:prstGeom prst="rect">
            <a:avLst/>
          </a:prstGeom>
          <a:solidFill>
            <a:srgbClr val="CCE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                                                                                                  </a:t>
            </a:r>
            <a:r>
              <a:rPr lang="ru-RU" sz="1600" dirty="0" smtClean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ИА 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„Оперативна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програма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„Наука и образование за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интелигентен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растеж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”</a:t>
            </a:r>
            <a:endParaRPr lang="en-GB" sz="1600" dirty="0">
              <a:solidFill>
                <a:srgbClr val="146194">
                  <a:lumMod val="50000"/>
                </a:srgbClr>
              </a:solidFill>
              <a:latin typeface="Arial Black" panose="020B0A04020102020204" pitchFamily="34" charset="0"/>
            </a:endParaRPr>
          </a:p>
          <a:p>
            <a:pPr algn="ctr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978485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FFC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995474682"/>
              </p:ext>
            </p:extLst>
          </p:nvPr>
        </p:nvGraphicFramePr>
        <p:xfrm>
          <a:off x="735029" y="1077560"/>
          <a:ext cx="10713259" cy="56413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75" y="277293"/>
            <a:ext cx="2165110" cy="687337"/>
          </a:xfrm>
          <a:prstGeom prst="rect">
            <a:avLst/>
          </a:prstGeom>
        </p:spPr>
      </p:pic>
      <p:pic>
        <p:nvPicPr>
          <p:cNvPr id="6" name="Picture 166" descr="C:\Users\a.radeva\Desktop\GDSFMOP\LOGA\OP_nauka_logo.tif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9972" y="277293"/>
            <a:ext cx="2611737" cy="68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2929998" y="240786"/>
            <a:ext cx="5894961" cy="755587"/>
          </a:xfrm>
          <a:prstGeom prst="rect">
            <a:avLst/>
          </a:prstGeom>
          <a:solidFill>
            <a:srgbClr val="CCE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                                                                                                  </a:t>
            </a:r>
            <a:r>
              <a:rPr lang="ru-RU" sz="1600" dirty="0" smtClean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ИА 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„Оперативна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програма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„Наука и образование за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интелигентен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растеж</a:t>
            </a:r>
            <a:r>
              <a:rPr lang="ru-RU" sz="1600" dirty="0">
                <a:solidFill>
                  <a:srgbClr val="146194">
                    <a:lumMod val="50000"/>
                  </a:srgbClr>
                </a:solidFill>
                <a:latin typeface="Arial Black" panose="020B0A04020102020204" pitchFamily="34" charset="0"/>
              </a:rPr>
              <a:t>”</a:t>
            </a:r>
            <a:endParaRPr lang="en-GB" sz="1600" dirty="0">
              <a:solidFill>
                <a:srgbClr val="146194">
                  <a:lumMod val="50000"/>
                </a:srgbClr>
              </a:solidFill>
              <a:latin typeface="Arial Black" panose="020B0A04020102020204" pitchFamily="34" charset="0"/>
            </a:endParaRPr>
          </a:p>
          <a:p>
            <a:pPr algn="ctr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044642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Custom 1">
      <a:dk1>
        <a:sysClr val="windowText" lastClr="000000"/>
      </a:dk1>
      <a:lt1>
        <a:sysClr val="window" lastClr="FFFFFF"/>
      </a:lt1>
      <a:dk2>
        <a:srgbClr val="146194"/>
      </a:dk2>
      <a:lt2>
        <a:srgbClr val="C8F0FA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2425</TotalTime>
  <Words>3261</Words>
  <Application>Microsoft Office PowerPoint</Application>
  <PresentationFormat>Widescreen</PresentationFormat>
  <Paragraphs>280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9" baseType="lpstr">
      <vt:lpstr>SimSun</vt:lpstr>
      <vt:lpstr>Arial</vt:lpstr>
      <vt:lpstr>Arial Black</vt:lpstr>
      <vt:lpstr>Calibri</vt:lpstr>
      <vt:lpstr>Century Gothic</vt:lpstr>
      <vt:lpstr>Times New Roman</vt:lpstr>
      <vt:lpstr>Wingdings</vt:lpstr>
      <vt:lpstr>Wingdings 3</vt:lpstr>
      <vt:lpstr>Slice</vt:lpstr>
      <vt:lpstr>PowerPoint Presentation</vt:lpstr>
      <vt:lpstr>PowerPoint Presentation</vt:lpstr>
      <vt:lpstr>Приоритетна ос 1: Научни изследвания и технологично развитие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Приоритетна ос 2:  Образование и учене през целия живот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Приоритетна ос 1: Научни изследвания и технологично развитие – 1 процедура</vt:lpstr>
      <vt:lpstr>Приоритетна ос 1: Научни изследвания и технологично развитие – 1 процедура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monadmin</dc:creator>
  <cp:lastModifiedBy>monadmin</cp:lastModifiedBy>
  <cp:revision>469</cp:revision>
  <dcterms:created xsi:type="dcterms:W3CDTF">2017-09-09T10:31:36Z</dcterms:created>
  <dcterms:modified xsi:type="dcterms:W3CDTF">2018-06-26T08:16:19Z</dcterms:modified>
</cp:coreProperties>
</file>