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Щракнете, за да редактирате стила на подзаглавията в образеца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B37B7-A372-4E71-A513-10DE074F4337}" type="datetimeFigureOut">
              <a:rPr lang="bg-BG" smtClean="0"/>
              <a:pPr/>
              <a:t>16.1.2012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73D71-D62F-4439-B8C5-2464B890B09D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B37B7-A372-4E71-A513-10DE074F4337}" type="datetimeFigureOut">
              <a:rPr lang="bg-BG" smtClean="0"/>
              <a:pPr/>
              <a:t>16.1.2012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73D71-D62F-4439-B8C5-2464B890B09D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B37B7-A372-4E71-A513-10DE074F4337}" type="datetimeFigureOut">
              <a:rPr lang="bg-BG" smtClean="0"/>
              <a:pPr/>
              <a:t>16.1.2012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73D71-D62F-4439-B8C5-2464B890B09D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B37B7-A372-4E71-A513-10DE074F4337}" type="datetimeFigureOut">
              <a:rPr lang="bg-BG" smtClean="0"/>
              <a:pPr/>
              <a:t>16.1.2012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73D71-D62F-4439-B8C5-2464B890B09D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B37B7-A372-4E71-A513-10DE074F4337}" type="datetimeFigureOut">
              <a:rPr lang="bg-BG" smtClean="0"/>
              <a:pPr/>
              <a:t>16.1.2012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73D71-D62F-4439-B8C5-2464B890B09D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B37B7-A372-4E71-A513-10DE074F4337}" type="datetimeFigureOut">
              <a:rPr lang="bg-BG" smtClean="0"/>
              <a:pPr/>
              <a:t>16.1.2012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73D71-D62F-4439-B8C5-2464B890B09D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B37B7-A372-4E71-A513-10DE074F4337}" type="datetimeFigureOut">
              <a:rPr lang="bg-BG" smtClean="0"/>
              <a:pPr/>
              <a:t>16.1.2012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73D71-D62F-4439-B8C5-2464B890B09D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B37B7-A372-4E71-A513-10DE074F4337}" type="datetimeFigureOut">
              <a:rPr lang="bg-BG" smtClean="0"/>
              <a:pPr/>
              <a:t>16.1.2012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73D71-D62F-4439-B8C5-2464B890B09D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B37B7-A372-4E71-A513-10DE074F4337}" type="datetimeFigureOut">
              <a:rPr lang="bg-BG" smtClean="0"/>
              <a:pPr/>
              <a:t>16.1.2012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73D71-D62F-4439-B8C5-2464B890B09D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B37B7-A372-4E71-A513-10DE074F4337}" type="datetimeFigureOut">
              <a:rPr lang="bg-BG" smtClean="0"/>
              <a:pPr/>
              <a:t>16.1.2012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73D71-D62F-4439-B8C5-2464B890B09D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B37B7-A372-4E71-A513-10DE074F4337}" type="datetimeFigureOut">
              <a:rPr lang="bg-BG" smtClean="0"/>
              <a:pPr/>
              <a:t>16.1.2012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73D71-D62F-4439-B8C5-2464B890B09D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B37B7-A372-4E71-A513-10DE074F4337}" type="datetimeFigureOut">
              <a:rPr lang="bg-BG" smtClean="0"/>
              <a:pPr/>
              <a:t>16.1.2012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73D71-D62F-4439-B8C5-2464B890B09D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2214546" y="214290"/>
            <a:ext cx="4714908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bg-BG" sz="2000" b="1" dirty="0" smtClean="0">
                <a:solidFill>
                  <a:srgbClr val="00B0F0"/>
                </a:solidFill>
              </a:rPr>
              <a:t>Стратегически консултант на МИЕТ по усвояване на средства от„Международен Фонд Козлодуй“ за енергийния сектор в България</a:t>
            </a: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928662" y="2857496"/>
            <a:ext cx="7286676" cy="1752600"/>
          </a:xfrm>
        </p:spPr>
        <p:txBody>
          <a:bodyPr/>
          <a:lstStyle/>
          <a:p>
            <a:r>
              <a:rPr lang="bg-BG" b="1" dirty="0" smtClean="0"/>
              <a:t>Процедура за финансиране на проекти по Международен фонд „Козлодуй”</a:t>
            </a:r>
            <a:endParaRPr lang="en-US" b="1" dirty="0" smtClean="0"/>
          </a:p>
          <a:p>
            <a:r>
              <a:rPr lang="en-US" b="1" dirty="0" smtClean="0"/>
              <a:t>2011-2013</a:t>
            </a:r>
            <a:endParaRPr lang="bg-BG" dirty="0"/>
          </a:p>
        </p:txBody>
      </p:sp>
      <p:pic>
        <p:nvPicPr>
          <p:cNvPr id="1026" name="Picture 2" descr="http://www.mfk-consultant.eu/Images/gerb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85728"/>
            <a:ext cx="1066800" cy="819151"/>
          </a:xfrm>
          <a:prstGeom prst="rect">
            <a:avLst/>
          </a:prstGeom>
          <a:noFill/>
        </p:spPr>
      </p:pic>
      <p:pic>
        <p:nvPicPr>
          <p:cNvPr id="1028" name="Picture 4" descr="http://www.mfk-consultant.eu/Images/plejades-600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9454" y="214290"/>
            <a:ext cx="1905000" cy="762000"/>
          </a:xfrm>
          <a:prstGeom prst="rect">
            <a:avLst/>
          </a:prstGeom>
          <a:noFill/>
        </p:spPr>
      </p:pic>
      <p:sp>
        <p:nvSpPr>
          <p:cNvPr id="7" name="Правоъгълник 6"/>
          <p:cNvSpPr/>
          <p:nvPr/>
        </p:nvSpPr>
        <p:spPr>
          <a:xfrm>
            <a:off x="0" y="1285860"/>
            <a:ext cx="22859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1200" b="1" dirty="0" smtClean="0">
                <a:solidFill>
                  <a:srgbClr val="00B0F0"/>
                </a:solidFill>
              </a:rPr>
              <a:t>Министерство на икономиката, енергетиката и туризма </a:t>
            </a:r>
            <a:endParaRPr lang="bg-BG" sz="1200" dirty="0">
              <a:solidFill>
                <a:srgbClr val="00B0F0"/>
              </a:solidFill>
            </a:endParaRPr>
          </a:p>
        </p:txBody>
      </p:sp>
      <p:sp>
        <p:nvSpPr>
          <p:cNvPr id="10" name="Текстово поле 9"/>
          <p:cNvSpPr txBox="1"/>
          <p:nvPr/>
        </p:nvSpPr>
        <p:spPr>
          <a:xfrm>
            <a:off x="2214546" y="5500702"/>
            <a:ext cx="4929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dirty="0" smtClean="0"/>
              <a:t>Областна администрация Добрич</a:t>
            </a:r>
          </a:p>
          <a:p>
            <a:pPr algn="ctr"/>
            <a:r>
              <a:rPr lang="bg-BG" dirty="0" smtClean="0"/>
              <a:t>19.01.2012 г.</a:t>
            </a:r>
            <a:endParaRPr lang="bg-BG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571472" y="285729"/>
            <a:ext cx="7772400" cy="785818"/>
          </a:xfrm>
        </p:spPr>
        <p:txBody>
          <a:bodyPr>
            <a:normAutofit/>
          </a:bodyPr>
          <a:lstStyle/>
          <a:p>
            <a:r>
              <a:rPr lang="bg-BG" sz="2200" b="1" dirty="0"/>
              <a:t>Процедура за финансиране на проекти по Международен фонд „Козлодуй</a:t>
            </a:r>
            <a:r>
              <a:rPr lang="bg-BG" sz="2200" b="1" dirty="0" smtClean="0"/>
              <a:t>”</a:t>
            </a:r>
            <a:endParaRPr lang="bg-BG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642910" y="1142984"/>
            <a:ext cx="8072494" cy="5214974"/>
          </a:xfrm>
        </p:spPr>
        <p:txBody>
          <a:bodyPr>
            <a:noAutofit/>
          </a:bodyPr>
          <a:lstStyle/>
          <a:p>
            <a:pPr algn="l"/>
            <a:endParaRPr lang="bg-BG" sz="2000" dirty="0" smtClean="0"/>
          </a:p>
          <a:p>
            <a:pPr algn="l"/>
            <a:endParaRPr lang="bg-BG" sz="2000" dirty="0"/>
          </a:p>
          <a:p>
            <a:pPr algn="l"/>
            <a:endParaRPr lang="bg-BG" sz="2000" dirty="0" smtClean="0"/>
          </a:p>
          <a:p>
            <a:endParaRPr lang="bg-BG" dirty="0" smtClean="0"/>
          </a:p>
          <a:p>
            <a:endParaRPr lang="bg-BG" dirty="0" smtClean="0"/>
          </a:p>
          <a:p>
            <a:r>
              <a:rPr lang="bg-BG" dirty="0" smtClean="0"/>
              <a:t>БЛАГОДАРЯ ЗА ВНИМАНИЕТО</a:t>
            </a:r>
            <a:endParaRPr lang="bg-BG" dirty="0"/>
          </a:p>
          <a:p>
            <a:pPr algn="just"/>
            <a:endParaRPr lang="bg-BG" sz="2000" b="1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571472" y="285729"/>
            <a:ext cx="7772400" cy="785818"/>
          </a:xfrm>
        </p:spPr>
        <p:txBody>
          <a:bodyPr>
            <a:normAutofit/>
          </a:bodyPr>
          <a:lstStyle/>
          <a:p>
            <a:r>
              <a:rPr lang="bg-BG" sz="2200" b="1" dirty="0"/>
              <a:t>Процедура за финансиране на проекти по Международен фонд „Козлодуй</a:t>
            </a:r>
            <a:r>
              <a:rPr lang="bg-BG" sz="2200" b="1" dirty="0" smtClean="0"/>
              <a:t>”</a:t>
            </a:r>
            <a:endParaRPr lang="bg-BG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571472" y="1142984"/>
            <a:ext cx="8072494" cy="5429288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bg-BG" b="1" dirty="0" smtClean="0"/>
              <a:t>Въведение</a:t>
            </a:r>
          </a:p>
          <a:p>
            <a:pPr algn="l"/>
            <a:endParaRPr lang="bg-BG" b="1" dirty="0" smtClean="0"/>
          </a:p>
          <a:p>
            <a:pPr algn="just"/>
            <a:r>
              <a:rPr lang="bg-BG" dirty="0"/>
              <a:t>През 2006-2007 от МИЕТ бе нает независим Стратегически консултант, който анализира нуждите на енергийния сектор в България и структурира проектна линия, която да отговори на тези нужди и да усвои 60 мил. </a:t>
            </a:r>
            <a:r>
              <a:rPr lang="bg-BG" dirty="0" smtClean="0"/>
              <a:t>евро </a:t>
            </a:r>
            <a:r>
              <a:rPr lang="bg-BG" dirty="0"/>
              <a:t>безвъзмездна помощ от МФК за проекти в сектор неядрена енергетика. Този проект завърши успешно с одобрение на различни проекти от посочените по-горе сектори и усвояване на транша. Бяха получени общо 104 проектни предложения в МИЕТ през декември 2006 г., които бяха оценени от външния стратегически консултант. Резултатите от оценката бяха потвърдени от Комисия по оценка, състояща се от Междуведомствена работна група към МИЕТ.</a:t>
            </a:r>
            <a:br>
              <a:rPr lang="bg-BG" dirty="0"/>
            </a:br>
            <a:r>
              <a:rPr lang="bg-BG" dirty="0"/>
              <a:t>През 2007 проектните предложения бяха доразвити и като резултат Асамблеята на донорите на МФК одобри 14 проекта и 2 проектни линии.</a:t>
            </a:r>
            <a:br>
              <a:rPr lang="bg-BG" dirty="0"/>
            </a:br>
            <a:endParaRPr lang="bg-BG" dirty="0" smtClean="0"/>
          </a:p>
          <a:p>
            <a:pPr algn="just"/>
            <a:r>
              <a:rPr lang="bg-BG" dirty="0" smtClean="0"/>
              <a:t>Три </a:t>
            </a:r>
            <a:r>
              <a:rPr lang="bg-BG" dirty="0"/>
              <a:t>високо приоритетни проекти имаха за цел да подкрепят програмата за рехабилитация на ТЕЦ Марица Изток 2, </a:t>
            </a:r>
            <a:r>
              <a:rPr lang="bg-BG" dirty="0" err="1"/>
              <a:t>преоборудването</a:t>
            </a:r>
            <a:r>
              <a:rPr lang="bg-BG" dirty="0"/>
              <a:t> и разширението на националната </a:t>
            </a:r>
            <a:r>
              <a:rPr lang="bg-BG" dirty="0" err="1"/>
              <a:t>електропреносна</a:t>
            </a:r>
            <a:r>
              <a:rPr lang="bg-BG" dirty="0"/>
              <a:t> мрежа на НЕК и изграждането на газопровод високо налягане в региона на Силистра.</a:t>
            </a:r>
          </a:p>
          <a:p>
            <a:pPr algn="just"/>
            <a:endParaRPr lang="bg-B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571472" y="285729"/>
            <a:ext cx="7772400" cy="785818"/>
          </a:xfrm>
        </p:spPr>
        <p:txBody>
          <a:bodyPr>
            <a:normAutofit/>
          </a:bodyPr>
          <a:lstStyle/>
          <a:p>
            <a:r>
              <a:rPr lang="bg-BG" sz="2200" b="1" dirty="0"/>
              <a:t>Процедура за финансиране на проекти по Международен фонд „Козлодуй</a:t>
            </a:r>
            <a:r>
              <a:rPr lang="bg-BG" sz="2200" b="1" dirty="0" smtClean="0"/>
              <a:t>”</a:t>
            </a:r>
            <a:endParaRPr lang="bg-BG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571472" y="1142984"/>
            <a:ext cx="8072494" cy="5286412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bg-BG" sz="2600" b="1" dirty="0" smtClean="0"/>
              <a:t>Въведение</a:t>
            </a:r>
          </a:p>
          <a:p>
            <a:pPr algn="l"/>
            <a:endParaRPr lang="bg-BG" sz="2600" b="1" dirty="0" smtClean="0"/>
          </a:p>
          <a:p>
            <a:pPr algn="just"/>
            <a:r>
              <a:rPr lang="bg-BG" sz="2600" dirty="0"/>
              <a:t>Енергийната ефективност в общините бе подкрепена чрез две проектни линии. </a:t>
            </a:r>
          </a:p>
          <a:p>
            <a:pPr lvl="0" algn="just"/>
            <a:r>
              <a:rPr lang="bg-BG" sz="2600" dirty="0"/>
              <a:t>Проектната линия за рехабилитация на публични сгради обхващаше 53 сгради в 9 общини. </a:t>
            </a:r>
          </a:p>
          <a:p>
            <a:pPr lvl="0" algn="just"/>
            <a:r>
              <a:rPr lang="bg-BG" sz="2600" dirty="0"/>
              <a:t>Проектната линия за енергийна ефективност в уличното осветление обхващаше мерки за енергийна ефективност в 20 общини. Тези проектни линии бяха администрирани от МИЕТ, тъй като то бе страна по </a:t>
            </a:r>
            <a:r>
              <a:rPr lang="bg-BG" sz="2600" dirty="0" err="1"/>
              <a:t>грантовото</a:t>
            </a:r>
            <a:r>
              <a:rPr lang="bg-BG" sz="2600" dirty="0"/>
              <a:t> споразумение с ЕБВР за тях.</a:t>
            </a:r>
          </a:p>
          <a:p>
            <a:pPr algn="just"/>
            <a:r>
              <a:rPr lang="bg-BG" sz="2600" dirty="0"/>
              <a:t>Одобрени бяха и 11 приоритетни проекта за: подкрепа за изграждането на автоматизирана система за контрол на </a:t>
            </a:r>
            <a:r>
              <a:rPr lang="bg-BG" sz="2600" dirty="0" err="1"/>
              <a:t>електроразпределението</a:t>
            </a:r>
            <a:r>
              <a:rPr lang="bg-BG" sz="2600" dirty="0"/>
              <a:t> в два региона на страната, газификация чрез компресиран природен газ на четири региона и битова газификация на други четири региона, две инсталации за производство на топлоенергия от биомаса, енергийна ефективност в индустрията и разширяване на разпределението на топлоенергия. </a:t>
            </a:r>
          </a:p>
          <a:p>
            <a:pPr algn="l"/>
            <a:endParaRPr lang="bg-BG" b="1" dirty="0" smtClean="0"/>
          </a:p>
          <a:p>
            <a:pPr algn="l"/>
            <a:endParaRPr lang="bg-BG" dirty="0"/>
          </a:p>
          <a:p>
            <a:pPr algn="l"/>
            <a:endParaRPr lang="bg-B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571472" y="285729"/>
            <a:ext cx="7772400" cy="785818"/>
          </a:xfrm>
        </p:spPr>
        <p:txBody>
          <a:bodyPr>
            <a:normAutofit/>
          </a:bodyPr>
          <a:lstStyle/>
          <a:p>
            <a:r>
              <a:rPr lang="bg-BG" sz="2200" b="1" dirty="0"/>
              <a:t>Процедура за финансиране на проекти по Международен фонд „Козлодуй</a:t>
            </a:r>
            <a:r>
              <a:rPr lang="bg-BG" sz="2200" b="1" dirty="0" smtClean="0"/>
              <a:t>”</a:t>
            </a:r>
            <a:endParaRPr lang="bg-BG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571472" y="2000240"/>
            <a:ext cx="8072494" cy="242889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bg-BG" sz="2400" dirty="0"/>
              <a:t>Понастоящем МИЕТ сключи договор с втори Стратегически консултант, от който се очаква да повтори успеха от 2006-2007 и да структурира проектна линия за усвояване на транш от МФК за неядрена енергетика за периода 2011-2012. </a:t>
            </a:r>
            <a:endParaRPr lang="bg-BG" sz="2400" dirty="0" smtClean="0"/>
          </a:p>
          <a:p>
            <a:endParaRPr lang="bg-BG" sz="2400" dirty="0"/>
          </a:p>
          <a:p>
            <a:pPr algn="just"/>
            <a:r>
              <a:rPr lang="bg-BG" sz="2400" b="1" dirty="0"/>
              <a:t>Стратегически консултант на МИЕТ по усвояване на средства от„Международен Фонд Козлодуй“ за енергийния сектор в </a:t>
            </a:r>
            <a:r>
              <a:rPr lang="bg-BG" sz="2400" b="1" dirty="0" smtClean="0"/>
              <a:t>България</a:t>
            </a:r>
            <a:endParaRPr lang="bg-BG" sz="2400" dirty="0"/>
          </a:p>
        </p:txBody>
      </p:sp>
      <p:pic>
        <p:nvPicPr>
          <p:cNvPr id="4" name="Картина 3" descr="http://www.mfk-consultant.eu/Images/plejades-600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3306" y="4643446"/>
            <a:ext cx="1905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571472" y="285729"/>
            <a:ext cx="7772400" cy="785818"/>
          </a:xfrm>
        </p:spPr>
        <p:txBody>
          <a:bodyPr>
            <a:normAutofit/>
          </a:bodyPr>
          <a:lstStyle/>
          <a:p>
            <a:r>
              <a:rPr lang="bg-BG" sz="2200" b="1" dirty="0"/>
              <a:t>Процедура за финансиране на проекти по Международен фонд „Козлодуй</a:t>
            </a:r>
            <a:r>
              <a:rPr lang="bg-BG" sz="2200" b="1" dirty="0" smtClean="0"/>
              <a:t>”</a:t>
            </a:r>
            <a:endParaRPr lang="bg-BG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642910" y="1142984"/>
            <a:ext cx="8072494" cy="5214974"/>
          </a:xfrm>
        </p:spPr>
        <p:txBody>
          <a:bodyPr>
            <a:noAutofit/>
          </a:bodyPr>
          <a:lstStyle/>
          <a:p>
            <a:pPr algn="just"/>
            <a:r>
              <a:rPr lang="bg-BG" sz="2000" b="1" dirty="0"/>
              <a:t>ПРОЦЕДУРА ЗА НАБИРАНЕ НА ПРОЕКТНИ </a:t>
            </a:r>
            <a:r>
              <a:rPr lang="bg-BG" sz="2000" b="1" dirty="0" smtClean="0"/>
              <a:t>ИДЕИ</a:t>
            </a:r>
          </a:p>
          <a:p>
            <a:pPr algn="just"/>
            <a:r>
              <a:rPr lang="bg-BG" sz="2000" dirty="0"/>
              <a:t>Беше проведена процедура за набиране на проектни идеи, който приключи </a:t>
            </a:r>
            <a:r>
              <a:rPr lang="bg-BG" sz="2000" dirty="0" smtClean="0"/>
              <a:t>края </a:t>
            </a:r>
            <a:r>
              <a:rPr lang="bg-BG" sz="2000" dirty="0"/>
              <a:t>на м</a:t>
            </a:r>
            <a:r>
              <a:rPr lang="bg-BG" sz="2000" dirty="0" smtClean="0"/>
              <a:t>. Ноември 2011 </a:t>
            </a:r>
            <a:r>
              <a:rPr lang="bg-BG" sz="2000" dirty="0"/>
              <a:t>г. </a:t>
            </a:r>
            <a:r>
              <a:rPr lang="bg-BG" sz="2000" dirty="0" smtClean="0"/>
              <a:t>с изпращане на Заявление </a:t>
            </a:r>
            <a:r>
              <a:rPr lang="bg-BG" sz="2000" dirty="0"/>
              <a:t>за интерес </a:t>
            </a:r>
            <a:r>
              <a:rPr lang="bg-BG" sz="2000" dirty="0" smtClean="0"/>
              <a:t> на </a:t>
            </a:r>
            <a:r>
              <a:rPr lang="bg-BG" sz="2000" dirty="0"/>
              <a:t>български и английски език. </a:t>
            </a:r>
          </a:p>
          <a:p>
            <a:pPr algn="just"/>
            <a:r>
              <a:rPr lang="bg-BG" sz="2000" dirty="0" smtClean="0"/>
              <a:t>Целта </a:t>
            </a:r>
            <a:r>
              <a:rPr lang="bg-BG" sz="2000" dirty="0"/>
              <a:t>беше актуализиране на анализа на нуждите на българската икономика от проекти в областите:</a:t>
            </a:r>
          </a:p>
          <a:p>
            <a:pPr lvl="0" algn="just">
              <a:buFont typeface="Arial" pitchFamily="34" charset="0"/>
              <a:buChar char="•"/>
            </a:pPr>
            <a:r>
              <a:rPr lang="bg-BG" sz="2000" i="1" dirty="0" err="1"/>
              <a:t>Когенерация</a:t>
            </a:r>
            <a:r>
              <a:rPr lang="bg-BG" sz="2000" i="1" dirty="0"/>
              <a:t>;  </a:t>
            </a:r>
          </a:p>
          <a:p>
            <a:pPr lvl="0" algn="just">
              <a:buFont typeface="Arial" pitchFamily="34" charset="0"/>
              <a:buChar char="•"/>
            </a:pPr>
            <a:r>
              <a:rPr lang="bg-BG" sz="2000" i="1" dirty="0"/>
              <a:t>Заместващи/ нови енергийни мощности базирани на твърди, течни и газообразни горива ; </a:t>
            </a:r>
          </a:p>
          <a:p>
            <a:pPr lvl="0" algn="just">
              <a:buFont typeface="Arial" pitchFamily="34" charset="0"/>
              <a:buChar char="•"/>
            </a:pPr>
            <a:r>
              <a:rPr lang="bg-BG" sz="2000" i="1" dirty="0"/>
              <a:t>Развитие на националните системи за производство на електроенергия и пренос и разпределение на електроенергия и газ; </a:t>
            </a:r>
          </a:p>
          <a:p>
            <a:pPr lvl="0" algn="just">
              <a:buFont typeface="Arial" pitchFamily="34" charset="0"/>
              <a:buChar char="•"/>
            </a:pPr>
            <a:r>
              <a:rPr lang="bg-BG" sz="2000" i="1" dirty="0"/>
              <a:t>Енергийна ефективност на индустриално, обществено и крайно потребителско ниво; </a:t>
            </a:r>
          </a:p>
          <a:p>
            <a:pPr lvl="0" algn="just">
              <a:buFont typeface="Arial" pitchFamily="34" charset="0"/>
              <a:buChar char="•"/>
            </a:pPr>
            <a:r>
              <a:rPr lang="bg-BG" sz="2000" i="1" dirty="0"/>
              <a:t>Енергийна ефективност при производството, преноса и разпределението на електро и топлоенергия, вкл. и такава с гориво биомаса; </a:t>
            </a:r>
          </a:p>
          <a:p>
            <a:pPr lvl="0" algn="just">
              <a:buFont typeface="Arial" pitchFamily="34" charset="0"/>
              <a:buChar char="•"/>
            </a:pPr>
            <a:r>
              <a:rPr lang="bg-BG" sz="2000" i="1" dirty="0"/>
              <a:t>Производство на гориво от биомаса (</a:t>
            </a:r>
            <a:r>
              <a:rPr lang="bg-BG" sz="2000" i="1" dirty="0" err="1"/>
              <a:t>био-гориво</a:t>
            </a:r>
            <a:r>
              <a:rPr lang="bg-BG" sz="2000" i="1" dirty="0"/>
              <a:t>).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571472" y="285729"/>
            <a:ext cx="7772400" cy="785818"/>
          </a:xfrm>
        </p:spPr>
        <p:txBody>
          <a:bodyPr>
            <a:normAutofit/>
          </a:bodyPr>
          <a:lstStyle/>
          <a:p>
            <a:r>
              <a:rPr lang="bg-BG" sz="2200" b="1" dirty="0"/>
              <a:t>Процедура за финансиране на проекти по Международен фонд „Козлодуй</a:t>
            </a:r>
            <a:r>
              <a:rPr lang="bg-BG" sz="2200" b="1" dirty="0" smtClean="0"/>
              <a:t>”</a:t>
            </a:r>
            <a:endParaRPr lang="bg-BG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642910" y="1142984"/>
            <a:ext cx="8072494" cy="5214974"/>
          </a:xfrm>
        </p:spPr>
        <p:txBody>
          <a:bodyPr>
            <a:noAutofit/>
          </a:bodyPr>
          <a:lstStyle/>
          <a:p>
            <a:pPr algn="just"/>
            <a:r>
              <a:rPr lang="bg-BG" sz="2000" b="1" dirty="0" smtClean="0"/>
              <a:t>ПРОЦЕДУРА </a:t>
            </a:r>
            <a:r>
              <a:rPr lang="bg-BG" sz="2000" b="1" dirty="0"/>
              <a:t>ЗА НАБИРАНЕ НА ПРОЕКТНИ </a:t>
            </a:r>
            <a:r>
              <a:rPr lang="bg-BG" sz="2000" b="1" dirty="0" smtClean="0"/>
              <a:t>ИДЕИ</a:t>
            </a:r>
          </a:p>
          <a:p>
            <a:pPr algn="just"/>
            <a:r>
              <a:rPr lang="bg-BG" sz="2000" dirty="0"/>
              <a:t>В момента се анализират проектните идеи и в срок до средата на м.февруари 2012 г. ще бъде </a:t>
            </a:r>
            <a:r>
              <a:rPr lang="bg-BG" sz="2000" dirty="0" smtClean="0"/>
              <a:t>изготвен пакетът </a:t>
            </a:r>
            <a:r>
              <a:rPr lang="bg-BG" sz="2000" dirty="0"/>
              <a:t>от документи за кандидатстване, а до края на м. февруари е планирано </a:t>
            </a:r>
            <a:r>
              <a:rPr lang="bg-BG" sz="2000" dirty="0" smtClean="0"/>
              <a:t>той </a:t>
            </a:r>
            <a:r>
              <a:rPr lang="bg-BG" sz="2000" dirty="0"/>
              <a:t>да </a:t>
            </a:r>
            <a:r>
              <a:rPr lang="bg-BG" sz="2000" dirty="0" smtClean="0"/>
              <a:t>бъде одобрен </a:t>
            </a:r>
            <a:r>
              <a:rPr lang="bg-BG" sz="2000" dirty="0"/>
              <a:t>от страна на Министерството на икономиката и енергетиката и туризма.</a:t>
            </a:r>
          </a:p>
          <a:p>
            <a:pPr algn="just"/>
            <a:r>
              <a:rPr lang="bg-BG" sz="2000" dirty="0"/>
              <a:t>Една от задачите на Стратегически консултант на МИЕТ по усвояване на средства от„Международен Фонд Козлодуй“ за енергийния сектор в България е да прецизира схемата за безвъзмездна помощ с цел избягване на припокриване на финансиране на проекти от МРРБ и МИЕТ. </a:t>
            </a:r>
          </a:p>
          <a:p>
            <a:pPr algn="just"/>
            <a:r>
              <a:rPr lang="bg-BG" sz="2000" dirty="0" smtClean="0"/>
              <a:t>Финансовата </a:t>
            </a:r>
            <a:r>
              <a:rPr lang="bg-BG" sz="2000" dirty="0"/>
              <a:t>помощ от МФК може да бъде под формата на цялостна безвъзмездна помощ или частично финансиране чрез различни </a:t>
            </a:r>
            <a:r>
              <a:rPr lang="bg-BG" sz="2000" dirty="0" err="1"/>
              <a:t>съ-финансиращи</a:t>
            </a:r>
            <a:r>
              <a:rPr lang="bg-BG" sz="2000" dirty="0"/>
              <a:t> механизми с прилагане на заемни схеми, които ще бъдат определени в резултат на оценка на получената информация за нуждите.</a:t>
            </a:r>
          </a:p>
          <a:p>
            <a:pPr algn="just"/>
            <a:endParaRPr lang="bg-BG" sz="2000" b="1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571472" y="285729"/>
            <a:ext cx="7772400" cy="785818"/>
          </a:xfrm>
        </p:spPr>
        <p:txBody>
          <a:bodyPr>
            <a:normAutofit/>
          </a:bodyPr>
          <a:lstStyle/>
          <a:p>
            <a:r>
              <a:rPr lang="bg-BG" sz="2200" b="1" dirty="0"/>
              <a:t>Процедура за финансиране на проекти по Международен фонд „Козлодуй</a:t>
            </a:r>
            <a:r>
              <a:rPr lang="bg-BG" sz="2200" b="1" dirty="0" smtClean="0"/>
              <a:t>”</a:t>
            </a:r>
            <a:endParaRPr lang="bg-BG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642910" y="1142984"/>
            <a:ext cx="8072494" cy="5214974"/>
          </a:xfrm>
        </p:spPr>
        <p:txBody>
          <a:bodyPr>
            <a:noAutofit/>
          </a:bodyPr>
          <a:lstStyle/>
          <a:p>
            <a:pPr algn="l"/>
            <a:r>
              <a:rPr lang="bg-BG" sz="2000" b="1" dirty="0"/>
              <a:t>ДОПУСТИМИ ПРОЕКТИ</a:t>
            </a:r>
            <a:endParaRPr lang="bg-BG" sz="2000" dirty="0"/>
          </a:p>
          <a:p>
            <a:pPr algn="just"/>
            <a:r>
              <a:rPr lang="bg-BG" sz="2000" dirty="0"/>
              <a:t>Допустимите проекти ще бъдат идентифицирани в резултат на изследването на нуждите </a:t>
            </a:r>
            <a:r>
              <a:rPr lang="bg-BG" sz="2000" dirty="0" smtClean="0"/>
              <a:t>на </a:t>
            </a:r>
            <a:r>
              <a:rPr lang="bg-BG" sz="2000" dirty="0"/>
              <a:t>енергийния сектор и ще бъдат посочени в пакета документи за кандидатстване.</a:t>
            </a:r>
          </a:p>
          <a:p>
            <a:r>
              <a:rPr lang="bg-BG" sz="2000" dirty="0"/>
              <a:t> </a:t>
            </a:r>
          </a:p>
          <a:p>
            <a:pPr algn="just"/>
            <a:r>
              <a:rPr lang="bg-BG" sz="2000" dirty="0"/>
              <a:t>В писмо № Е-91-00-230/24.10.2011 г. </a:t>
            </a:r>
            <a:r>
              <a:rPr lang="bg-BG" sz="2000" dirty="0" smtClean="0"/>
              <a:t>от МИЕТ за процедурата за подаване на проектни идеи беше </a:t>
            </a:r>
            <a:r>
              <a:rPr lang="bg-BG" sz="2000" dirty="0"/>
              <a:t>посочено че, </a:t>
            </a:r>
            <a:r>
              <a:rPr lang="bg-BG" sz="2000" dirty="0" smtClean="0"/>
              <a:t>Общинските </a:t>
            </a:r>
            <a:r>
              <a:rPr lang="bg-BG" sz="2000" dirty="0"/>
              <a:t>и Областни администрации могат да подават предложения за следните мерки:</a:t>
            </a:r>
          </a:p>
          <a:p>
            <a:pPr lvl="0" algn="just">
              <a:buFont typeface="Arial" pitchFamily="34" charset="0"/>
              <a:buChar char="•"/>
            </a:pPr>
            <a:r>
              <a:rPr lang="en-US" sz="2000" b="1" dirty="0" smtClean="0"/>
              <a:t> </a:t>
            </a:r>
            <a:r>
              <a:rPr lang="bg-BG" sz="2000" b="1" dirty="0" smtClean="0"/>
              <a:t>Мерки </a:t>
            </a:r>
            <a:r>
              <a:rPr lang="bg-BG" sz="2000" b="1" dirty="0"/>
              <a:t>по енергийна ефективност в обществени сгради – училища, детски градини, читалища, кметства, болници и други</a:t>
            </a:r>
            <a:r>
              <a:rPr lang="bg-BG" sz="2000" b="1" dirty="0" smtClean="0"/>
              <a:t>.</a:t>
            </a:r>
            <a:endParaRPr lang="en-US" sz="2000" b="1" dirty="0" smtClean="0"/>
          </a:p>
          <a:p>
            <a:pPr lvl="0" algn="just">
              <a:buFont typeface="Arial" pitchFamily="34" charset="0"/>
              <a:buChar char="•"/>
            </a:pPr>
            <a:endParaRPr lang="bg-BG" sz="2000" dirty="0"/>
          </a:p>
          <a:p>
            <a:pPr algn="just"/>
            <a:r>
              <a:rPr lang="bg-BG" sz="2000" dirty="0"/>
              <a:t>Очаква се новия транш по Международен фонд „Козлодуй” за проекти в неядрената енергетика за периода 2011-2013 да бъде около 120 млн. лева.</a:t>
            </a:r>
          </a:p>
          <a:p>
            <a:pPr algn="just"/>
            <a:endParaRPr lang="bg-BG" sz="2000" b="1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571472" y="285729"/>
            <a:ext cx="7772400" cy="785818"/>
          </a:xfrm>
        </p:spPr>
        <p:txBody>
          <a:bodyPr>
            <a:normAutofit/>
          </a:bodyPr>
          <a:lstStyle/>
          <a:p>
            <a:r>
              <a:rPr lang="bg-BG" sz="2200" b="1" dirty="0"/>
              <a:t>Процедура за финансиране на проекти по Международен фонд „Козлодуй</a:t>
            </a:r>
            <a:r>
              <a:rPr lang="bg-BG" sz="2200" b="1" dirty="0" smtClean="0"/>
              <a:t>”</a:t>
            </a:r>
            <a:endParaRPr lang="bg-BG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642910" y="1142984"/>
            <a:ext cx="8072494" cy="5214974"/>
          </a:xfrm>
        </p:spPr>
        <p:txBody>
          <a:bodyPr>
            <a:noAutofit/>
          </a:bodyPr>
          <a:lstStyle/>
          <a:p>
            <a:r>
              <a:rPr lang="bg-BG" sz="2000" b="1" dirty="0"/>
              <a:t>КЛЮЧОВИ ХАРАКТЕРИСТИКИ НА ПРОЕКТИТЕ, ПО КОИТО Е ВЪЗМОЖНО ДА СЕ ОЦЕНЯВАТ </a:t>
            </a:r>
            <a:r>
              <a:rPr lang="bg-BG" sz="2000" b="1" dirty="0" smtClean="0"/>
              <a:t>:</a:t>
            </a:r>
            <a:endParaRPr lang="bg-BG" sz="2000" dirty="0"/>
          </a:p>
          <a:p>
            <a:pPr lvl="0" algn="just">
              <a:buFont typeface="Arial" pitchFamily="34" charset="0"/>
              <a:buChar char="•"/>
            </a:pPr>
            <a:r>
              <a:rPr lang="bg-BG" sz="1600" dirty="0"/>
              <a:t>Брой години на </a:t>
            </a:r>
            <a:r>
              <a:rPr lang="bg-BG" sz="1600" dirty="0" smtClean="0"/>
              <a:t>изплащането </a:t>
            </a:r>
            <a:r>
              <a:rPr lang="bg-BG" sz="1600" dirty="0"/>
              <a:t>на инвестициите </a:t>
            </a:r>
            <a:r>
              <a:rPr lang="bg-BG" sz="1600" dirty="0" smtClean="0"/>
              <a:t>от реализираните икономии</a:t>
            </a:r>
            <a:endParaRPr lang="bg-BG" sz="1600" dirty="0"/>
          </a:p>
          <a:p>
            <a:pPr lvl="0" algn="just">
              <a:buFont typeface="Arial" pitchFamily="34" charset="0"/>
              <a:buChar char="•"/>
            </a:pPr>
            <a:r>
              <a:rPr lang="bg-BG" sz="1600" dirty="0"/>
              <a:t>Възможност за собствени инвестиции от страна на участника</a:t>
            </a:r>
          </a:p>
          <a:p>
            <a:pPr lvl="0" algn="just">
              <a:buFont typeface="Arial" pitchFamily="34" charset="0"/>
              <a:buChar char="•"/>
            </a:pPr>
            <a:r>
              <a:rPr lang="bg-BG" sz="1600" b="1" dirty="0"/>
              <a:t>При проекти за производство на енергия:</a:t>
            </a:r>
            <a:endParaRPr lang="bg-BG" sz="1600" dirty="0"/>
          </a:p>
          <a:p>
            <a:pPr lvl="1" algn="just"/>
            <a:r>
              <a:rPr lang="bg-BG" sz="1600" dirty="0"/>
              <a:t>Инсталирана мощност – </a:t>
            </a:r>
            <a:r>
              <a:rPr lang="en-US" sz="1600" dirty="0" err="1"/>
              <a:t>MWh</a:t>
            </a:r>
            <a:endParaRPr lang="bg-BG" sz="1600" dirty="0"/>
          </a:p>
          <a:p>
            <a:pPr lvl="1" algn="just"/>
            <a:r>
              <a:rPr lang="bg-BG" sz="1600" dirty="0"/>
              <a:t>Очаквано средно-годишно производство на електрическа енергия </a:t>
            </a:r>
            <a:r>
              <a:rPr lang="en-US" sz="1600" dirty="0" err="1"/>
              <a:t>MWh</a:t>
            </a:r>
            <a:r>
              <a:rPr lang="en-US" sz="1600" dirty="0"/>
              <a:t>/</a:t>
            </a:r>
            <a:r>
              <a:rPr lang="bg-BG" sz="1600" dirty="0"/>
              <a:t>година</a:t>
            </a:r>
          </a:p>
          <a:p>
            <a:pPr lvl="1" algn="just"/>
            <a:r>
              <a:rPr lang="bg-BG" sz="1600" dirty="0"/>
              <a:t>Очаквано средно-годишно производство на топлинна енергия </a:t>
            </a:r>
            <a:r>
              <a:rPr lang="en-US" sz="1600" dirty="0" err="1"/>
              <a:t>MWh</a:t>
            </a:r>
            <a:r>
              <a:rPr lang="en-US" sz="1600" dirty="0"/>
              <a:t>/</a:t>
            </a:r>
            <a:r>
              <a:rPr lang="bg-BG" sz="1600" dirty="0"/>
              <a:t>година</a:t>
            </a:r>
          </a:p>
          <a:p>
            <a:pPr lvl="0" algn="just">
              <a:buFont typeface="Arial" pitchFamily="34" charset="0"/>
              <a:buChar char="•"/>
            </a:pPr>
            <a:r>
              <a:rPr lang="bg-BG" sz="1600" b="1" dirty="0"/>
              <a:t>При проекти за икономия на енергия</a:t>
            </a:r>
            <a:endParaRPr lang="bg-BG" sz="1600" dirty="0"/>
          </a:p>
          <a:p>
            <a:pPr lvl="1" algn="just"/>
            <a:r>
              <a:rPr lang="bg-BG" sz="1600" dirty="0"/>
              <a:t>Очаквана икономия на електрическа енергия годишно - </a:t>
            </a:r>
            <a:r>
              <a:rPr lang="en-US" sz="1600" dirty="0" err="1"/>
              <a:t>MWh</a:t>
            </a:r>
            <a:r>
              <a:rPr lang="en-US" sz="1600" dirty="0"/>
              <a:t>/</a:t>
            </a:r>
            <a:r>
              <a:rPr lang="bg-BG" sz="1600" dirty="0"/>
              <a:t>година</a:t>
            </a:r>
          </a:p>
          <a:p>
            <a:pPr lvl="1" algn="just"/>
            <a:r>
              <a:rPr lang="bg-BG" sz="1600" dirty="0"/>
              <a:t>Очаквана икономия на топлинна енергия годишно</a:t>
            </a:r>
          </a:p>
          <a:p>
            <a:pPr lvl="1" algn="just"/>
            <a:r>
              <a:rPr lang="bg-BG" sz="1600" dirty="0"/>
              <a:t>Икономия от други източници годишно </a:t>
            </a:r>
            <a:r>
              <a:rPr lang="ru-RU" sz="1600" dirty="0"/>
              <a:t>(</a:t>
            </a:r>
            <a:r>
              <a:rPr lang="bg-BG" sz="1600" dirty="0"/>
              <a:t>газ</a:t>
            </a:r>
            <a:r>
              <a:rPr lang="ru-RU" sz="1600" dirty="0"/>
              <a:t>, </a:t>
            </a:r>
            <a:r>
              <a:rPr lang="bg-BG" sz="1600" dirty="0"/>
              <a:t>горива</a:t>
            </a:r>
            <a:r>
              <a:rPr lang="ru-RU" sz="1600" dirty="0"/>
              <a:t>, </a:t>
            </a:r>
            <a:r>
              <a:rPr lang="bg-BG" sz="1600" dirty="0"/>
              <a:t>вода</a:t>
            </a:r>
            <a:r>
              <a:rPr lang="ru-RU" sz="1600" dirty="0"/>
              <a:t>, </a:t>
            </a:r>
            <a:r>
              <a:rPr lang="bg-BG" sz="1600" dirty="0"/>
              <a:t>емисии</a:t>
            </a:r>
            <a:r>
              <a:rPr lang="ru-RU" sz="1600" dirty="0"/>
              <a:t>, </a:t>
            </a:r>
            <a:r>
              <a:rPr lang="bg-BG" sz="1600" dirty="0"/>
              <a:t>икономии при експлоатацията</a:t>
            </a:r>
            <a:r>
              <a:rPr lang="ru-RU" sz="1600" dirty="0"/>
              <a:t>, </a:t>
            </a:r>
            <a:r>
              <a:rPr lang="bg-BG" sz="1600" dirty="0"/>
              <a:t>др.</a:t>
            </a:r>
            <a:r>
              <a:rPr lang="ru-RU" sz="1600" dirty="0"/>
              <a:t>.)</a:t>
            </a:r>
            <a:endParaRPr lang="bg-BG" sz="1600" dirty="0"/>
          </a:p>
          <a:p>
            <a:pPr lvl="0" algn="just">
              <a:buFont typeface="Arial" pitchFamily="34" charset="0"/>
              <a:buChar char="•"/>
            </a:pPr>
            <a:r>
              <a:rPr lang="bg-BG" sz="1600" b="1" dirty="0"/>
              <a:t>Статус на проекта</a:t>
            </a:r>
            <a:endParaRPr lang="bg-BG" sz="1600" dirty="0"/>
          </a:p>
          <a:p>
            <a:pPr lvl="1" algn="just"/>
            <a:r>
              <a:rPr lang="bg-BG" sz="1600" dirty="0"/>
              <a:t>Идея, </a:t>
            </a:r>
            <a:r>
              <a:rPr lang="bg-BG" sz="1600" dirty="0" err="1"/>
              <a:t>Предпроектно</a:t>
            </a:r>
            <a:r>
              <a:rPr lang="bg-BG" sz="1600" dirty="0"/>
              <a:t> проучване, Технически проект</a:t>
            </a:r>
          </a:p>
          <a:p>
            <a:pPr lvl="1" algn="just"/>
            <a:r>
              <a:rPr lang="bg-BG" sz="1600" dirty="0"/>
              <a:t>Проведен Енергиен одит</a:t>
            </a:r>
          </a:p>
          <a:p>
            <a:pPr lvl="1" algn="just"/>
            <a:r>
              <a:rPr lang="bg-BG" sz="1600" dirty="0"/>
              <a:t>Започнат ли е процес на взимане на разрешителни</a:t>
            </a:r>
          </a:p>
          <a:p>
            <a:pPr algn="just"/>
            <a:endParaRPr lang="bg-BG" sz="2000" b="1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571472" y="285729"/>
            <a:ext cx="7772400" cy="785818"/>
          </a:xfrm>
        </p:spPr>
        <p:txBody>
          <a:bodyPr>
            <a:normAutofit/>
          </a:bodyPr>
          <a:lstStyle/>
          <a:p>
            <a:r>
              <a:rPr lang="bg-BG" sz="2200" b="1" dirty="0"/>
              <a:t>Процедура за финансиране на проекти по Международен фонд „Козлодуй</a:t>
            </a:r>
            <a:r>
              <a:rPr lang="bg-BG" sz="2200" b="1" dirty="0" smtClean="0"/>
              <a:t>”</a:t>
            </a:r>
            <a:endParaRPr lang="bg-BG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642910" y="1142984"/>
            <a:ext cx="8072494" cy="5214974"/>
          </a:xfrm>
        </p:spPr>
        <p:txBody>
          <a:bodyPr>
            <a:noAutofit/>
          </a:bodyPr>
          <a:lstStyle/>
          <a:p>
            <a:pPr algn="l"/>
            <a:r>
              <a:rPr lang="bg-BG" sz="2000" b="1" dirty="0"/>
              <a:t>ДОКУМЕНТИ ЗА </a:t>
            </a:r>
            <a:r>
              <a:rPr lang="bg-BG" sz="2000" b="1" dirty="0" smtClean="0"/>
              <a:t>КАНДИДАТСТВАНЕ</a:t>
            </a:r>
          </a:p>
          <a:p>
            <a:endParaRPr lang="bg-BG" sz="2000" b="1" dirty="0"/>
          </a:p>
          <a:p>
            <a:r>
              <a:rPr lang="bg-BG" sz="2000" b="1" dirty="0"/>
              <a:t>Документите за кандидатстване ще бъдат достъпни от интернет след</a:t>
            </a:r>
          </a:p>
          <a:p>
            <a:r>
              <a:rPr lang="bg-BG" sz="2000" b="1" dirty="0"/>
              <a:t>одобряване на пакета документи за </a:t>
            </a:r>
          </a:p>
          <a:p>
            <a:r>
              <a:rPr lang="bg-BG" sz="2000" b="1" dirty="0"/>
              <a:t>кандидатстване от МИЕТ и администратора на МФК – ЕБВР</a:t>
            </a:r>
          </a:p>
          <a:p>
            <a:pPr algn="just"/>
            <a:endParaRPr lang="bg-BG" sz="2000" b="1" dirty="0" smtClean="0"/>
          </a:p>
          <a:p>
            <a:r>
              <a:rPr lang="bg-BG" sz="2000" b="1" dirty="0"/>
              <a:t>ЗА ДОПЪЛНИТЕЛНА ИНФОРМАЦИЯ ПО ПРЕДСТОЯЩАТА ПРОЦЕДУРА:</a:t>
            </a:r>
            <a:endParaRPr lang="bg-BG" sz="2000" dirty="0"/>
          </a:p>
          <a:p>
            <a:r>
              <a:rPr lang="bg-BG" sz="2000" b="1" dirty="0"/>
              <a:t> </a:t>
            </a:r>
            <a:endParaRPr lang="bg-BG" sz="2000" dirty="0"/>
          </a:p>
          <a:p>
            <a:r>
              <a:rPr lang="bg-BG" sz="2000" dirty="0"/>
              <a:t>Никола Мирчев – Координатор на проекта</a:t>
            </a:r>
          </a:p>
          <a:p>
            <a:r>
              <a:rPr lang="bg-BG" sz="2000" dirty="0" err="1"/>
              <a:t>Е-mail</a:t>
            </a:r>
            <a:r>
              <a:rPr lang="bg-BG" sz="2000" dirty="0"/>
              <a:t>: </a:t>
            </a:r>
            <a:r>
              <a:rPr lang="bg-BG" sz="2000" dirty="0" smtClean="0"/>
              <a:t>info@mfk-consultant.eu</a:t>
            </a:r>
            <a:endParaRPr lang="en-US" sz="2000" dirty="0" smtClean="0"/>
          </a:p>
          <a:p>
            <a:r>
              <a:rPr lang="en-US" sz="2000" dirty="0" smtClean="0"/>
              <a:t>www.mfk-consultant.eu</a:t>
            </a:r>
            <a:endParaRPr lang="bg-BG" sz="2000" dirty="0"/>
          </a:p>
          <a:p>
            <a:r>
              <a:rPr lang="bg-BG" sz="2000" dirty="0"/>
              <a:t>тел: 02 434 15 32</a:t>
            </a:r>
          </a:p>
          <a:p>
            <a:r>
              <a:rPr lang="bg-BG" sz="2000" dirty="0"/>
              <a:t>факс: 02 434 14 </a:t>
            </a:r>
            <a:r>
              <a:rPr lang="bg-BG" sz="2000" dirty="0" smtClean="0"/>
              <a:t>34</a:t>
            </a:r>
          </a:p>
          <a:p>
            <a:r>
              <a:rPr lang="bg-BG" sz="2000" dirty="0"/>
              <a:t>София 1000, ул</a:t>
            </a:r>
            <a:r>
              <a:rPr lang="bg-BG" sz="2000" dirty="0" smtClean="0"/>
              <a:t>.</a:t>
            </a:r>
            <a:r>
              <a:rPr lang="en-US" sz="2000" dirty="0" smtClean="0"/>
              <a:t> </a:t>
            </a:r>
            <a:r>
              <a:rPr lang="bg-BG" sz="2000" dirty="0" smtClean="0"/>
              <a:t>Веслец </a:t>
            </a:r>
            <a:r>
              <a:rPr lang="bg-BG" sz="2000" dirty="0" err="1"/>
              <a:t>No</a:t>
            </a:r>
            <a:r>
              <a:rPr lang="bg-BG" sz="2000" dirty="0"/>
              <a:t> 2 </a:t>
            </a:r>
          </a:p>
          <a:p>
            <a:pPr algn="just"/>
            <a:endParaRPr lang="bg-BG" sz="2000" b="1" dirty="0" smtClean="0"/>
          </a:p>
        </p:txBody>
      </p:sp>
      <p:pic>
        <p:nvPicPr>
          <p:cNvPr id="4" name="Картина 3" descr="http://www.mfk-consultant.eu/Images/plejades-600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9454" y="5786454"/>
            <a:ext cx="1905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</TotalTime>
  <Words>780</Words>
  <Application>Microsoft Office PowerPoint</Application>
  <PresentationFormat>Презентация на цял екран (4:3)</PresentationFormat>
  <Paragraphs>84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10</vt:i4>
      </vt:variant>
    </vt:vector>
  </HeadingPairs>
  <TitlesOfParts>
    <vt:vector size="11" baseType="lpstr">
      <vt:lpstr>Office тема</vt:lpstr>
      <vt:lpstr> Стратегически консултант на МИЕТ по усвояване на средства от„Международен Фонд Козлодуй“ за енергийния сектор в България </vt:lpstr>
      <vt:lpstr>Процедура за финансиране на проекти по Международен фонд „Козлодуй”</vt:lpstr>
      <vt:lpstr>Процедура за финансиране на проекти по Международен фонд „Козлодуй”</vt:lpstr>
      <vt:lpstr>Процедура за финансиране на проекти по Международен фонд „Козлодуй”</vt:lpstr>
      <vt:lpstr>Процедура за финансиране на проекти по Международен фонд „Козлодуй”</vt:lpstr>
      <vt:lpstr>Процедура за финансиране на проекти по Международен фонд „Козлодуй”</vt:lpstr>
      <vt:lpstr>Процедура за финансиране на проекти по Международен фонд „Козлодуй”</vt:lpstr>
      <vt:lpstr>Процедура за финансиране на проекти по Международен фонд „Козлодуй”</vt:lpstr>
      <vt:lpstr>Процедура за финансиране на проекти по Международен фонд „Козлодуй”</vt:lpstr>
      <vt:lpstr>Процедура за финансиране на проекти по Международен фонд „Козлодуй”</vt:lpstr>
    </vt:vector>
  </TitlesOfParts>
  <Company>OA-Dobrich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Стратегически консултант на МИЕТ по усвояване на средства от„Международен Фонд Козлодуй“ за енергийния сектор в България </dc:title>
  <dc:creator>L.Nazim</dc:creator>
  <cp:lastModifiedBy>L.Nazim</cp:lastModifiedBy>
  <cp:revision>23</cp:revision>
  <dcterms:created xsi:type="dcterms:W3CDTF">2012-01-16T11:23:17Z</dcterms:created>
  <dcterms:modified xsi:type="dcterms:W3CDTF">2012-01-16T15:42:11Z</dcterms:modified>
</cp:coreProperties>
</file>