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26"/>
  </p:notesMasterIdLst>
  <p:handoutMasterIdLst>
    <p:handoutMasterId r:id="rId27"/>
  </p:handoutMasterIdLst>
  <p:sldIdLst>
    <p:sldId id="269" r:id="rId2"/>
    <p:sldId id="270" r:id="rId3"/>
    <p:sldId id="293" r:id="rId4"/>
    <p:sldId id="299" r:id="rId5"/>
    <p:sldId id="300" r:id="rId6"/>
    <p:sldId id="301" r:id="rId7"/>
    <p:sldId id="302" r:id="rId8"/>
    <p:sldId id="303" r:id="rId9"/>
    <p:sldId id="304" r:id="rId10"/>
    <p:sldId id="305" r:id="rId11"/>
    <p:sldId id="306" r:id="rId12"/>
    <p:sldId id="307" r:id="rId13"/>
    <p:sldId id="308" r:id="rId14"/>
    <p:sldId id="309" r:id="rId15"/>
    <p:sldId id="310" r:id="rId16"/>
    <p:sldId id="311" r:id="rId17"/>
    <p:sldId id="312" r:id="rId18"/>
    <p:sldId id="313" r:id="rId19"/>
    <p:sldId id="314" r:id="rId20"/>
    <p:sldId id="315" r:id="rId21"/>
    <p:sldId id="316" r:id="rId22"/>
    <p:sldId id="317" r:id="rId23"/>
    <p:sldId id="318" r:id="rId24"/>
    <p:sldId id="268" r:id="rId25"/>
  </p:sldIdLst>
  <p:sldSz cx="9144000" cy="6858000" type="screen4x3"/>
  <p:notesSz cx="6761163" cy="9942513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ен стил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Без стил, мрежа в таблица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ен стил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57" autoAdjust="0"/>
    <p:restoredTop sz="94660"/>
  </p:normalViewPr>
  <p:slideViewPr>
    <p:cSldViewPr>
      <p:cViewPr>
        <p:scale>
          <a:sx n="80" d="100"/>
          <a:sy n="80" d="100"/>
        </p:scale>
        <p:origin x="-114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горния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sz="quarter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C12E05-4916-4AAB-B422-F878F98C7C75}" type="datetimeFigureOut">
              <a:rPr lang="bg-BG" smtClean="0"/>
              <a:t>12.5.2015 г.</a:t>
            </a:fld>
            <a:endParaRPr lang="bg-BG"/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bg-BG" smtClean="0"/>
              <a:t>№</a:t>
            </a:r>
            <a:endParaRPr lang="bg-BG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3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87B5EF-CA76-445F-B6D2-98F81CDCA14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61446728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горния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830FAB-6134-4063-A1D1-482E2521E9BE}" type="datetimeFigureOut">
              <a:rPr lang="bg-BG" smtClean="0"/>
              <a:t>12.5.2015 г.</a:t>
            </a:fld>
            <a:endParaRPr lang="bg-BG"/>
          </a:p>
        </p:txBody>
      </p:sp>
      <p:sp>
        <p:nvSpPr>
          <p:cNvPr id="4" name="Контейнер за изображение на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Контейнер за бележки 4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35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bg-BG" smtClean="0"/>
              <a:t>№</a:t>
            </a:r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D94CFA-0CCE-4425-B7A0-F87430BAC6F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9179405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840782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91261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bg-BG" smtClean="0"/>
              <a:t>Щракнете, за да редактирате стила на подзаглавията в образеца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5C203-68A3-4261-AB40-86C89B3F4DE7}" type="datetime1">
              <a:rPr lang="bg-BG" smtClean="0"/>
              <a:t>12.5.2015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1C755-4F1E-4373-A195-01CD2238645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201F9-92E3-4192-876A-787790432D78}" type="datetime1">
              <a:rPr lang="bg-BG" smtClean="0"/>
              <a:t>12.5.2015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1C755-4F1E-4373-A195-01CD2238645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F3064-3FE7-4C34-A7B7-40B28CD930E2}" type="datetime1">
              <a:rPr lang="bg-BG" smtClean="0"/>
              <a:t>12.5.2015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1C755-4F1E-4373-A195-01CD2238645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D661C-118A-4FA1-B25E-E3D0A64A2654}" type="datetime1">
              <a:rPr lang="bg-BG" smtClean="0"/>
              <a:t>12.5.2015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1C755-4F1E-4373-A195-01CD2238645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5BAA-A81D-46C7-A71A-234AABD6154D}" type="datetime1">
              <a:rPr lang="bg-BG" smtClean="0"/>
              <a:t>12.5.2015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1C755-4F1E-4373-A195-01CD2238645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4C550-7733-44F4-A293-58DA1F04280A}" type="datetime1">
              <a:rPr lang="bg-BG" smtClean="0"/>
              <a:t>12.5.2015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1C755-4F1E-4373-A195-01CD2238645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5" name="Текстов контейне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6" name="Контейнер за съдържани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5D09C-6326-44FD-A5F4-B5F49DDE890B}" type="datetime1">
              <a:rPr lang="bg-BG" smtClean="0"/>
              <a:t>12.5.2015 г.</a:t>
            </a:fld>
            <a:endParaRPr lang="bg-BG"/>
          </a:p>
        </p:txBody>
      </p:sp>
      <p:sp>
        <p:nvSpPr>
          <p:cNvPr id="8" name="Контейнер за долния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Контейнер за номер н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1C755-4F1E-4373-A195-01CD2238645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0047F-2708-4C08-83A7-30D8ADDBF661}" type="datetime1">
              <a:rPr lang="bg-BG" smtClean="0"/>
              <a:t>12.5.2015 г.</a:t>
            </a:fld>
            <a:endParaRPr lang="bg-BG"/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1C755-4F1E-4373-A195-01CD2238645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D0D9D-A372-4F23-AA16-1F463E64B426}" type="datetime1">
              <a:rPr lang="bg-BG" smtClean="0"/>
              <a:t>12.5.2015 г.</a:t>
            </a:fld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1C755-4F1E-4373-A195-01CD2238645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EF6CC-8585-405D-B62A-B406B97AE4BE}" type="datetime1">
              <a:rPr lang="bg-BG" smtClean="0"/>
              <a:t>12.5.2015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1C755-4F1E-4373-A195-01CD2238645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BD26E-02DD-4FA2-BB8D-868C70C321BB}" type="datetime1">
              <a:rPr lang="bg-BG" smtClean="0"/>
              <a:t>12.5.2015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1C755-4F1E-4373-A195-01CD2238645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заглав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F7E4B-1C83-4073-981D-0CB5484D3533}" type="datetime1">
              <a:rPr lang="bg-BG" smtClean="0"/>
              <a:t>12.5.2015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A1C755-4F1E-4373-A195-01CD2238645B}" type="slidenum">
              <a:rPr lang="bg-BG" smtClean="0"/>
              <a:pPr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683568" y="1916832"/>
            <a:ext cx="7772400" cy="2608364"/>
          </a:xfrm>
        </p:spPr>
        <p:txBody>
          <a:bodyPr>
            <a:noAutofit/>
          </a:bodyPr>
          <a:lstStyle/>
          <a:p>
            <a:r>
              <a:rPr lang="bg-BG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ПРЕДЛОЖЕНИЯ ЗА ПРОЕКТИ</a:t>
            </a:r>
            <a:br>
              <a:rPr lang="bg-BG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bg-BG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br>
              <a:rPr lang="bg-BG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bg-BG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от общинските администрации от област Добрич във връзка с разработването на </a:t>
            </a:r>
            <a:br>
              <a:rPr lang="bg-BG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bg-BG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Целенасочена инвестиционна програма в подкрепа на развитието на Северозападна България (областите Видин, Монтана и Враца), Родопите, Странджа, погранични, планински и полупланински слабо развити райони</a:t>
            </a:r>
            <a:endParaRPr lang="bg-BG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Правоъгълник 3"/>
          <p:cNvSpPr/>
          <p:nvPr/>
        </p:nvSpPr>
        <p:spPr>
          <a:xfrm>
            <a:off x="1239863" y="4725144"/>
            <a:ext cx="579341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bg-BG" sz="2000" dirty="0" smtClean="0"/>
              <a:t>Институция: Областна администрация Добрич</a:t>
            </a:r>
          </a:p>
          <a:p>
            <a:pPr lvl="0"/>
            <a:r>
              <a:rPr lang="bg-BG" sz="2000" dirty="0" smtClean="0"/>
              <a:t>Дирекция: АКРРДС</a:t>
            </a:r>
          </a:p>
          <a:p>
            <a:pPr lvl="0"/>
            <a:r>
              <a:rPr lang="bg-BG" sz="2000" dirty="0" err="1" smtClean="0"/>
              <a:t>Презентиращ</a:t>
            </a:r>
            <a:r>
              <a:rPr lang="bg-BG" sz="2000" dirty="0" smtClean="0"/>
              <a:t>: Левент Назим</a:t>
            </a:r>
            <a:endParaRPr lang="bg-BG" sz="2000" dirty="0"/>
          </a:p>
        </p:txBody>
      </p:sp>
      <p:pic>
        <p:nvPicPr>
          <p:cNvPr id="5" name="Картина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404664"/>
            <a:ext cx="917191" cy="1156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996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25970" y="89649"/>
            <a:ext cx="7860830" cy="1066130"/>
          </a:xfrm>
        </p:spPr>
        <p:txBody>
          <a:bodyPr>
            <a:normAutofit/>
          </a:bodyPr>
          <a:lstStyle/>
          <a:p>
            <a:pPr marL="0" indent="0" algn="l"/>
            <a:r>
              <a:rPr lang="ru-RU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Предложения </a:t>
            </a:r>
            <a: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от</a:t>
            </a:r>
            <a:b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ОБЩИНСКА АДМИНИСТРАЦИЯ </a:t>
            </a:r>
            <a:r>
              <a:rPr lang="ru-RU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ДОБРИЧКА </a:t>
            </a:r>
            <a:r>
              <a:rPr lang="ru-RU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(4)</a:t>
            </a:r>
            <a:endParaRPr lang="bg-BG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Картина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0648"/>
            <a:ext cx="574450" cy="724133"/>
          </a:xfrm>
          <a:prstGeom prst="rect">
            <a:avLst/>
          </a:prstGeom>
        </p:spPr>
      </p:pic>
      <p:sp>
        <p:nvSpPr>
          <p:cNvPr id="8" name="Текстово поле 7"/>
          <p:cNvSpPr txBox="1"/>
          <p:nvPr/>
        </p:nvSpPr>
        <p:spPr>
          <a:xfrm>
            <a:off x="251519" y="6309320"/>
            <a:ext cx="8857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 smtClean="0">
                <a:solidFill>
                  <a:schemeClr val="bg1"/>
                </a:solidFill>
              </a:rPr>
              <a:t>Дата: </a:t>
            </a:r>
            <a:r>
              <a:rPr lang="bg-BG" dirty="0">
                <a:solidFill>
                  <a:schemeClr val="bg1"/>
                </a:solidFill>
              </a:rPr>
              <a:t>12.05.2015 г. </a:t>
            </a:r>
            <a:r>
              <a:rPr lang="bg-BG" dirty="0" smtClean="0">
                <a:solidFill>
                  <a:schemeClr val="bg1"/>
                </a:solidFill>
              </a:rPr>
              <a:t>  Областен </a:t>
            </a:r>
            <a:r>
              <a:rPr lang="bg-BG" dirty="0">
                <a:solidFill>
                  <a:schemeClr val="bg1"/>
                </a:solidFill>
              </a:rPr>
              <a:t>съвет за развитие на област Добрич</a:t>
            </a:r>
            <a:endParaRPr lang="bg-BG" dirty="0"/>
          </a:p>
        </p:txBody>
      </p:sp>
      <p:sp>
        <p:nvSpPr>
          <p:cNvPr id="10" name="Контейнер за номер на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1C755-4F1E-4373-A195-01CD2238645B}" type="slidenum">
              <a:rPr lang="bg-BG" smtClean="0"/>
              <a:pPr/>
              <a:t>10</a:t>
            </a:fld>
            <a:endParaRPr lang="bg-BG"/>
          </a:p>
        </p:txBody>
      </p:sp>
      <p:graphicFrame>
        <p:nvGraphicFramePr>
          <p:cNvPr id="5" name="Контейнер за съдържани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74452"/>
              </p:ext>
            </p:extLst>
          </p:nvPr>
        </p:nvGraphicFramePr>
        <p:xfrm>
          <a:off x="395535" y="1600201"/>
          <a:ext cx="8136905" cy="438912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197990"/>
                <a:gridCol w="890243"/>
                <a:gridCol w="864096"/>
                <a:gridCol w="648072"/>
                <a:gridCol w="3168352"/>
                <a:gridCol w="1368152"/>
              </a:tblGrid>
              <a:tr h="14340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</a:rPr>
                        <a:t>Наименование на проекта</a:t>
                      </a:r>
                      <a:endParaRPr lang="bg-BG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0782" marR="2078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</a:rPr>
                        <a:t>Община/и на територията на която/които ще се изпълнява</a:t>
                      </a:r>
                      <a:endParaRPr lang="bg-BG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0782" marR="2078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</a:rPr>
                        <a:t>Прогнозна стойност (в хил.лв.)</a:t>
                      </a:r>
                      <a:endParaRPr lang="bg-BG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0782" marR="2078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</a:rPr>
                        <a:t>Период на изпълнение (от месец… година… до месец… година)</a:t>
                      </a:r>
                      <a:endParaRPr lang="bg-BG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0782" marR="2078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</a:rPr>
                        <a:t>Очаквано въздействие/ резултати от изпълнението на проекта</a:t>
                      </a:r>
                      <a:endParaRPr lang="bg-BG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0782" marR="2078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</a:rPr>
                        <a:t>Възможност за финансиране изпълнението на проекта по оперативна програма (моля, посочете коя)</a:t>
                      </a:r>
                      <a:endParaRPr lang="bg-BG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0782" marR="20782" marT="0" marB="0"/>
                </a:tc>
              </a:tr>
              <a:tr h="26269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100" b="1" dirty="0">
                          <a:effectLst/>
                        </a:rPr>
                        <a:t>„Рехабилитация на път </a:t>
                      </a:r>
                      <a:r>
                        <a:rPr lang="en-US" sz="1100" b="1" dirty="0">
                          <a:effectLst/>
                        </a:rPr>
                        <a:t>DOB</a:t>
                      </a:r>
                      <a:r>
                        <a:rPr lang="ru-RU" sz="1100" b="1" dirty="0">
                          <a:effectLst/>
                        </a:rPr>
                        <a:t>1095/</a:t>
                      </a:r>
                      <a:r>
                        <a:rPr lang="en-US" sz="1100" b="1" dirty="0">
                          <a:effectLst/>
                        </a:rPr>
                        <a:t>II</a:t>
                      </a:r>
                      <a:r>
                        <a:rPr lang="bg-BG" sz="1100" b="1" dirty="0">
                          <a:effectLst/>
                        </a:rPr>
                        <a:t> – 71 Силистра-Карапелит-Добрич/-Смолница-Ловчанци-Полковник Иваново от км. 0+000 до км. 13+500”</a:t>
                      </a:r>
                      <a:endParaRPr lang="bg-BG" sz="1200" b="1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</a:rPr>
                        <a:t>Община Добричка, населени места с.Смолница, с.Ловчанци, с.Полковник Иваново.</a:t>
                      </a:r>
                      <a:endParaRPr lang="bg-BG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100" dirty="0" smtClean="0">
                          <a:effectLst/>
                        </a:rPr>
                        <a:t>10</a:t>
                      </a:r>
                      <a:r>
                        <a:rPr lang="bg-BG" sz="1100" baseline="0" dirty="0" smtClean="0">
                          <a:effectLst/>
                        </a:rPr>
                        <a:t> 170</a:t>
                      </a:r>
                      <a:endParaRPr lang="bg-BG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</a:rPr>
                        <a:t>24 месеца</a:t>
                      </a:r>
                      <a:endParaRPr lang="bg-BG" sz="12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</a:rPr>
                        <a:t> </a:t>
                      </a:r>
                      <a:endParaRPr lang="bg-BG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000" dirty="0">
                          <a:effectLst/>
                        </a:rPr>
                        <a:t>Разглежданият път </a:t>
                      </a:r>
                      <a:r>
                        <a:rPr lang="en-US" sz="1000" dirty="0">
                          <a:effectLst/>
                        </a:rPr>
                        <a:t>DOB</a:t>
                      </a:r>
                      <a:r>
                        <a:rPr lang="ru-RU" sz="1000" dirty="0">
                          <a:effectLst/>
                        </a:rPr>
                        <a:t>1095/</a:t>
                      </a:r>
                      <a:r>
                        <a:rPr lang="en-US" sz="1000" dirty="0">
                          <a:effectLst/>
                        </a:rPr>
                        <a:t>II</a:t>
                      </a:r>
                      <a:r>
                        <a:rPr lang="bg-BG" sz="1000" dirty="0">
                          <a:effectLst/>
                        </a:rPr>
                        <a:t> – 71 Силистра-Карапелит-Добрич/-Смолница-Ловчанци-Полковник Иваново е с дължина 13560 м. Настилката е асфалтова и е положена преди повече от 15 години. Вследствие от дългогодишната експлоатация на пътя и малките по обем ремонтни работи извършвани през годините, общото състояние може да се определи като лошо, най-вече по отношение на състоянието на пътната настилка и отводняването. Целта на проекта е възстановяване и подобряване на транспортно – експлоатационните качества на пътя, възстановяване на пътната настилка и пътното тяло, гарантиране </a:t>
                      </a:r>
                      <a:r>
                        <a:rPr lang="bg-BG" sz="1000" dirty="0" err="1">
                          <a:effectLst/>
                        </a:rPr>
                        <a:t>носимоспособността</a:t>
                      </a:r>
                      <a:r>
                        <a:rPr lang="bg-BG" sz="1000" dirty="0">
                          <a:effectLst/>
                        </a:rPr>
                        <a:t> и </a:t>
                      </a:r>
                      <a:r>
                        <a:rPr lang="bg-BG" sz="1000" dirty="0" err="1">
                          <a:effectLst/>
                        </a:rPr>
                        <a:t>равността</a:t>
                      </a:r>
                      <a:r>
                        <a:rPr lang="bg-BG" sz="1000" dirty="0">
                          <a:effectLst/>
                        </a:rPr>
                        <a:t> на настилката, постигане на технически елементи, отговарящи на нормативите за съответната проектна скорост, ремонт на отводнителни съоръжения с оглед осигуряване условия за безопасност на движението, комфорт на пътуващите и добро отводняване на </a:t>
                      </a:r>
                      <a:r>
                        <a:rPr lang="bg-BG" sz="1000" dirty="0" smtClean="0">
                          <a:effectLst/>
                        </a:rPr>
                        <a:t>пътя</a:t>
                      </a:r>
                      <a:endParaRPr lang="bg-BG" sz="10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100" noProof="0" dirty="0" smtClean="0">
                          <a:effectLst/>
                        </a:rPr>
                        <a:t>Община Добричка не е допустима през новия програмен период, съгласно критериите на настоящите отворени оперативни програми </a:t>
                      </a:r>
                      <a:endParaRPr lang="bg-BG" sz="1200" noProof="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1251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25970" y="89649"/>
            <a:ext cx="7860830" cy="1066130"/>
          </a:xfrm>
        </p:spPr>
        <p:txBody>
          <a:bodyPr>
            <a:normAutofit/>
          </a:bodyPr>
          <a:lstStyle/>
          <a:p>
            <a:pPr marL="0" indent="0" algn="l"/>
            <a:r>
              <a:rPr lang="ru-RU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Предложения </a:t>
            </a:r>
            <a: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от</a:t>
            </a:r>
            <a:b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ОБЩИНСКА АДМИНИСТРАЦИЯ </a:t>
            </a:r>
            <a:r>
              <a:rPr lang="ru-RU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ДОБРИЧКА </a:t>
            </a:r>
            <a:r>
              <a:rPr lang="ru-RU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(5)</a:t>
            </a:r>
            <a:endParaRPr lang="bg-BG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Картина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0648"/>
            <a:ext cx="574450" cy="724133"/>
          </a:xfrm>
          <a:prstGeom prst="rect">
            <a:avLst/>
          </a:prstGeom>
        </p:spPr>
      </p:pic>
      <p:sp>
        <p:nvSpPr>
          <p:cNvPr id="8" name="Текстово поле 7"/>
          <p:cNvSpPr txBox="1"/>
          <p:nvPr/>
        </p:nvSpPr>
        <p:spPr>
          <a:xfrm>
            <a:off x="251519" y="6309320"/>
            <a:ext cx="8857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 smtClean="0">
                <a:solidFill>
                  <a:schemeClr val="bg1"/>
                </a:solidFill>
              </a:rPr>
              <a:t>Дата: </a:t>
            </a:r>
            <a:r>
              <a:rPr lang="bg-BG" dirty="0">
                <a:solidFill>
                  <a:schemeClr val="bg1"/>
                </a:solidFill>
              </a:rPr>
              <a:t>12.05.2015 г. </a:t>
            </a:r>
            <a:r>
              <a:rPr lang="bg-BG" dirty="0" smtClean="0">
                <a:solidFill>
                  <a:schemeClr val="bg1"/>
                </a:solidFill>
              </a:rPr>
              <a:t>  Областен </a:t>
            </a:r>
            <a:r>
              <a:rPr lang="bg-BG" dirty="0">
                <a:solidFill>
                  <a:schemeClr val="bg1"/>
                </a:solidFill>
              </a:rPr>
              <a:t>съвет за развитие на област Добрич</a:t>
            </a:r>
            <a:endParaRPr lang="bg-BG" dirty="0"/>
          </a:p>
        </p:txBody>
      </p:sp>
      <p:sp>
        <p:nvSpPr>
          <p:cNvPr id="10" name="Контейнер за номер на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1C755-4F1E-4373-A195-01CD2238645B}" type="slidenum">
              <a:rPr lang="bg-BG" smtClean="0"/>
              <a:pPr/>
              <a:t>11</a:t>
            </a:fld>
            <a:endParaRPr lang="bg-BG"/>
          </a:p>
        </p:txBody>
      </p:sp>
      <p:graphicFrame>
        <p:nvGraphicFramePr>
          <p:cNvPr id="5" name="Контейнер за съдържани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2920186"/>
              </p:ext>
            </p:extLst>
          </p:nvPr>
        </p:nvGraphicFramePr>
        <p:xfrm>
          <a:off x="395535" y="1600201"/>
          <a:ext cx="8136905" cy="43281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197990"/>
                <a:gridCol w="890243"/>
                <a:gridCol w="864096"/>
                <a:gridCol w="648072"/>
                <a:gridCol w="3168352"/>
                <a:gridCol w="1368152"/>
              </a:tblGrid>
              <a:tr h="14340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</a:rPr>
                        <a:t>Наименование на проекта</a:t>
                      </a:r>
                      <a:endParaRPr lang="bg-BG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0782" marR="2078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</a:rPr>
                        <a:t>Община/и на територията на която/които ще се изпълнява</a:t>
                      </a:r>
                      <a:endParaRPr lang="bg-BG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0782" marR="2078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</a:rPr>
                        <a:t>Прогнозна стойност (в хил.лв.)</a:t>
                      </a:r>
                      <a:endParaRPr lang="bg-BG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0782" marR="2078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</a:rPr>
                        <a:t>Период на изпълнение (от месец… година… до месец… година)</a:t>
                      </a:r>
                      <a:endParaRPr lang="bg-BG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0782" marR="2078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</a:rPr>
                        <a:t>Очаквано въздействие/ резултати от изпълнението на проекта</a:t>
                      </a:r>
                      <a:endParaRPr lang="bg-BG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0782" marR="2078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</a:rPr>
                        <a:t>Възможност за финансиране изпълнението на проекта по оперативна програма (моля, посочете коя)</a:t>
                      </a:r>
                      <a:endParaRPr lang="bg-BG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0782" marR="20782" marT="0" marB="0"/>
                </a:tc>
              </a:tr>
              <a:tr h="26269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100" b="1" dirty="0">
                          <a:effectLst/>
                        </a:rPr>
                        <a:t>„Рехабилитация на Път </a:t>
                      </a:r>
                      <a:r>
                        <a:rPr lang="en-US" sz="1100" b="1" dirty="0">
                          <a:effectLst/>
                        </a:rPr>
                        <a:t>DOB</a:t>
                      </a:r>
                      <a:r>
                        <a:rPr lang="ru-RU" sz="1100" b="1" dirty="0">
                          <a:effectLst/>
                        </a:rPr>
                        <a:t>2100 /</a:t>
                      </a:r>
                      <a:r>
                        <a:rPr lang="bg-BG" sz="1100" b="1" dirty="0">
                          <a:effectLst/>
                        </a:rPr>
                        <a:t>ІІІ-7106 Карапелит-Гешаново-Кочмар/ Карапелит-Медово-Бенковски / </a:t>
                      </a:r>
                      <a:r>
                        <a:rPr lang="en-US" sz="1100" b="1" dirty="0">
                          <a:effectLst/>
                        </a:rPr>
                        <a:t>DOB </a:t>
                      </a:r>
                      <a:r>
                        <a:rPr lang="bg-BG" sz="1100" b="1" dirty="0">
                          <a:effectLst/>
                        </a:rPr>
                        <a:t>1199 Жегларци-Бенковски-Владимирово/ от км. 0+000 до км. 9+500 в община Добричка”</a:t>
                      </a:r>
                      <a:endParaRPr lang="bg-BG" sz="1200" b="1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Община Добричка, населени места с.Карапелит, с.Медово и с.Бенковски.</a:t>
                      </a:r>
                      <a:endParaRPr lang="bg-BG" sz="120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100" dirty="0" smtClean="0">
                          <a:effectLst/>
                        </a:rPr>
                        <a:t>7 002 </a:t>
                      </a:r>
                      <a:endParaRPr lang="bg-BG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24 месеца</a:t>
                      </a:r>
                      <a:endParaRPr lang="bg-BG" sz="120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</a:rPr>
                        <a:t>Възстановени и подобрени </a:t>
                      </a:r>
                      <a:r>
                        <a:rPr lang="bg-BG" sz="1100" dirty="0" err="1">
                          <a:effectLst/>
                        </a:rPr>
                        <a:t>транпортно-експлоатационните</a:t>
                      </a:r>
                      <a:r>
                        <a:rPr lang="bg-BG" sz="1100" dirty="0">
                          <a:effectLst/>
                        </a:rPr>
                        <a:t> качества и </a:t>
                      </a:r>
                      <a:r>
                        <a:rPr lang="bg-BG" sz="1100" dirty="0" err="1">
                          <a:effectLst/>
                        </a:rPr>
                        <a:t>носимоспособността</a:t>
                      </a:r>
                      <a:r>
                        <a:rPr lang="bg-BG" sz="1100" dirty="0">
                          <a:effectLst/>
                        </a:rPr>
                        <a:t> на настилката и пътното тяло, което ще осигури безопасно движение, комфорт на пътуващите и добро отводняване на пътя:</a:t>
                      </a:r>
                      <a:endParaRPr lang="bg-BG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100" u="sng" dirty="0">
                          <a:effectLst/>
                        </a:rPr>
                        <a:t>Участък 1</a:t>
                      </a:r>
                      <a:r>
                        <a:rPr lang="bg-BG" sz="1100" dirty="0">
                          <a:effectLst/>
                        </a:rPr>
                        <a:t> – от км. 0+000 до км. 0+410 в границите на регулацията на с.Карапелит;</a:t>
                      </a:r>
                      <a:endParaRPr lang="bg-BG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100" u="sng" dirty="0">
                          <a:effectLst/>
                        </a:rPr>
                        <a:t>Участък 2</a:t>
                      </a:r>
                      <a:r>
                        <a:rPr lang="bg-BG" sz="1100" dirty="0">
                          <a:effectLst/>
                        </a:rPr>
                        <a:t> – от км. 0+410 до км. 5+200 от края на регулацията на с.Карапелит до началото на регулацията на с.Медово;</a:t>
                      </a:r>
                      <a:endParaRPr lang="bg-BG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100" u="sng" dirty="0">
                          <a:effectLst/>
                        </a:rPr>
                        <a:t>Участък 3</a:t>
                      </a:r>
                      <a:r>
                        <a:rPr lang="bg-BG" sz="1100" dirty="0">
                          <a:effectLst/>
                        </a:rPr>
                        <a:t> – от км. 5+200 до км. 5+670 в границите на регулацията на с.Медово;</a:t>
                      </a:r>
                      <a:endParaRPr lang="bg-BG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100" u="sng" dirty="0">
                          <a:effectLst/>
                        </a:rPr>
                        <a:t>Участък 4</a:t>
                      </a:r>
                      <a:r>
                        <a:rPr lang="bg-BG" sz="1100" dirty="0">
                          <a:effectLst/>
                        </a:rPr>
                        <a:t> – от км. 5+670 до км. 9+500 от края на регулацията на с.Медово до началото на регулацията на с.Бенковски.</a:t>
                      </a:r>
                      <a:endParaRPr lang="bg-BG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100" noProof="0" dirty="0" smtClean="0">
                          <a:effectLst/>
                        </a:rPr>
                        <a:t>Община Добричка не е допустима през новия програмен период, съгласно критериите на настоящите отворени оперативни програми </a:t>
                      </a:r>
                      <a:endParaRPr lang="bg-BG" sz="1200" noProof="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600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25970" y="89649"/>
            <a:ext cx="7860830" cy="1066130"/>
          </a:xfrm>
        </p:spPr>
        <p:txBody>
          <a:bodyPr>
            <a:normAutofit/>
          </a:bodyPr>
          <a:lstStyle/>
          <a:p>
            <a:pPr marL="0" indent="0" algn="l"/>
            <a:r>
              <a:rPr lang="ru-RU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Предложения </a:t>
            </a:r>
            <a: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от</a:t>
            </a:r>
            <a:b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ОБЩИНСКА АДМИНИСТРАЦИЯ </a:t>
            </a:r>
            <a:r>
              <a:rPr lang="ru-RU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ДОБРИЧКА </a:t>
            </a:r>
            <a:r>
              <a:rPr lang="ru-RU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(6)</a:t>
            </a:r>
            <a:endParaRPr lang="bg-BG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Картина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0648"/>
            <a:ext cx="574450" cy="724133"/>
          </a:xfrm>
          <a:prstGeom prst="rect">
            <a:avLst/>
          </a:prstGeom>
        </p:spPr>
      </p:pic>
      <p:sp>
        <p:nvSpPr>
          <p:cNvPr id="8" name="Текстово поле 7"/>
          <p:cNvSpPr txBox="1"/>
          <p:nvPr/>
        </p:nvSpPr>
        <p:spPr>
          <a:xfrm>
            <a:off x="251519" y="6309320"/>
            <a:ext cx="8857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 smtClean="0">
                <a:solidFill>
                  <a:schemeClr val="bg1"/>
                </a:solidFill>
              </a:rPr>
              <a:t>Дата: </a:t>
            </a:r>
            <a:r>
              <a:rPr lang="bg-BG" dirty="0">
                <a:solidFill>
                  <a:schemeClr val="bg1"/>
                </a:solidFill>
              </a:rPr>
              <a:t>12.05.2015 г. </a:t>
            </a:r>
            <a:r>
              <a:rPr lang="bg-BG" dirty="0" smtClean="0">
                <a:solidFill>
                  <a:schemeClr val="bg1"/>
                </a:solidFill>
              </a:rPr>
              <a:t>  Областен </a:t>
            </a:r>
            <a:r>
              <a:rPr lang="bg-BG" dirty="0">
                <a:solidFill>
                  <a:schemeClr val="bg1"/>
                </a:solidFill>
              </a:rPr>
              <a:t>съвет за развитие на област Добрич</a:t>
            </a:r>
            <a:endParaRPr lang="bg-BG" dirty="0"/>
          </a:p>
        </p:txBody>
      </p:sp>
      <p:sp>
        <p:nvSpPr>
          <p:cNvPr id="10" name="Контейнер за номер на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1C755-4F1E-4373-A195-01CD2238645B}" type="slidenum">
              <a:rPr lang="bg-BG" smtClean="0"/>
              <a:pPr/>
              <a:t>12</a:t>
            </a:fld>
            <a:endParaRPr lang="bg-BG"/>
          </a:p>
        </p:txBody>
      </p:sp>
      <p:graphicFrame>
        <p:nvGraphicFramePr>
          <p:cNvPr id="5" name="Контейнер за съдържани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4019526"/>
              </p:ext>
            </p:extLst>
          </p:nvPr>
        </p:nvGraphicFramePr>
        <p:xfrm>
          <a:off x="395535" y="1600201"/>
          <a:ext cx="8136905" cy="427291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197990"/>
                <a:gridCol w="890243"/>
                <a:gridCol w="864096"/>
                <a:gridCol w="648072"/>
                <a:gridCol w="3168352"/>
                <a:gridCol w="1368152"/>
              </a:tblGrid>
              <a:tr h="14340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</a:rPr>
                        <a:t>Наименование на проекта</a:t>
                      </a:r>
                      <a:endParaRPr lang="bg-BG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0782" marR="2078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</a:rPr>
                        <a:t>Община/и на територията на която/които ще се изпълнява</a:t>
                      </a:r>
                      <a:endParaRPr lang="bg-BG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0782" marR="2078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</a:rPr>
                        <a:t>Прогнозна стойност (в хил.лв.)</a:t>
                      </a:r>
                      <a:endParaRPr lang="bg-BG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0782" marR="2078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</a:rPr>
                        <a:t>Период на изпълнение (от месец… година… до месец… година)</a:t>
                      </a:r>
                      <a:endParaRPr lang="bg-BG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0782" marR="2078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</a:rPr>
                        <a:t>Очаквано въздействие/ резултати от изпълнението на проекта</a:t>
                      </a:r>
                      <a:endParaRPr lang="bg-BG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0782" marR="2078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</a:rPr>
                        <a:t>Възможност за финансиране изпълнението на проекта по оперативна програма (моля, посочете коя)</a:t>
                      </a:r>
                      <a:endParaRPr lang="bg-BG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0782" marR="20782" marT="0" marB="0"/>
                </a:tc>
              </a:tr>
              <a:tr h="26269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100" b="1" dirty="0">
                          <a:effectLst/>
                        </a:rPr>
                        <a:t>„Строителство и рехабилитация на водоснабдителни системи и съоръжения на населени места в община Добричка”</a:t>
                      </a:r>
                      <a:endParaRPr lang="bg-BG" sz="1200" b="1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</a:rPr>
                        <a:t>Община Добричка, населени места с.Бранище, с.Стожер и с.Карапелит</a:t>
                      </a:r>
                      <a:endParaRPr lang="bg-BG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100" dirty="0" smtClean="0">
                          <a:effectLst/>
                        </a:rPr>
                        <a:t>795</a:t>
                      </a:r>
                      <a:endParaRPr lang="bg-BG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</a:rPr>
                        <a:t>22 месеца</a:t>
                      </a:r>
                      <a:endParaRPr lang="bg-BG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</a:rPr>
                        <a:t>Захранващ водопровод от кула водоем с.Подслон за водоем Карапелит:</a:t>
                      </a:r>
                      <a:endParaRPr lang="bg-BG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</a:rPr>
                        <a:t>Нов водопровод от ПЕВП ф160/10 – 2890 м.</a:t>
                      </a:r>
                      <a:endParaRPr lang="bg-BG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</a:rPr>
                        <a:t>Изградени възли автоматични </a:t>
                      </a:r>
                      <a:r>
                        <a:rPr lang="bg-BG" sz="1100" dirty="0" err="1">
                          <a:effectLst/>
                        </a:rPr>
                        <a:t>въздушници</a:t>
                      </a:r>
                      <a:r>
                        <a:rPr lang="bg-BG" sz="1100" dirty="0">
                          <a:effectLst/>
                        </a:rPr>
                        <a:t> – 1 бр.</a:t>
                      </a:r>
                      <a:endParaRPr lang="bg-BG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</a:rPr>
                        <a:t>Изградени възли оттоци – 1 бр.</a:t>
                      </a:r>
                      <a:endParaRPr lang="bg-BG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</a:rPr>
                        <a:t>Подмяна на вътрешен захранващ водопровод в с. Бранище:</a:t>
                      </a:r>
                      <a:endParaRPr lang="bg-BG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</a:rPr>
                        <a:t>Нов вътрешен захранващ водопровод ПЕВП ф110/10 – 764 м.</a:t>
                      </a:r>
                      <a:endParaRPr lang="bg-BG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</a:rPr>
                        <a:t>Изградени разпределителни възли – 4 бр.</a:t>
                      </a:r>
                      <a:endParaRPr lang="bg-BG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</a:rPr>
                        <a:t>Изградени възли с пожарен кран – 8 бр.</a:t>
                      </a:r>
                      <a:endParaRPr lang="bg-BG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</a:rPr>
                        <a:t>Доизграждане водоем с. Стожер</a:t>
                      </a:r>
                      <a:endParaRPr lang="bg-BG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</a:rPr>
                        <a:t>Изграден водоем за 500 м3 вода.</a:t>
                      </a:r>
                      <a:endParaRPr lang="bg-BG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100" noProof="0" dirty="0" smtClean="0">
                          <a:effectLst/>
                        </a:rPr>
                        <a:t>Община Добричка не е допустима през новия програмен период, съгласно критериите на настоящите отворени оперативни програми </a:t>
                      </a:r>
                      <a:endParaRPr lang="bg-BG" sz="1200" noProof="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5922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25970" y="89649"/>
            <a:ext cx="7860830" cy="1066130"/>
          </a:xfrm>
        </p:spPr>
        <p:txBody>
          <a:bodyPr>
            <a:normAutofit/>
          </a:bodyPr>
          <a:lstStyle/>
          <a:p>
            <a:pPr marL="0" indent="0" algn="l"/>
            <a:r>
              <a:rPr lang="ru-RU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Предложения </a:t>
            </a:r>
            <a: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от</a:t>
            </a:r>
            <a:b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ОБЩИНСКА АДМИНИСТРАЦИЯ </a:t>
            </a:r>
            <a:r>
              <a:rPr lang="ru-RU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КАВАРНА </a:t>
            </a:r>
            <a:r>
              <a:rPr lang="ru-RU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(1)</a:t>
            </a:r>
            <a:endParaRPr lang="bg-BG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Картина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0648"/>
            <a:ext cx="574450" cy="724133"/>
          </a:xfrm>
          <a:prstGeom prst="rect">
            <a:avLst/>
          </a:prstGeom>
        </p:spPr>
      </p:pic>
      <p:sp>
        <p:nvSpPr>
          <p:cNvPr id="8" name="Текстово поле 7"/>
          <p:cNvSpPr txBox="1"/>
          <p:nvPr/>
        </p:nvSpPr>
        <p:spPr>
          <a:xfrm>
            <a:off x="251519" y="6309320"/>
            <a:ext cx="8857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 smtClean="0">
                <a:solidFill>
                  <a:schemeClr val="bg1"/>
                </a:solidFill>
              </a:rPr>
              <a:t>Дата: </a:t>
            </a:r>
            <a:r>
              <a:rPr lang="bg-BG" dirty="0">
                <a:solidFill>
                  <a:schemeClr val="bg1"/>
                </a:solidFill>
              </a:rPr>
              <a:t>12.05.2015 г. </a:t>
            </a:r>
            <a:r>
              <a:rPr lang="bg-BG" dirty="0" smtClean="0">
                <a:solidFill>
                  <a:schemeClr val="bg1"/>
                </a:solidFill>
              </a:rPr>
              <a:t>  Областен </a:t>
            </a:r>
            <a:r>
              <a:rPr lang="bg-BG" dirty="0">
                <a:solidFill>
                  <a:schemeClr val="bg1"/>
                </a:solidFill>
              </a:rPr>
              <a:t>съвет за развитие на област Добрич</a:t>
            </a:r>
            <a:endParaRPr lang="bg-BG" dirty="0"/>
          </a:p>
        </p:txBody>
      </p:sp>
      <p:sp>
        <p:nvSpPr>
          <p:cNvPr id="10" name="Контейнер за номер на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1C755-4F1E-4373-A195-01CD2238645B}" type="slidenum">
              <a:rPr lang="bg-BG" smtClean="0"/>
              <a:pPr/>
              <a:t>13</a:t>
            </a:fld>
            <a:endParaRPr lang="bg-BG"/>
          </a:p>
        </p:txBody>
      </p:sp>
      <p:graphicFrame>
        <p:nvGraphicFramePr>
          <p:cNvPr id="5" name="Контейнер за съдържани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9370518"/>
              </p:ext>
            </p:extLst>
          </p:nvPr>
        </p:nvGraphicFramePr>
        <p:xfrm>
          <a:off x="538745" y="1268760"/>
          <a:ext cx="8229600" cy="489857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984561"/>
                <a:gridCol w="1069024"/>
                <a:gridCol w="912844"/>
                <a:gridCol w="1373844"/>
                <a:gridCol w="1679741"/>
                <a:gridCol w="1209586"/>
              </a:tblGrid>
              <a:tr h="9361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</a:rPr>
                        <a:t>Наименование на проекта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</a:rPr>
                        <a:t> </a:t>
                      </a:r>
                      <a:endParaRPr lang="bg-BG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684" marR="376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</a:rPr>
                        <a:t>Община/и, на територията на която/които ще се изпълнява</a:t>
                      </a:r>
                      <a:endParaRPr lang="bg-BG" sz="8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</a:rPr>
                        <a:t> </a:t>
                      </a:r>
                      <a:endParaRPr lang="bg-BG" sz="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684" marR="376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</a:rPr>
                        <a:t>Прогнозна стойност (в хил. </a:t>
                      </a:r>
                      <a:r>
                        <a:rPr lang="bg-BG" sz="1000" b="1" dirty="0" err="1">
                          <a:effectLst/>
                        </a:rPr>
                        <a:t>лв</a:t>
                      </a:r>
                      <a:r>
                        <a:rPr lang="bg-BG" sz="1000" b="1" dirty="0">
                          <a:effectLst/>
                        </a:rPr>
                        <a:t>)</a:t>
                      </a:r>
                      <a:endParaRPr lang="bg-BG" sz="8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</a:rPr>
                        <a:t> </a:t>
                      </a:r>
                      <a:endParaRPr lang="bg-BG" sz="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684" marR="376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</a:rPr>
                        <a:t>Период на изпълнение(от месец…година.. до месец.. година…)</a:t>
                      </a:r>
                      <a:endParaRPr lang="bg-BG" sz="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684" marR="376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</a:rPr>
                        <a:t>Очаквано въздействие /резултати от изпълнението на проекта</a:t>
                      </a:r>
                      <a:endParaRPr lang="bg-BG" sz="8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</a:rPr>
                        <a:t> </a:t>
                      </a:r>
                      <a:endParaRPr lang="bg-BG" sz="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684" marR="376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</a:rPr>
                        <a:t>Възможност за финансиране  изпълнението на проекта по оперативна програма</a:t>
                      </a:r>
                      <a:endParaRPr lang="bg-BG" sz="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684" marR="37684" marT="0" marB="0" anchor="ctr"/>
                </a:tc>
              </a:tr>
              <a:tr h="9302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</a:rPr>
                        <a:t>Подобряване на градската среда: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</a:rPr>
                        <a:t>Ремонт и реконструкция на градски фонтан и прилежащо пространство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</a:rPr>
                        <a:t> </a:t>
                      </a:r>
                      <a:endParaRPr lang="bg-BG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684" marR="3768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000" dirty="0">
                          <a:effectLst/>
                        </a:rPr>
                        <a:t>Община Каварна</a:t>
                      </a:r>
                      <a:endParaRPr lang="bg-BG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684" marR="37684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</a:rPr>
                        <a:t>200</a:t>
                      </a:r>
                      <a:endParaRPr lang="bg-BG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684" marR="3768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000" dirty="0">
                          <a:effectLst/>
                        </a:rPr>
                        <a:t>Юни 2015 – юни 2017</a:t>
                      </a:r>
                      <a:endParaRPr lang="bg-BG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684" marR="37684" marT="0" marB="0" anchor="ctr"/>
                </a:tc>
                <a:tc>
                  <a:txBody>
                    <a:bodyPr/>
                    <a:lstStyle/>
                    <a:p>
                      <a:pPr marL="118745"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</a:rPr>
                        <a:t>Подобрена градска среда</a:t>
                      </a:r>
                      <a:endParaRPr lang="bg-BG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684" marR="3768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ОПРР, ПРСР</a:t>
                      </a:r>
                      <a:endParaRPr lang="bg-BG" sz="800" b="1">
                        <a:effectLst/>
                        <a:latin typeface="Times New Roman"/>
                      </a:endParaRPr>
                    </a:p>
                  </a:txBody>
                  <a:tcPr marL="37684" marR="37684" marT="0" marB="0" anchor="ctr"/>
                </a:tc>
              </a:tr>
              <a:tr h="10852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</a:rPr>
                        <a:t>Изграждане и внедряване на мерки за сигурност и </a:t>
                      </a:r>
                      <a:r>
                        <a:rPr lang="bg-BG" sz="1200" b="1" dirty="0" err="1">
                          <a:effectLst/>
                        </a:rPr>
                        <a:t>видеонаблюдение</a:t>
                      </a:r>
                      <a:r>
                        <a:rPr lang="bg-BG" sz="1200" b="1" dirty="0">
                          <a:effectLst/>
                        </a:rPr>
                        <a:t> на паркови пространства и територии обект на стопанисване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</a:rPr>
                        <a:t> </a:t>
                      </a:r>
                      <a:endParaRPr lang="bg-BG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684" marR="3768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</a:rPr>
                        <a:t>Община Каварна</a:t>
                      </a:r>
                      <a:endParaRPr lang="bg-BG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684" marR="37684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</a:rPr>
                        <a:t>700</a:t>
                      </a:r>
                      <a:endParaRPr lang="bg-BG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684" marR="376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</a:rPr>
                        <a:t>Юни 2015 – юни 2018</a:t>
                      </a:r>
                      <a:endParaRPr lang="bg-BG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684" marR="37684" marT="0" marB="0" anchor="ctr"/>
                </a:tc>
                <a:tc>
                  <a:txBody>
                    <a:bodyPr/>
                    <a:lstStyle/>
                    <a:p>
                      <a:pPr marL="118745"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</a:rPr>
                        <a:t>Подобрена, и безопасна градска среда</a:t>
                      </a:r>
                      <a:endParaRPr lang="bg-BG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684" marR="3768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ОПРР, ПРСР</a:t>
                      </a:r>
                      <a:endParaRPr lang="bg-BG" sz="800" b="1">
                        <a:effectLst/>
                        <a:latin typeface="Times New Roman"/>
                      </a:endParaRPr>
                    </a:p>
                  </a:txBody>
                  <a:tcPr marL="37684" marR="37684" marT="0" marB="0" anchor="ctr"/>
                </a:tc>
              </a:tr>
              <a:tr h="10852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</a:rPr>
                        <a:t>Обзавеждане и благоустрояване на сгради и дворни пространства на обекти от образователната инфраструктура /ЦДГ, училища/</a:t>
                      </a:r>
                      <a:endParaRPr lang="bg-BG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684" marR="3768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</a:rPr>
                        <a:t>Община Каварна</a:t>
                      </a:r>
                      <a:endParaRPr lang="bg-BG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684" marR="37684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</a:rPr>
                        <a:t>2 000</a:t>
                      </a:r>
                      <a:endParaRPr lang="bg-BG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684" marR="376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</a:rPr>
                        <a:t>Юли 2016 – Юли 2018</a:t>
                      </a:r>
                      <a:endParaRPr lang="bg-BG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684" marR="37684" marT="0" marB="0" anchor="ctr"/>
                </a:tc>
                <a:tc>
                  <a:txBody>
                    <a:bodyPr/>
                    <a:lstStyle/>
                    <a:p>
                      <a:pPr marL="118745" algn="just"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</a:rPr>
                        <a:t>Обновена и модернизирана образователна инфраструктура отговаряща на съвременните потребности на подрастващи</a:t>
                      </a:r>
                      <a:endParaRPr lang="bg-BG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684" marR="37684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bg-BG" sz="1000" dirty="0">
                          <a:effectLst/>
                        </a:rPr>
                        <a:t>ОПРР, ОП „Наука и образование за интелигентен растеж“, ПРСР</a:t>
                      </a:r>
                      <a:endParaRPr lang="bg-BG" sz="800" b="1" dirty="0">
                        <a:effectLst/>
                        <a:latin typeface="Times New Roman"/>
                      </a:endParaRPr>
                    </a:p>
                  </a:txBody>
                  <a:tcPr marL="37684" marR="37684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8061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25970" y="89649"/>
            <a:ext cx="7860830" cy="1066130"/>
          </a:xfrm>
        </p:spPr>
        <p:txBody>
          <a:bodyPr>
            <a:normAutofit/>
          </a:bodyPr>
          <a:lstStyle/>
          <a:p>
            <a:pPr marL="0" indent="0" algn="l"/>
            <a:r>
              <a:rPr lang="ru-RU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Предложения </a:t>
            </a:r>
            <a: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от</a:t>
            </a:r>
            <a:b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ОБЩИНСКА АДМИНИСТРАЦИЯ </a:t>
            </a:r>
            <a:r>
              <a:rPr lang="ru-RU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КАВАРНА </a:t>
            </a:r>
            <a:r>
              <a:rPr lang="ru-RU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(2)</a:t>
            </a:r>
            <a:endParaRPr lang="bg-BG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Картина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0648"/>
            <a:ext cx="574450" cy="724133"/>
          </a:xfrm>
          <a:prstGeom prst="rect">
            <a:avLst/>
          </a:prstGeom>
        </p:spPr>
      </p:pic>
      <p:sp>
        <p:nvSpPr>
          <p:cNvPr id="8" name="Текстово поле 7"/>
          <p:cNvSpPr txBox="1"/>
          <p:nvPr/>
        </p:nvSpPr>
        <p:spPr>
          <a:xfrm>
            <a:off x="251519" y="6309320"/>
            <a:ext cx="8857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 smtClean="0">
                <a:solidFill>
                  <a:schemeClr val="bg1"/>
                </a:solidFill>
              </a:rPr>
              <a:t>Дата: </a:t>
            </a:r>
            <a:r>
              <a:rPr lang="bg-BG" dirty="0">
                <a:solidFill>
                  <a:schemeClr val="bg1"/>
                </a:solidFill>
              </a:rPr>
              <a:t>12.05.2015 г. </a:t>
            </a:r>
            <a:r>
              <a:rPr lang="bg-BG" dirty="0" smtClean="0">
                <a:solidFill>
                  <a:schemeClr val="bg1"/>
                </a:solidFill>
              </a:rPr>
              <a:t>  Областен </a:t>
            </a:r>
            <a:r>
              <a:rPr lang="bg-BG" dirty="0">
                <a:solidFill>
                  <a:schemeClr val="bg1"/>
                </a:solidFill>
              </a:rPr>
              <a:t>съвет за развитие на област Добрич</a:t>
            </a:r>
            <a:endParaRPr lang="bg-BG" dirty="0"/>
          </a:p>
        </p:txBody>
      </p:sp>
      <p:sp>
        <p:nvSpPr>
          <p:cNvPr id="10" name="Контейнер за номер на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1C755-4F1E-4373-A195-01CD2238645B}" type="slidenum">
              <a:rPr lang="bg-BG" smtClean="0"/>
              <a:pPr/>
              <a:t>14</a:t>
            </a:fld>
            <a:endParaRPr lang="bg-BG" dirty="0"/>
          </a:p>
        </p:txBody>
      </p:sp>
      <p:graphicFrame>
        <p:nvGraphicFramePr>
          <p:cNvPr id="5" name="Контейнер за съдържани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9235465"/>
              </p:ext>
            </p:extLst>
          </p:nvPr>
        </p:nvGraphicFramePr>
        <p:xfrm>
          <a:off x="538745" y="1268760"/>
          <a:ext cx="8229600" cy="386225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984561"/>
                <a:gridCol w="1069024"/>
                <a:gridCol w="912844"/>
                <a:gridCol w="1373844"/>
                <a:gridCol w="1679741"/>
                <a:gridCol w="1209586"/>
              </a:tblGrid>
              <a:tr h="9361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</a:rPr>
                        <a:t>Наименование на проекта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</a:rPr>
                        <a:t> </a:t>
                      </a:r>
                      <a:endParaRPr lang="bg-BG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684" marR="376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</a:rPr>
                        <a:t>Община/и, на територията на която/които ще се изпълнява</a:t>
                      </a:r>
                      <a:endParaRPr lang="bg-BG" sz="8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</a:rPr>
                        <a:t> </a:t>
                      </a:r>
                      <a:endParaRPr lang="bg-BG" sz="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684" marR="376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</a:rPr>
                        <a:t>Прогнозна стойност (в хил. </a:t>
                      </a:r>
                      <a:r>
                        <a:rPr lang="bg-BG" sz="1000" b="1" dirty="0" err="1">
                          <a:effectLst/>
                        </a:rPr>
                        <a:t>лв</a:t>
                      </a:r>
                      <a:r>
                        <a:rPr lang="bg-BG" sz="1000" b="1" dirty="0">
                          <a:effectLst/>
                        </a:rPr>
                        <a:t>)</a:t>
                      </a:r>
                      <a:endParaRPr lang="bg-BG" sz="8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</a:rPr>
                        <a:t> </a:t>
                      </a:r>
                      <a:endParaRPr lang="bg-BG" sz="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684" marR="376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</a:rPr>
                        <a:t>Период на изпълнение(от месец…година.. до месец.. година…)</a:t>
                      </a:r>
                      <a:endParaRPr lang="bg-BG" sz="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684" marR="376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</a:rPr>
                        <a:t>Очаквано въздействие /резултати от изпълнението на проекта</a:t>
                      </a:r>
                      <a:endParaRPr lang="bg-BG" sz="8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</a:rPr>
                        <a:t> </a:t>
                      </a:r>
                      <a:endParaRPr lang="bg-BG" sz="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684" marR="376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</a:rPr>
                        <a:t>Възможност за финансиране  изпълнението на проекта по оперативна програма</a:t>
                      </a:r>
                      <a:endParaRPr lang="bg-BG" sz="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684" marR="37684" marT="0" marB="0" anchor="ctr"/>
                </a:tc>
              </a:tr>
              <a:tr h="9302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+mj-lt"/>
                          <a:ea typeface="Times New Roman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+mj-lt"/>
                          <a:ea typeface="Times New Roman"/>
                        </a:rPr>
                        <a:t>Ремонт и реконструкция, подмяна на компрометирани водопроводи и изграждане на нови на територията на общината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  <a:latin typeface="+mj-lt"/>
                          <a:ea typeface="Times New Roman"/>
                        </a:rPr>
                        <a:t>Община Каварна</a:t>
                      </a:r>
                      <a:endParaRPr lang="bg-BG" sz="100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  <a:latin typeface="+mj-lt"/>
                          <a:ea typeface="Times New Roman"/>
                        </a:rPr>
                        <a:t>10 000</a:t>
                      </a:r>
                      <a:endParaRPr lang="bg-BG" sz="100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  <a:latin typeface="+mj-lt"/>
                          <a:ea typeface="Times New Roman"/>
                        </a:rPr>
                        <a:t>Юни 2016 – Юни 2020</a:t>
                      </a:r>
                      <a:endParaRPr lang="bg-BG" sz="100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18745" algn="just"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  <a:latin typeface="+mj-lt"/>
                          <a:ea typeface="Times New Roman"/>
                        </a:rPr>
                        <a:t>Подобрена инфраструктура на населените места с цел опазване на здравето на хората</a:t>
                      </a:r>
                      <a:endParaRPr lang="bg-BG" sz="100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bg-BG" sz="1200" b="0" dirty="0">
                          <a:effectLst/>
                          <a:latin typeface="+mj-lt"/>
                        </a:rPr>
                        <a:t>ОПРР, ОПОС, ПРСР</a:t>
                      </a:r>
                      <a:endParaRPr lang="bg-BG" sz="1000" b="1" dirty="0">
                        <a:effectLst/>
                        <a:latin typeface="+mj-lt"/>
                      </a:endParaRPr>
                    </a:p>
                  </a:txBody>
                  <a:tcPr marL="44450" marR="44450" marT="0" marB="0" anchor="ctr"/>
                </a:tc>
              </a:tr>
              <a:tr h="10852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+mj-lt"/>
                          <a:ea typeface="Times New Roman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+mj-lt"/>
                          <a:ea typeface="Times New Roman"/>
                        </a:rPr>
                        <a:t>Аварийно укрепване , рехабилитация и реконструкция на уличната мрежа, тротоари настилки /обновяване на съпътстващи инфраструктура/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+mj-lt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  <a:latin typeface="+mj-lt"/>
                          <a:ea typeface="Times New Roman"/>
                        </a:rPr>
                        <a:t>Община Каварна</a:t>
                      </a:r>
                      <a:endParaRPr lang="bg-BG" sz="100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  <a:latin typeface="+mj-lt"/>
                          <a:ea typeface="Times New Roman"/>
                        </a:rPr>
                        <a:t>20 000</a:t>
                      </a:r>
                      <a:endParaRPr lang="bg-BG" sz="100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  <a:latin typeface="+mj-lt"/>
                          <a:ea typeface="Times New Roman"/>
                        </a:rPr>
                        <a:t>Юни 2016 – Юни 2020</a:t>
                      </a:r>
                      <a:endParaRPr lang="bg-BG" sz="100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18745" algn="just"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  <a:latin typeface="+mj-lt"/>
                          <a:ea typeface="Times New Roman"/>
                        </a:rPr>
                        <a:t>Подобрена инфраструктура на населените места</a:t>
                      </a:r>
                      <a:endParaRPr lang="bg-BG" sz="100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bg-BG" sz="1200" b="0" dirty="0">
                          <a:effectLst/>
                          <a:latin typeface="+mj-lt"/>
                        </a:rPr>
                        <a:t>ОПРР, ПРСР</a:t>
                      </a:r>
                      <a:endParaRPr lang="bg-BG" sz="1000" b="1" dirty="0">
                        <a:effectLst/>
                        <a:latin typeface="+mj-lt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5597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25970" y="89649"/>
            <a:ext cx="7860830" cy="1066130"/>
          </a:xfrm>
        </p:spPr>
        <p:txBody>
          <a:bodyPr>
            <a:normAutofit/>
          </a:bodyPr>
          <a:lstStyle/>
          <a:p>
            <a:pPr marL="0" indent="0" algn="l"/>
            <a:r>
              <a:rPr lang="ru-RU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Предложения </a:t>
            </a:r>
            <a: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от</a:t>
            </a:r>
            <a:b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ОБЩИНСКА АДМИНИСТРАЦИЯ </a:t>
            </a:r>
            <a:r>
              <a:rPr lang="ru-RU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КРУШАРИ</a:t>
            </a:r>
            <a:endParaRPr lang="bg-BG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Картина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0648"/>
            <a:ext cx="574450" cy="724133"/>
          </a:xfrm>
          <a:prstGeom prst="rect">
            <a:avLst/>
          </a:prstGeom>
        </p:spPr>
      </p:pic>
      <p:sp>
        <p:nvSpPr>
          <p:cNvPr id="8" name="Текстово поле 7"/>
          <p:cNvSpPr txBox="1"/>
          <p:nvPr/>
        </p:nvSpPr>
        <p:spPr>
          <a:xfrm>
            <a:off x="251519" y="6309320"/>
            <a:ext cx="8857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 smtClean="0">
                <a:solidFill>
                  <a:schemeClr val="bg1"/>
                </a:solidFill>
              </a:rPr>
              <a:t>Дата: </a:t>
            </a:r>
            <a:r>
              <a:rPr lang="bg-BG" dirty="0">
                <a:solidFill>
                  <a:schemeClr val="bg1"/>
                </a:solidFill>
              </a:rPr>
              <a:t>12.05.2015 г. </a:t>
            </a:r>
            <a:r>
              <a:rPr lang="bg-BG" dirty="0" smtClean="0">
                <a:solidFill>
                  <a:schemeClr val="bg1"/>
                </a:solidFill>
              </a:rPr>
              <a:t>  Областен </a:t>
            </a:r>
            <a:r>
              <a:rPr lang="bg-BG" dirty="0">
                <a:solidFill>
                  <a:schemeClr val="bg1"/>
                </a:solidFill>
              </a:rPr>
              <a:t>съвет за развитие на област Добрич</a:t>
            </a:r>
            <a:endParaRPr lang="bg-BG" dirty="0"/>
          </a:p>
        </p:txBody>
      </p:sp>
      <p:sp>
        <p:nvSpPr>
          <p:cNvPr id="10" name="Контейнер за номер на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1C755-4F1E-4373-A195-01CD2238645B}" type="slidenum">
              <a:rPr lang="bg-BG" smtClean="0"/>
              <a:pPr/>
              <a:t>15</a:t>
            </a:fld>
            <a:endParaRPr lang="bg-BG"/>
          </a:p>
        </p:txBody>
      </p:sp>
      <p:graphicFrame>
        <p:nvGraphicFramePr>
          <p:cNvPr id="5" name="Контейнер за съдържани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3728859"/>
              </p:ext>
            </p:extLst>
          </p:nvPr>
        </p:nvGraphicFramePr>
        <p:xfrm>
          <a:off x="539552" y="1268761"/>
          <a:ext cx="8228793" cy="497329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983754"/>
                <a:gridCol w="896566"/>
                <a:gridCol w="792088"/>
                <a:gridCol w="1224136"/>
                <a:gridCol w="2122663"/>
                <a:gridCol w="1209586"/>
              </a:tblGrid>
              <a:tr h="10279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+mn-lt"/>
                        </a:rPr>
                        <a:t>Наименование на проекта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+mn-lt"/>
                        </a:rPr>
                        <a:t> </a:t>
                      </a:r>
                      <a:endParaRPr lang="bg-BG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7684" marR="376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  <a:latin typeface="+mn-lt"/>
                        </a:rPr>
                        <a:t>Община/и, на територията на която/които ще се изпълнява</a:t>
                      </a:r>
                      <a:endParaRPr lang="bg-BG" sz="800" b="1" dirty="0">
                        <a:effectLst/>
                        <a:latin typeface="+mn-l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  <a:latin typeface="+mn-lt"/>
                        </a:rPr>
                        <a:t> </a:t>
                      </a:r>
                      <a:endParaRPr lang="bg-BG" sz="8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7684" marR="376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  <a:latin typeface="+mn-lt"/>
                        </a:rPr>
                        <a:t>Прогнозна стойност (в хил. </a:t>
                      </a:r>
                      <a:r>
                        <a:rPr lang="bg-BG" sz="1000" b="1" dirty="0" err="1">
                          <a:effectLst/>
                          <a:latin typeface="+mn-lt"/>
                        </a:rPr>
                        <a:t>лв</a:t>
                      </a:r>
                      <a:r>
                        <a:rPr lang="bg-BG" sz="1000" b="1" dirty="0">
                          <a:effectLst/>
                          <a:latin typeface="+mn-lt"/>
                        </a:rPr>
                        <a:t>)</a:t>
                      </a:r>
                      <a:endParaRPr lang="bg-BG" sz="800" b="1" dirty="0">
                        <a:effectLst/>
                        <a:latin typeface="+mn-l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  <a:latin typeface="+mn-lt"/>
                        </a:rPr>
                        <a:t> </a:t>
                      </a:r>
                      <a:endParaRPr lang="bg-BG" sz="8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7684" marR="376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  <a:latin typeface="+mn-lt"/>
                        </a:rPr>
                        <a:t>Период на изпълнение(от месец…година.. до месец.. година…)</a:t>
                      </a:r>
                      <a:endParaRPr lang="bg-BG" sz="8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7684" marR="376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  <a:latin typeface="+mn-lt"/>
                        </a:rPr>
                        <a:t>Очаквано въздействие /резултати от изпълнението на проекта</a:t>
                      </a:r>
                      <a:endParaRPr lang="bg-BG" sz="800" b="1" dirty="0">
                        <a:effectLst/>
                        <a:latin typeface="+mn-l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  <a:latin typeface="+mn-lt"/>
                        </a:rPr>
                        <a:t> </a:t>
                      </a:r>
                      <a:endParaRPr lang="bg-BG" sz="8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7684" marR="376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  <a:latin typeface="+mn-lt"/>
                        </a:rPr>
                        <a:t>Възможност за финансиране  изпълнението на проекта по оперативна програма</a:t>
                      </a:r>
                      <a:endParaRPr lang="bg-BG" sz="8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7684" marR="37684" marT="0" marB="0" anchor="ctr"/>
                </a:tc>
              </a:tr>
              <a:tr h="145380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+mn-lt"/>
                          <a:ea typeface="Times New Roman"/>
                        </a:rPr>
                        <a:t>Реконструкция, ремонт, внедряване на мерки за енергийна ефективност и осигуряване на достъпна среда в сградата на читалището в с.Лозенец, община Крушари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  <a:latin typeface="+mn-lt"/>
                          <a:ea typeface="Times New Roman"/>
                        </a:rPr>
                        <a:t>Община Крушари</a:t>
                      </a:r>
                      <a:endParaRPr lang="bg-BG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100" dirty="0" smtClean="0">
                          <a:effectLst/>
                          <a:latin typeface="+mn-lt"/>
                          <a:ea typeface="Times New Roman"/>
                        </a:rPr>
                        <a:t>600</a:t>
                      </a:r>
                      <a:endParaRPr lang="bg-BG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  <a:latin typeface="+mn-lt"/>
                          <a:ea typeface="Times New Roman"/>
                        </a:rPr>
                        <a:t>01.</a:t>
                      </a:r>
                      <a:r>
                        <a:rPr lang="bg-BG" sz="1100" dirty="0" err="1">
                          <a:effectLst/>
                          <a:latin typeface="+mn-lt"/>
                          <a:ea typeface="Times New Roman"/>
                        </a:rPr>
                        <a:t>01</a:t>
                      </a:r>
                      <a:r>
                        <a:rPr lang="bg-BG" sz="1100" dirty="0">
                          <a:effectLst/>
                          <a:latin typeface="+mn-lt"/>
                          <a:ea typeface="Times New Roman"/>
                        </a:rPr>
                        <a:t>.2016г. – 31.12.2016г.</a:t>
                      </a:r>
                      <a:endParaRPr lang="bg-BG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  <a:latin typeface="+mn-lt"/>
                          <a:ea typeface="Times New Roman"/>
                        </a:rPr>
                        <a:t>Подобрена материално-техническа база на читалище в с. Лозенец; Осигурени условия за нормална дейност на самодейните състави, </a:t>
                      </a:r>
                      <a:r>
                        <a:rPr lang="bg-BG" sz="1100" dirty="0" err="1">
                          <a:effectLst/>
                          <a:latin typeface="+mn-lt"/>
                          <a:ea typeface="Times New Roman"/>
                        </a:rPr>
                        <a:t>състави</a:t>
                      </a:r>
                      <a:r>
                        <a:rPr lang="bg-BG" sz="1100" dirty="0">
                          <a:effectLst/>
                          <a:latin typeface="+mn-lt"/>
                          <a:ea typeface="Times New Roman"/>
                        </a:rPr>
                        <a:t>, кръжоци към читалището; абонати на библиотеката; Осигурена достъпна среда на лица с увреждания</a:t>
                      </a:r>
                      <a:endParaRPr lang="bg-BG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bg-BG" sz="1100" b="0">
                          <a:effectLst/>
                          <a:latin typeface="+mn-lt"/>
                        </a:rPr>
                        <a:t>ПРСР</a:t>
                      </a:r>
                      <a:endParaRPr lang="bg-BG" sz="1000" b="1">
                        <a:effectLst/>
                        <a:latin typeface="+mn-lt"/>
                      </a:endParaRPr>
                    </a:p>
                  </a:txBody>
                  <a:tcPr marL="44450" marR="44450" marT="0" marB="0"/>
                </a:tc>
              </a:tr>
              <a:tr h="145380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+mn-lt"/>
                          <a:ea typeface="Times New Roman"/>
                        </a:rPr>
                        <a:t>Ремонт на сграда на читалище фаза :технически проект по части Архитектурна, Конструктивна, </a:t>
                      </a:r>
                      <a:r>
                        <a:rPr lang="bg-BG" sz="1200" b="1" dirty="0" err="1">
                          <a:effectLst/>
                          <a:latin typeface="+mn-lt"/>
                          <a:ea typeface="Times New Roman"/>
                        </a:rPr>
                        <a:t>ВиК</a:t>
                      </a:r>
                      <a:r>
                        <a:rPr lang="bg-BG" sz="1200" b="1" dirty="0">
                          <a:effectLst/>
                          <a:latin typeface="+mn-lt"/>
                          <a:ea typeface="Times New Roman"/>
                        </a:rPr>
                        <a:t> инсталации, Енергийна ефективност, ПБЗ, Пожарна безопасност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  <a:latin typeface="+mn-lt"/>
                          <a:ea typeface="Times New Roman"/>
                        </a:rPr>
                        <a:t>Община Крушари</a:t>
                      </a:r>
                      <a:endParaRPr lang="bg-BG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  <a:latin typeface="+mn-lt"/>
                          <a:ea typeface="Times New Roman"/>
                        </a:rPr>
                        <a:t>350 </a:t>
                      </a:r>
                      <a:endParaRPr lang="bg-BG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  <a:latin typeface="+mn-lt"/>
                          <a:ea typeface="Times New Roman"/>
                        </a:rPr>
                        <a:t>01.</a:t>
                      </a:r>
                      <a:r>
                        <a:rPr lang="bg-BG" sz="1100" dirty="0" err="1">
                          <a:effectLst/>
                          <a:latin typeface="+mn-lt"/>
                          <a:ea typeface="Times New Roman"/>
                        </a:rPr>
                        <a:t>01</a:t>
                      </a:r>
                      <a:r>
                        <a:rPr lang="bg-BG" sz="1100" dirty="0">
                          <a:effectLst/>
                          <a:latin typeface="+mn-lt"/>
                          <a:ea typeface="Times New Roman"/>
                        </a:rPr>
                        <a:t>.2016г. – 31.12.2016г.</a:t>
                      </a:r>
                      <a:endParaRPr lang="bg-BG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  <a:latin typeface="+mn-lt"/>
                          <a:ea typeface="Times New Roman"/>
                        </a:rPr>
                        <a:t>Подобрена материално-техническа база на читалище в с. Лозенец; Осигурени условия за нормална дейност на самодейните състави, </a:t>
                      </a:r>
                      <a:r>
                        <a:rPr lang="bg-BG" sz="1100" dirty="0" err="1">
                          <a:effectLst/>
                          <a:latin typeface="+mn-lt"/>
                          <a:ea typeface="Times New Roman"/>
                        </a:rPr>
                        <a:t>състави</a:t>
                      </a:r>
                      <a:r>
                        <a:rPr lang="bg-BG" sz="1100" dirty="0">
                          <a:effectLst/>
                          <a:latin typeface="+mn-lt"/>
                          <a:ea typeface="Times New Roman"/>
                        </a:rPr>
                        <a:t>, кръжоци към читалището; абонати на библиотеката; Осигурена достъпна среда на лица с увреждания</a:t>
                      </a:r>
                      <a:endParaRPr lang="bg-BG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bg-BG" sz="1100" b="0" dirty="0">
                          <a:effectLst/>
                          <a:latin typeface="+mn-lt"/>
                        </a:rPr>
                        <a:t>ПРСР</a:t>
                      </a:r>
                      <a:endParaRPr lang="bg-BG" sz="1000" b="1" dirty="0">
                        <a:effectLst/>
                        <a:latin typeface="+mn-lt"/>
                      </a:endParaRPr>
                    </a:p>
                  </a:txBody>
                  <a:tcPr marL="44450" marR="44450" marT="0" marB="0"/>
                </a:tc>
              </a:tr>
              <a:tr h="88897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bg-BG" sz="1200" b="1" noProof="0" dirty="0" smtClean="0">
                          <a:effectLst/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Изграждане на система за соларно улично осветление в девет населени места в община Крушари</a:t>
                      </a:r>
                      <a:endParaRPr lang="bg-BG" sz="1200" b="1" noProof="0" dirty="0">
                        <a:effectLst/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100" dirty="0" smtClean="0">
                          <a:effectLst/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Община Крушари</a:t>
                      </a:r>
                      <a:endParaRPr lang="bg-BG" sz="1100" dirty="0">
                        <a:effectLst/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100" dirty="0" smtClean="0">
                          <a:effectLst/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1 904,35</a:t>
                      </a:r>
                      <a:endParaRPr lang="bg-BG" sz="1100" dirty="0">
                        <a:effectLst/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100" dirty="0" smtClean="0">
                          <a:effectLst/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01.</a:t>
                      </a:r>
                      <a:r>
                        <a:rPr lang="bg-BG" sz="1100" dirty="0" err="1" smtClean="0">
                          <a:effectLst/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01</a:t>
                      </a:r>
                      <a:r>
                        <a:rPr lang="bg-BG" sz="1100" dirty="0" smtClean="0">
                          <a:effectLst/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.2016г. – 31.12.2016г.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bg-BG" sz="1100" dirty="0">
                        <a:effectLst/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bg-BG" sz="1100" noProof="0" dirty="0" smtClean="0">
                          <a:effectLst/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Повишаване на енергийната ефективност в девет населени места в община Крушари.</a:t>
                      </a:r>
                      <a:endParaRPr lang="bg-BG" sz="1100" noProof="0" dirty="0">
                        <a:effectLst/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endParaRPr lang="bg-BG" sz="1000" b="1" dirty="0">
                        <a:effectLst/>
                        <a:latin typeface="+mn-lt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8261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25970" y="89649"/>
            <a:ext cx="7860830" cy="1066130"/>
          </a:xfrm>
        </p:spPr>
        <p:txBody>
          <a:bodyPr>
            <a:normAutofit/>
          </a:bodyPr>
          <a:lstStyle/>
          <a:p>
            <a:pPr marL="0" indent="0" algn="l"/>
            <a:r>
              <a:rPr lang="ru-RU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Предложения </a:t>
            </a:r>
            <a: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от</a:t>
            </a:r>
            <a:b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ОБЩИНСКА АДМИНИСТРАЦИЯ </a:t>
            </a:r>
            <a:r>
              <a:rPr lang="ru-RU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ТЕРВЕЛ </a:t>
            </a:r>
            <a:r>
              <a:rPr lang="ru-RU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(1)</a:t>
            </a:r>
            <a:endParaRPr lang="bg-BG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Картина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0648"/>
            <a:ext cx="574450" cy="724133"/>
          </a:xfrm>
          <a:prstGeom prst="rect">
            <a:avLst/>
          </a:prstGeom>
        </p:spPr>
      </p:pic>
      <p:sp>
        <p:nvSpPr>
          <p:cNvPr id="8" name="Текстово поле 7"/>
          <p:cNvSpPr txBox="1"/>
          <p:nvPr/>
        </p:nvSpPr>
        <p:spPr>
          <a:xfrm>
            <a:off x="251519" y="6309320"/>
            <a:ext cx="8857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 smtClean="0">
                <a:solidFill>
                  <a:schemeClr val="bg1"/>
                </a:solidFill>
              </a:rPr>
              <a:t>Дата: </a:t>
            </a:r>
            <a:r>
              <a:rPr lang="bg-BG" dirty="0">
                <a:solidFill>
                  <a:schemeClr val="bg1"/>
                </a:solidFill>
              </a:rPr>
              <a:t>12.05.2015 г. </a:t>
            </a:r>
            <a:r>
              <a:rPr lang="bg-BG" dirty="0" smtClean="0">
                <a:solidFill>
                  <a:schemeClr val="bg1"/>
                </a:solidFill>
              </a:rPr>
              <a:t>  Областен </a:t>
            </a:r>
            <a:r>
              <a:rPr lang="bg-BG" dirty="0">
                <a:solidFill>
                  <a:schemeClr val="bg1"/>
                </a:solidFill>
              </a:rPr>
              <a:t>съвет за развитие на област Добрич</a:t>
            </a:r>
            <a:endParaRPr lang="bg-BG" dirty="0"/>
          </a:p>
        </p:txBody>
      </p:sp>
      <p:sp>
        <p:nvSpPr>
          <p:cNvPr id="10" name="Контейнер за номер на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1C755-4F1E-4373-A195-01CD2238645B}" type="slidenum">
              <a:rPr lang="bg-BG" smtClean="0"/>
              <a:pPr/>
              <a:t>16</a:t>
            </a:fld>
            <a:endParaRPr lang="bg-BG"/>
          </a:p>
        </p:txBody>
      </p:sp>
      <p:graphicFrame>
        <p:nvGraphicFramePr>
          <p:cNvPr id="5" name="Контейнер за съдържани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6988825"/>
              </p:ext>
            </p:extLst>
          </p:nvPr>
        </p:nvGraphicFramePr>
        <p:xfrm>
          <a:off x="538745" y="1268760"/>
          <a:ext cx="8229600" cy="479189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984561"/>
                <a:gridCol w="1069024"/>
                <a:gridCol w="912844"/>
                <a:gridCol w="930922"/>
                <a:gridCol w="2122663"/>
                <a:gridCol w="1209586"/>
              </a:tblGrid>
              <a:tr h="9361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</a:rPr>
                        <a:t>Наименование на проекта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</a:rPr>
                        <a:t> </a:t>
                      </a:r>
                      <a:endParaRPr lang="bg-BG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684" marR="376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</a:rPr>
                        <a:t>Община/и, на територията на която/които ще се изпълнява</a:t>
                      </a:r>
                      <a:endParaRPr lang="bg-BG" sz="8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</a:rPr>
                        <a:t> </a:t>
                      </a:r>
                      <a:endParaRPr lang="bg-BG" sz="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684" marR="376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</a:rPr>
                        <a:t>Прогнозна стойност (в хил. </a:t>
                      </a:r>
                      <a:r>
                        <a:rPr lang="bg-BG" sz="1000" b="1" dirty="0" err="1">
                          <a:effectLst/>
                        </a:rPr>
                        <a:t>лв</a:t>
                      </a:r>
                      <a:r>
                        <a:rPr lang="bg-BG" sz="1000" b="1" dirty="0">
                          <a:effectLst/>
                        </a:rPr>
                        <a:t>)</a:t>
                      </a:r>
                      <a:endParaRPr lang="bg-BG" sz="8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</a:rPr>
                        <a:t> </a:t>
                      </a:r>
                      <a:endParaRPr lang="bg-BG" sz="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684" marR="376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</a:rPr>
                        <a:t>Период на изпълнение(от месец…година.. до месец.. година…)</a:t>
                      </a:r>
                      <a:endParaRPr lang="bg-BG" sz="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684" marR="376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</a:rPr>
                        <a:t>Очаквано въздействие /резултати от изпълнението на проекта</a:t>
                      </a:r>
                      <a:endParaRPr lang="bg-BG" sz="8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</a:rPr>
                        <a:t> </a:t>
                      </a:r>
                      <a:endParaRPr lang="bg-BG" sz="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684" marR="376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</a:rPr>
                        <a:t>Възможност за финансиране  изпълнението на проекта по оперативна програма</a:t>
                      </a:r>
                      <a:endParaRPr lang="bg-BG" sz="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684" marR="37684" marT="0" marB="0" anchor="ctr"/>
                </a:tc>
              </a:tr>
              <a:tr h="9302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Стратегия за местно развитие на МИГ Тервел-Крушари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Тервел и Крушари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3 600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1.05.2016 – 15.09.2020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1)Създадени / разширени 4 бр. малки предприятия за неземеделски дейности;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2)модернизирани  6 предприятия за земеделски дейности;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3)подобрена материална база за 3 бр. социални услуги;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4)благоустроени 3 участъка от тротоари;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5)Създадени общо  6 постоянни и две сезонни работни места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Програма за развитие на селските райони</a:t>
                      </a:r>
                    </a:p>
                  </a:txBody>
                  <a:tcPr marL="68580" marR="68580" marT="0" marB="0"/>
                </a:tc>
              </a:tr>
              <a:tr h="10852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Интегриран проект за транспортна достъпност  в населени места в Община Тервел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Тервел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5 000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1.06.2016-31.12.2017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1)Рехабилитирана пътна настилка на 6 км. от общинска пътна мрежа и  7 км. улична мрежа в 3 населени места;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2)Осигуряване на инфраструктура за широколентов интернет в сервитута на 6 км. общински път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Програма за развитие на селските райони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153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25970" y="89649"/>
            <a:ext cx="7860830" cy="1066130"/>
          </a:xfrm>
        </p:spPr>
        <p:txBody>
          <a:bodyPr>
            <a:normAutofit/>
          </a:bodyPr>
          <a:lstStyle/>
          <a:p>
            <a:pPr marL="0" indent="0" algn="l"/>
            <a:r>
              <a:rPr lang="ru-RU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Предложения </a:t>
            </a:r>
            <a: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от</a:t>
            </a:r>
            <a:b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ОБЩИНСКА АДМИНИСТРАЦИЯ </a:t>
            </a:r>
            <a:r>
              <a:rPr lang="ru-RU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ТЕРВЕЛ </a:t>
            </a:r>
            <a:r>
              <a:rPr lang="ru-RU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(2)</a:t>
            </a:r>
            <a:endParaRPr lang="bg-BG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Картина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0648"/>
            <a:ext cx="574450" cy="724133"/>
          </a:xfrm>
          <a:prstGeom prst="rect">
            <a:avLst/>
          </a:prstGeom>
        </p:spPr>
      </p:pic>
      <p:sp>
        <p:nvSpPr>
          <p:cNvPr id="8" name="Текстово поле 7"/>
          <p:cNvSpPr txBox="1"/>
          <p:nvPr/>
        </p:nvSpPr>
        <p:spPr>
          <a:xfrm>
            <a:off x="251519" y="6309320"/>
            <a:ext cx="8857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 smtClean="0">
                <a:solidFill>
                  <a:schemeClr val="bg1"/>
                </a:solidFill>
              </a:rPr>
              <a:t>Дата: </a:t>
            </a:r>
            <a:r>
              <a:rPr lang="bg-BG" dirty="0">
                <a:solidFill>
                  <a:schemeClr val="bg1"/>
                </a:solidFill>
              </a:rPr>
              <a:t>12.05.2015 г. </a:t>
            </a:r>
            <a:r>
              <a:rPr lang="bg-BG" dirty="0" smtClean="0">
                <a:solidFill>
                  <a:schemeClr val="bg1"/>
                </a:solidFill>
              </a:rPr>
              <a:t>  Областен </a:t>
            </a:r>
            <a:r>
              <a:rPr lang="bg-BG" dirty="0">
                <a:solidFill>
                  <a:schemeClr val="bg1"/>
                </a:solidFill>
              </a:rPr>
              <a:t>съвет за развитие на област Добрич</a:t>
            </a:r>
            <a:endParaRPr lang="bg-BG" dirty="0"/>
          </a:p>
        </p:txBody>
      </p:sp>
      <p:sp>
        <p:nvSpPr>
          <p:cNvPr id="10" name="Контейнер за номер на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1C755-4F1E-4373-A195-01CD2238645B}" type="slidenum">
              <a:rPr lang="bg-BG" smtClean="0"/>
              <a:pPr/>
              <a:t>17</a:t>
            </a:fld>
            <a:endParaRPr lang="bg-BG"/>
          </a:p>
        </p:txBody>
      </p:sp>
      <p:graphicFrame>
        <p:nvGraphicFramePr>
          <p:cNvPr id="5" name="Контейнер за съдържани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8300741"/>
              </p:ext>
            </p:extLst>
          </p:nvPr>
        </p:nvGraphicFramePr>
        <p:xfrm>
          <a:off x="565676" y="1988840"/>
          <a:ext cx="8229600" cy="340871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984561"/>
                <a:gridCol w="1069024"/>
                <a:gridCol w="912844"/>
                <a:gridCol w="930922"/>
                <a:gridCol w="2122663"/>
                <a:gridCol w="1209586"/>
              </a:tblGrid>
              <a:tr h="9361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</a:rPr>
                        <a:t>Наименование на проекта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</a:rPr>
                        <a:t> </a:t>
                      </a:r>
                      <a:endParaRPr lang="bg-BG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684" marR="376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</a:rPr>
                        <a:t>Община/и, на територията на която/които ще се изпълнява</a:t>
                      </a:r>
                      <a:endParaRPr lang="bg-BG" sz="8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</a:rPr>
                        <a:t> </a:t>
                      </a:r>
                      <a:endParaRPr lang="bg-BG" sz="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684" marR="376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</a:rPr>
                        <a:t>Прогнозна стойност (в хил. </a:t>
                      </a:r>
                      <a:r>
                        <a:rPr lang="bg-BG" sz="1000" b="1" dirty="0" err="1">
                          <a:effectLst/>
                        </a:rPr>
                        <a:t>лв</a:t>
                      </a:r>
                      <a:r>
                        <a:rPr lang="bg-BG" sz="1000" b="1" dirty="0">
                          <a:effectLst/>
                        </a:rPr>
                        <a:t>)</a:t>
                      </a:r>
                      <a:endParaRPr lang="bg-BG" sz="8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</a:rPr>
                        <a:t> </a:t>
                      </a:r>
                      <a:endParaRPr lang="bg-BG" sz="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684" marR="376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</a:rPr>
                        <a:t>Период на изпълнение(от месец…година.. до месец.. година…)</a:t>
                      </a:r>
                      <a:endParaRPr lang="bg-BG" sz="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684" marR="376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</a:rPr>
                        <a:t>Очаквано въздействие /резултати от изпълнението на проекта</a:t>
                      </a:r>
                      <a:endParaRPr lang="bg-BG" sz="8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</a:rPr>
                        <a:t> </a:t>
                      </a:r>
                      <a:endParaRPr lang="bg-BG" sz="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684" marR="376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</a:rPr>
                        <a:t>Възможност за финансиране  изпълнението на проекта по оперативна програма</a:t>
                      </a:r>
                      <a:endParaRPr lang="bg-BG" sz="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684" marR="37684" marT="0" marB="0" anchor="ctr"/>
                </a:tc>
              </a:tr>
              <a:tr h="9302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Обновяване на детски градини в две села на Община Тервел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Тервел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1 500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1.08.2016-31.12.2017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1)Обновени сгради на детски градини в две села на Община Тервел с общ брой живущи в тях 3500 души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Програма за развитие на селските райони </a:t>
                      </a:r>
                    </a:p>
                  </a:txBody>
                  <a:tcPr marL="68580" marR="68580" marT="0" marB="0"/>
                </a:tc>
              </a:tr>
              <a:tr h="10852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Спортни бази в средищните училища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Тервел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1 500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1.09.2016-31.12.2018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1)възстановяване на физкултурни салони в две средищни училища – в селата Коларци и Нова Камена;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2)Изграждане и оборудване на многофункционална спортна площадка в СОУ „Йордан Йовков” в гр.Тервел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ОП „Наука за интелигентен растеж”/Програма за развитие на селските райони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4721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25970" y="89649"/>
            <a:ext cx="7860830" cy="1066130"/>
          </a:xfrm>
        </p:spPr>
        <p:txBody>
          <a:bodyPr>
            <a:normAutofit/>
          </a:bodyPr>
          <a:lstStyle/>
          <a:p>
            <a:pPr marL="0" indent="0" algn="l"/>
            <a:r>
              <a:rPr lang="ru-RU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Предложения </a:t>
            </a:r>
            <a: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от</a:t>
            </a:r>
            <a:b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ОБЩИНСКА АДМИНИСТРАЦИЯ </a:t>
            </a:r>
            <a:r>
              <a:rPr lang="ru-RU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ТЕРВЕЛ </a:t>
            </a:r>
            <a:r>
              <a:rPr lang="ru-RU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(3)</a:t>
            </a:r>
            <a:endParaRPr lang="bg-BG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Картина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0648"/>
            <a:ext cx="574450" cy="724133"/>
          </a:xfrm>
          <a:prstGeom prst="rect">
            <a:avLst/>
          </a:prstGeom>
        </p:spPr>
      </p:pic>
      <p:sp>
        <p:nvSpPr>
          <p:cNvPr id="8" name="Текстово поле 7"/>
          <p:cNvSpPr txBox="1"/>
          <p:nvPr/>
        </p:nvSpPr>
        <p:spPr>
          <a:xfrm>
            <a:off x="251519" y="6309320"/>
            <a:ext cx="8857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 smtClean="0">
                <a:solidFill>
                  <a:schemeClr val="bg1"/>
                </a:solidFill>
              </a:rPr>
              <a:t>Дата: </a:t>
            </a:r>
            <a:r>
              <a:rPr lang="bg-BG" dirty="0">
                <a:solidFill>
                  <a:schemeClr val="bg1"/>
                </a:solidFill>
              </a:rPr>
              <a:t>12.05.2015 г. </a:t>
            </a:r>
            <a:r>
              <a:rPr lang="bg-BG" dirty="0" smtClean="0">
                <a:solidFill>
                  <a:schemeClr val="bg1"/>
                </a:solidFill>
              </a:rPr>
              <a:t>  Областен </a:t>
            </a:r>
            <a:r>
              <a:rPr lang="bg-BG" dirty="0">
                <a:solidFill>
                  <a:schemeClr val="bg1"/>
                </a:solidFill>
              </a:rPr>
              <a:t>съвет за развитие на област Добрич</a:t>
            </a:r>
            <a:endParaRPr lang="bg-BG" dirty="0"/>
          </a:p>
        </p:txBody>
      </p:sp>
      <p:sp>
        <p:nvSpPr>
          <p:cNvPr id="10" name="Контейнер за номер на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1C755-4F1E-4373-A195-01CD2238645B}" type="slidenum">
              <a:rPr lang="bg-BG" smtClean="0"/>
              <a:pPr/>
              <a:t>18</a:t>
            </a:fld>
            <a:endParaRPr lang="bg-BG"/>
          </a:p>
        </p:txBody>
      </p:sp>
      <p:graphicFrame>
        <p:nvGraphicFramePr>
          <p:cNvPr id="5" name="Контейнер за съдържани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188942"/>
              </p:ext>
            </p:extLst>
          </p:nvPr>
        </p:nvGraphicFramePr>
        <p:xfrm>
          <a:off x="565676" y="1988840"/>
          <a:ext cx="8229600" cy="324960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984561"/>
                <a:gridCol w="1069024"/>
                <a:gridCol w="912844"/>
                <a:gridCol w="930922"/>
                <a:gridCol w="2122663"/>
                <a:gridCol w="1209586"/>
              </a:tblGrid>
              <a:tr h="9361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</a:rPr>
                        <a:t>Наименование на проекта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</a:rPr>
                        <a:t> </a:t>
                      </a:r>
                      <a:endParaRPr lang="bg-BG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684" marR="376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</a:rPr>
                        <a:t>Община/и, на територията на която/които ще се изпълнява</a:t>
                      </a:r>
                      <a:endParaRPr lang="bg-BG" sz="8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</a:rPr>
                        <a:t> </a:t>
                      </a:r>
                      <a:endParaRPr lang="bg-BG" sz="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684" marR="376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</a:rPr>
                        <a:t>Прогнозна стойност (в хил. </a:t>
                      </a:r>
                      <a:r>
                        <a:rPr lang="bg-BG" sz="1000" b="1" dirty="0" err="1">
                          <a:effectLst/>
                        </a:rPr>
                        <a:t>лв</a:t>
                      </a:r>
                      <a:r>
                        <a:rPr lang="bg-BG" sz="1000" b="1" dirty="0">
                          <a:effectLst/>
                        </a:rPr>
                        <a:t>)</a:t>
                      </a:r>
                      <a:endParaRPr lang="bg-BG" sz="8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</a:rPr>
                        <a:t> </a:t>
                      </a:r>
                      <a:endParaRPr lang="bg-BG" sz="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684" marR="376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</a:rPr>
                        <a:t>Период на изпълнение(от месец…година.. до месец.. година…)</a:t>
                      </a:r>
                      <a:endParaRPr lang="bg-BG" sz="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684" marR="376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</a:rPr>
                        <a:t>Очаквано въздействие /резултати от изпълнението на проекта</a:t>
                      </a:r>
                      <a:endParaRPr lang="bg-BG" sz="8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</a:rPr>
                        <a:t> </a:t>
                      </a:r>
                      <a:endParaRPr lang="bg-BG" sz="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684" marR="376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</a:rPr>
                        <a:t>Възможност за финансиране  изпълнението на проекта по оперативна програма</a:t>
                      </a:r>
                      <a:endParaRPr lang="bg-BG" sz="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684" marR="37684" marT="0" marB="0" anchor="ctr"/>
                </a:tc>
              </a:tr>
              <a:tr h="9302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Бившата болница – база за съвременни услуги за населението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Тервел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1 000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1.10.2016-1.10.2017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Обновяване на самостоятелна секция от сградата на бившата болница и парково пространство към нея за превръщането й в дом за стари хора ( частна инициатива)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Не се предвижда , обмисля се вариант  за ПЧП</a:t>
                      </a:r>
                    </a:p>
                  </a:txBody>
                  <a:tcPr marL="68580" marR="68580" marT="0" marB="0"/>
                </a:tc>
              </a:tr>
              <a:tr h="10852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Закриване и рекултивиране на нерегламентирани сметища в Община Тервел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Тервел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2 000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1.12.2016-1.12.2018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1)Закриване на 44 бр. нерегламентирани сметища и рекултивиране на терените им;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2)Предлагане на рекултивираните терени за земеделски дейности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ОПОС , ПУДООС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4037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25970" y="89649"/>
            <a:ext cx="7860830" cy="1066130"/>
          </a:xfrm>
        </p:spPr>
        <p:txBody>
          <a:bodyPr>
            <a:normAutofit/>
          </a:bodyPr>
          <a:lstStyle/>
          <a:p>
            <a:pPr marL="0" indent="0" algn="l"/>
            <a:r>
              <a:rPr lang="ru-RU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Предложения </a:t>
            </a:r>
            <a: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от</a:t>
            </a:r>
            <a:b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ОБЩИНСКА АДМИНИСТРАЦИЯ </a:t>
            </a:r>
            <a:r>
              <a:rPr lang="ru-RU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ШАБЛА </a:t>
            </a:r>
            <a:r>
              <a:rPr lang="ru-RU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(1)</a:t>
            </a:r>
            <a:endParaRPr lang="bg-BG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Картина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0648"/>
            <a:ext cx="574450" cy="724133"/>
          </a:xfrm>
          <a:prstGeom prst="rect">
            <a:avLst/>
          </a:prstGeom>
        </p:spPr>
      </p:pic>
      <p:sp>
        <p:nvSpPr>
          <p:cNvPr id="8" name="Текстово поле 7"/>
          <p:cNvSpPr txBox="1"/>
          <p:nvPr/>
        </p:nvSpPr>
        <p:spPr>
          <a:xfrm>
            <a:off x="251519" y="6309320"/>
            <a:ext cx="8857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 smtClean="0">
                <a:solidFill>
                  <a:schemeClr val="bg1"/>
                </a:solidFill>
              </a:rPr>
              <a:t>Дата: </a:t>
            </a:r>
            <a:r>
              <a:rPr lang="bg-BG" dirty="0">
                <a:solidFill>
                  <a:schemeClr val="bg1"/>
                </a:solidFill>
              </a:rPr>
              <a:t>12.05.2015 г. </a:t>
            </a:r>
            <a:r>
              <a:rPr lang="bg-BG" dirty="0" smtClean="0">
                <a:solidFill>
                  <a:schemeClr val="bg1"/>
                </a:solidFill>
              </a:rPr>
              <a:t>  Областен </a:t>
            </a:r>
            <a:r>
              <a:rPr lang="bg-BG" dirty="0">
                <a:solidFill>
                  <a:schemeClr val="bg1"/>
                </a:solidFill>
              </a:rPr>
              <a:t>съвет за развитие на област Добрич</a:t>
            </a:r>
            <a:endParaRPr lang="bg-BG" dirty="0"/>
          </a:p>
        </p:txBody>
      </p:sp>
      <p:sp>
        <p:nvSpPr>
          <p:cNvPr id="10" name="Контейнер за номер на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1C755-4F1E-4373-A195-01CD2238645B}" type="slidenum">
              <a:rPr lang="bg-BG" smtClean="0"/>
              <a:pPr/>
              <a:t>19</a:t>
            </a:fld>
            <a:endParaRPr lang="bg-BG"/>
          </a:p>
        </p:txBody>
      </p:sp>
      <p:graphicFrame>
        <p:nvGraphicFramePr>
          <p:cNvPr id="5" name="Контейнер за съдържани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8791068"/>
              </p:ext>
            </p:extLst>
          </p:nvPr>
        </p:nvGraphicFramePr>
        <p:xfrm>
          <a:off x="565676" y="1988840"/>
          <a:ext cx="8229600" cy="404513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558052"/>
                <a:gridCol w="1008112"/>
                <a:gridCol w="720080"/>
                <a:gridCol w="936104"/>
                <a:gridCol w="2880320"/>
                <a:gridCol w="1126932"/>
              </a:tblGrid>
              <a:tr h="9361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</a:rPr>
                        <a:t>Наименование на проекта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</a:rPr>
                        <a:t> </a:t>
                      </a:r>
                      <a:endParaRPr lang="bg-BG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684" marR="376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</a:rPr>
                        <a:t>Община/и, на територията на която/които ще се изпълнява</a:t>
                      </a:r>
                      <a:endParaRPr lang="bg-BG" sz="8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</a:rPr>
                        <a:t> </a:t>
                      </a:r>
                      <a:endParaRPr lang="bg-BG" sz="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684" marR="376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</a:rPr>
                        <a:t>Прогнозна стойност (в хил. </a:t>
                      </a:r>
                      <a:r>
                        <a:rPr lang="bg-BG" sz="1000" b="1" dirty="0" err="1">
                          <a:effectLst/>
                        </a:rPr>
                        <a:t>лв</a:t>
                      </a:r>
                      <a:r>
                        <a:rPr lang="bg-BG" sz="1000" b="1" dirty="0">
                          <a:effectLst/>
                        </a:rPr>
                        <a:t>)</a:t>
                      </a:r>
                      <a:endParaRPr lang="bg-BG" sz="8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</a:rPr>
                        <a:t> </a:t>
                      </a:r>
                      <a:endParaRPr lang="bg-BG" sz="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684" marR="376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</a:rPr>
                        <a:t>Период на изпълнение(от месец…година.. до месец.. година…)</a:t>
                      </a:r>
                      <a:endParaRPr lang="bg-BG" sz="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684" marR="376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</a:rPr>
                        <a:t>Очаквано въздействие /резултати от изпълнението на проекта</a:t>
                      </a:r>
                      <a:endParaRPr lang="bg-BG" sz="8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</a:rPr>
                        <a:t> </a:t>
                      </a:r>
                      <a:endParaRPr lang="bg-BG" sz="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684" marR="376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</a:rPr>
                        <a:t>Възможност за финансиране  изпълнението на проекта по оперативна програма</a:t>
                      </a:r>
                      <a:endParaRPr lang="bg-BG" sz="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684" marR="37684" marT="0" marB="0" anchor="ctr"/>
                </a:tc>
              </a:tr>
              <a:tr h="9302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+mj-lt"/>
                          <a:ea typeface="Times New Roman"/>
                        </a:rPr>
                        <a:t>1.“Изграждане на балнеосанаториум за използване на лечебната кал от Шабленската </a:t>
                      </a:r>
                      <a:r>
                        <a:rPr lang="bg-BG" sz="1200" b="1" dirty="0" err="1">
                          <a:effectLst/>
                          <a:latin typeface="+mj-lt"/>
                          <a:ea typeface="Times New Roman"/>
                        </a:rPr>
                        <a:t>тузла</a:t>
                      </a:r>
                      <a:r>
                        <a:rPr lang="bg-BG" sz="1200" b="1" dirty="0">
                          <a:effectLst/>
                          <a:latin typeface="+mj-lt"/>
                          <a:ea typeface="Times New Roman"/>
                        </a:rPr>
                        <a:t>“</a:t>
                      </a:r>
                      <a:endParaRPr lang="bg-BG" sz="1000" b="1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j-lt"/>
                          <a:ea typeface="Times New Roman"/>
                        </a:rPr>
                        <a:t>Община Шабла</a:t>
                      </a:r>
                      <a:endParaRPr lang="bg-BG" sz="10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j-lt"/>
                          <a:ea typeface="Times New Roman"/>
                        </a:rPr>
                        <a:t>2000</a:t>
                      </a:r>
                      <a:endParaRPr lang="bg-BG" sz="10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j-lt"/>
                          <a:ea typeface="Times New Roman"/>
                        </a:rPr>
                        <a:t>2014-2020 г.</a:t>
                      </a:r>
                      <a:endParaRPr lang="bg-BG" sz="10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bg-BG" sz="1200" dirty="0">
                          <a:effectLst/>
                          <a:latin typeface="+mj-lt"/>
                          <a:ea typeface="Times New Roman"/>
                        </a:rPr>
                        <a:t>Разпознаване на община Шабла като уникален здравен център;</a:t>
                      </a:r>
                      <a:endParaRPr lang="bg-BG" sz="1000" dirty="0">
                        <a:effectLst/>
                        <a:latin typeface="+mj-lt"/>
                        <a:ea typeface="Times New Roman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bg-BG" sz="1200" dirty="0">
                          <a:effectLst/>
                          <a:latin typeface="+mj-lt"/>
                          <a:ea typeface="Times New Roman"/>
                        </a:rPr>
                        <a:t>Мобилизиране на местните ресурси и насърчаване използването на природните дадености на общината за развитие на икономическия потенциал;</a:t>
                      </a:r>
                      <a:endParaRPr lang="bg-BG" sz="1000" dirty="0">
                        <a:effectLst/>
                        <a:latin typeface="+mj-lt"/>
                        <a:ea typeface="Times New Roman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bg-BG" sz="1200" dirty="0">
                          <a:effectLst/>
                          <a:latin typeface="+mj-lt"/>
                          <a:ea typeface="Times New Roman"/>
                        </a:rPr>
                        <a:t>Обучение и квалификация в областта на балнеологията и </a:t>
                      </a:r>
                      <a:r>
                        <a:rPr lang="bg-BG" sz="1200" dirty="0" err="1">
                          <a:effectLst/>
                          <a:latin typeface="+mj-lt"/>
                          <a:ea typeface="Times New Roman"/>
                        </a:rPr>
                        <a:t>рекреацията</a:t>
                      </a:r>
                      <a:r>
                        <a:rPr lang="bg-BG" sz="1200" dirty="0">
                          <a:effectLst/>
                          <a:latin typeface="+mj-lt"/>
                          <a:ea typeface="Times New Roman"/>
                        </a:rPr>
                        <a:t>;</a:t>
                      </a:r>
                      <a:endParaRPr lang="bg-BG" sz="1000" dirty="0">
                        <a:effectLst/>
                        <a:latin typeface="+mj-lt"/>
                        <a:ea typeface="Times New Roman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bg-BG" sz="1200" dirty="0">
                          <a:effectLst/>
                          <a:latin typeface="+mj-lt"/>
                          <a:ea typeface="Times New Roman"/>
                        </a:rPr>
                        <a:t>Овладяване на високия процент на безработицата (18%) чрез откриване на работни места както за специалисти, така и за по-ниско квалифицирани кадри;</a:t>
                      </a:r>
                      <a:endParaRPr lang="bg-BG" sz="1000" dirty="0">
                        <a:effectLst/>
                        <a:latin typeface="+mj-lt"/>
                        <a:ea typeface="Times New Roman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bg-BG" sz="1200" dirty="0">
                          <a:effectLst/>
                          <a:latin typeface="+mj-lt"/>
                          <a:ea typeface="Times New Roman"/>
                        </a:rPr>
                        <a:t>Предоставяне на медицински услуги в зависимост от типа заболяване и назначеното лечение; и др.</a:t>
                      </a:r>
                      <a:endParaRPr lang="bg-BG" sz="10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bg-BG" sz="1200" b="0" dirty="0">
                          <a:effectLst/>
                          <a:latin typeface="+mj-lt"/>
                        </a:rPr>
                        <a:t>ПЧП и частни инвестиции.</a:t>
                      </a:r>
                      <a:endParaRPr lang="bg-BG" sz="1000" b="1" dirty="0">
                        <a:effectLst/>
                        <a:latin typeface="+mj-lt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6667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25970" y="0"/>
            <a:ext cx="7799166" cy="1368152"/>
          </a:xfrm>
        </p:spPr>
        <p:txBody>
          <a:bodyPr>
            <a:normAutofit/>
          </a:bodyPr>
          <a:lstStyle/>
          <a:p>
            <a:pPr algn="l"/>
            <a:r>
              <a:rPr lang="bg-BG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Предложение от</a:t>
            </a:r>
            <a:br>
              <a:rPr lang="bg-BG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bg-BG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ОБЩИНСКА АДМИНИСТРАЦИЯ БАЛЧИК</a:t>
            </a:r>
            <a:endParaRPr lang="bg-BG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6" name="Контейнер за съдържани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1757531"/>
              </p:ext>
            </p:extLst>
          </p:nvPr>
        </p:nvGraphicFramePr>
        <p:xfrm>
          <a:off x="683568" y="1871186"/>
          <a:ext cx="7920880" cy="3779267"/>
        </p:xfrm>
        <a:graphic>
          <a:graphicData uri="http://schemas.openxmlformats.org/drawingml/2006/table">
            <a:tbl>
              <a:tblPr/>
              <a:tblGrid>
                <a:gridCol w="1470873"/>
                <a:gridCol w="1206339"/>
                <a:gridCol w="1038215"/>
                <a:gridCol w="1489198"/>
                <a:gridCol w="1398365"/>
                <a:gridCol w="1317890"/>
              </a:tblGrid>
              <a:tr h="18590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400" b="1" dirty="0">
                          <a:effectLst/>
                          <a:latin typeface="+mj-lt"/>
                          <a:ea typeface="Times New Roman"/>
                        </a:rPr>
                        <a:t>Наименование на проекта</a:t>
                      </a:r>
                      <a:endParaRPr lang="bg-BG" sz="1400" dirty="0">
                        <a:effectLst/>
                        <a:latin typeface="+mj-lt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j-lt"/>
                          <a:ea typeface="Times New Roman"/>
                        </a:rPr>
                        <a:t> </a:t>
                      </a:r>
                      <a:endParaRPr lang="bg-BG" sz="1400" dirty="0">
                        <a:effectLst/>
                        <a:latin typeface="+mj-lt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400" b="1" dirty="0">
                          <a:effectLst/>
                          <a:latin typeface="+mj-lt"/>
                          <a:ea typeface="Times New Roman"/>
                        </a:rPr>
                        <a:t> </a:t>
                      </a:r>
                      <a:endParaRPr lang="bg-BG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400" b="1" dirty="0">
                          <a:effectLst/>
                          <a:latin typeface="+mj-lt"/>
                          <a:ea typeface="Times New Roman"/>
                        </a:rPr>
                        <a:t>Община/и, на територията на която/които ще се изпълнява</a:t>
                      </a:r>
                      <a:endParaRPr lang="bg-BG" sz="1400" dirty="0">
                        <a:effectLst/>
                        <a:latin typeface="+mj-lt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400" b="1" dirty="0">
                          <a:effectLst/>
                          <a:latin typeface="+mj-lt"/>
                          <a:ea typeface="Times New Roman"/>
                        </a:rPr>
                        <a:t> </a:t>
                      </a:r>
                      <a:endParaRPr lang="bg-BG" sz="1400" dirty="0">
                        <a:effectLst/>
                        <a:latin typeface="+mj-lt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400" b="1" dirty="0">
                          <a:effectLst/>
                          <a:latin typeface="+mj-lt"/>
                          <a:ea typeface="Times New Roman"/>
                        </a:rPr>
                        <a:t> </a:t>
                      </a:r>
                      <a:endParaRPr lang="bg-BG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400" b="1" dirty="0">
                          <a:effectLst/>
                          <a:latin typeface="+mj-lt"/>
                          <a:ea typeface="Times New Roman"/>
                        </a:rPr>
                        <a:t>Прогнозна стойност (в хил. </a:t>
                      </a:r>
                      <a:r>
                        <a:rPr lang="bg-BG" sz="1400" b="1" dirty="0" err="1">
                          <a:effectLst/>
                          <a:latin typeface="+mj-lt"/>
                          <a:ea typeface="Times New Roman"/>
                        </a:rPr>
                        <a:t>лв</a:t>
                      </a:r>
                      <a:r>
                        <a:rPr lang="bg-BG" sz="1400" b="1" dirty="0">
                          <a:effectLst/>
                          <a:latin typeface="+mj-lt"/>
                          <a:ea typeface="Times New Roman"/>
                        </a:rPr>
                        <a:t>)</a:t>
                      </a:r>
                      <a:endParaRPr lang="bg-BG" sz="1400" dirty="0">
                        <a:effectLst/>
                        <a:latin typeface="+mj-lt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400" b="1" dirty="0">
                          <a:effectLst/>
                          <a:latin typeface="+mj-lt"/>
                          <a:ea typeface="Times New Roman"/>
                        </a:rPr>
                        <a:t> </a:t>
                      </a:r>
                      <a:endParaRPr lang="bg-BG" sz="1400" dirty="0">
                        <a:effectLst/>
                        <a:latin typeface="+mj-lt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400" b="1" dirty="0">
                          <a:effectLst/>
                          <a:latin typeface="+mj-lt"/>
                          <a:ea typeface="Times New Roman"/>
                        </a:rPr>
                        <a:t> </a:t>
                      </a:r>
                      <a:endParaRPr lang="bg-BG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400" b="1">
                          <a:effectLst/>
                          <a:latin typeface="+mj-lt"/>
                          <a:ea typeface="Times New Roman"/>
                        </a:rPr>
                        <a:t>Период на изпълнение(от месец…година.. до месец.. година…)</a:t>
                      </a:r>
                      <a:endParaRPr lang="bg-BG" sz="1400">
                        <a:effectLst/>
                        <a:latin typeface="+mj-lt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400" b="1">
                          <a:effectLst/>
                          <a:latin typeface="+mj-lt"/>
                          <a:ea typeface="Times New Roman"/>
                        </a:rPr>
                        <a:t> </a:t>
                      </a:r>
                      <a:endParaRPr lang="bg-BG" sz="1400">
                        <a:effectLst/>
                        <a:latin typeface="+mj-lt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400" b="1">
                          <a:effectLst/>
                          <a:latin typeface="+mj-lt"/>
                          <a:ea typeface="Times New Roman"/>
                        </a:rPr>
                        <a:t> </a:t>
                      </a:r>
                      <a:endParaRPr lang="bg-BG" sz="140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400" b="1">
                          <a:effectLst/>
                          <a:latin typeface="+mj-lt"/>
                          <a:ea typeface="Times New Roman"/>
                        </a:rPr>
                        <a:t>Очаквано въздействие /резултати от изпълнението на проекта</a:t>
                      </a:r>
                      <a:endParaRPr lang="bg-BG" sz="1400">
                        <a:effectLst/>
                        <a:latin typeface="+mj-lt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400" b="1">
                          <a:effectLst/>
                          <a:latin typeface="+mj-lt"/>
                          <a:ea typeface="Times New Roman"/>
                        </a:rPr>
                        <a:t> </a:t>
                      </a:r>
                      <a:endParaRPr lang="bg-BG" sz="1400">
                        <a:effectLst/>
                        <a:latin typeface="+mj-lt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400" b="1">
                          <a:effectLst/>
                          <a:latin typeface="+mj-lt"/>
                          <a:ea typeface="Times New Roman"/>
                        </a:rPr>
                        <a:t> </a:t>
                      </a:r>
                      <a:endParaRPr lang="bg-BG" sz="140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400" b="1">
                          <a:effectLst/>
                          <a:latin typeface="+mj-lt"/>
                          <a:ea typeface="Times New Roman"/>
                        </a:rPr>
                        <a:t>Възможност за финансиране  изпълнението на проекта по оперативна програма</a:t>
                      </a:r>
                      <a:endParaRPr lang="bg-BG" sz="1400">
                        <a:effectLst/>
                        <a:latin typeface="+mj-lt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400" b="1">
                          <a:effectLst/>
                          <a:latin typeface="+mj-lt"/>
                          <a:ea typeface="Times New Roman"/>
                        </a:rPr>
                        <a:t> </a:t>
                      </a:r>
                      <a:endParaRPr lang="bg-BG" sz="1400">
                        <a:effectLst/>
                        <a:latin typeface="+mj-lt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400" b="1">
                          <a:effectLst/>
                          <a:latin typeface="+mj-lt"/>
                          <a:ea typeface="Times New Roman"/>
                        </a:rPr>
                        <a:t> </a:t>
                      </a:r>
                      <a:endParaRPr lang="bg-BG" sz="140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90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400">
                          <a:effectLst/>
                          <a:latin typeface="+mj-lt"/>
                          <a:ea typeface="Times New Roman"/>
                        </a:rPr>
                        <a:t>“Популяризиране на културно, историческо и природно наследство”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  <a:latin typeface="+mj-lt"/>
                          <a:ea typeface="Times New Roman"/>
                        </a:rPr>
                        <a:t>Общини в областите Видин, Монтана и Враца 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  <a:latin typeface="+mj-lt"/>
                          <a:ea typeface="Times New Roman"/>
                        </a:rPr>
                        <a:t> 5 000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  <a:latin typeface="+mj-lt"/>
                          <a:ea typeface="Times New Roman"/>
                        </a:rPr>
                        <a:t>24 месеца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  <a:latin typeface="+mj-lt"/>
                          <a:ea typeface="Times New Roman"/>
                        </a:rPr>
                        <a:t>Приходи от туристически посещения, назначени служители, облагородяване на туристически обекти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bg-BG" sz="1400" b="0" dirty="0">
                          <a:effectLst/>
                          <a:latin typeface="+mj-lt"/>
                        </a:rPr>
                        <a:t>Оперативна програма “Региони в растеж”; Програма </a:t>
                      </a:r>
                      <a:r>
                        <a:rPr lang="en-US" sz="1400" b="0" dirty="0">
                          <a:effectLst/>
                          <a:latin typeface="+mj-lt"/>
                        </a:rPr>
                        <a:t>INTERRG V</a:t>
                      </a:r>
                      <a:r>
                        <a:rPr lang="ru-RU" sz="1400" b="0" dirty="0">
                          <a:effectLst/>
                          <a:latin typeface="+mj-lt"/>
                        </a:rPr>
                        <a:t>-</a:t>
                      </a:r>
                      <a:r>
                        <a:rPr lang="en-US" sz="1400" b="0" dirty="0">
                          <a:effectLst/>
                          <a:latin typeface="+mj-lt"/>
                        </a:rPr>
                        <a:t>A </a:t>
                      </a:r>
                      <a:r>
                        <a:rPr lang="bg-BG" sz="1400" b="0" dirty="0">
                          <a:effectLst/>
                          <a:latin typeface="+mj-lt"/>
                        </a:rPr>
                        <a:t>РУМЪНИЯ - БЪЛГАРИЯ</a:t>
                      </a:r>
                      <a:endParaRPr lang="bg-BG" sz="1400" b="1" dirty="0">
                        <a:effectLst/>
                        <a:latin typeface="+mj-lt"/>
                      </a:endParaRPr>
                    </a:p>
                    <a:p>
                      <a:r>
                        <a:rPr lang="bg-BG" sz="1400" b="0" dirty="0">
                          <a:effectLst/>
                          <a:latin typeface="+mj-lt"/>
                        </a:rPr>
                        <a:t> </a:t>
                      </a:r>
                      <a:endParaRPr lang="bg-BG" sz="1400" b="1" dirty="0">
                        <a:effectLst/>
                        <a:latin typeface="+mj-lt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" name="Картина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0648"/>
            <a:ext cx="574450" cy="724133"/>
          </a:xfrm>
          <a:prstGeom prst="rect">
            <a:avLst/>
          </a:prstGeom>
        </p:spPr>
      </p:pic>
      <p:sp>
        <p:nvSpPr>
          <p:cNvPr id="5" name="Текстово поле 4"/>
          <p:cNvSpPr txBox="1"/>
          <p:nvPr/>
        </p:nvSpPr>
        <p:spPr>
          <a:xfrm>
            <a:off x="251519" y="6309320"/>
            <a:ext cx="8857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 smtClean="0">
                <a:solidFill>
                  <a:schemeClr val="bg1"/>
                </a:solidFill>
              </a:rPr>
              <a:t>Дата: 12.05.2015 г.   Областен съвет за развитие на област Добрич</a:t>
            </a:r>
            <a:endParaRPr lang="bg-BG" dirty="0"/>
          </a:p>
        </p:txBody>
      </p:sp>
      <p:sp>
        <p:nvSpPr>
          <p:cNvPr id="9" name="Контейнер за номер н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1C755-4F1E-4373-A195-01CD2238645B}" type="slidenum">
              <a:rPr lang="bg-BG" smtClean="0"/>
              <a:pPr/>
              <a:t>2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59916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25970" y="89649"/>
            <a:ext cx="7860830" cy="1066130"/>
          </a:xfrm>
        </p:spPr>
        <p:txBody>
          <a:bodyPr>
            <a:normAutofit/>
          </a:bodyPr>
          <a:lstStyle/>
          <a:p>
            <a:pPr marL="0" indent="0" algn="l"/>
            <a:r>
              <a:rPr lang="ru-RU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Предложения </a:t>
            </a:r>
            <a: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от</a:t>
            </a:r>
            <a:b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ОБЩИНСКА АДМИНИСТРАЦИЯ </a:t>
            </a:r>
            <a:r>
              <a:rPr lang="ru-RU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ШАБЛА </a:t>
            </a:r>
            <a:r>
              <a:rPr lang="ru-RU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(2)</a:t>
            </a:r>
            <a:endParaRPr lang="bg-BG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Картина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0648"/>
            <a:ext cx="574450" cy="724133"/>
          </a:xfrm>
          <a:prstGeom prst="rect">
            <a:avLst/>
          </a:prstGeom>
        </p:spPr>
      </p:pic>
      <p:sp>
        <p:nvSpPr>
          <p:cNvPr id="8" name="Текстово поле 7"/>
          <p:cNvSpPr txBox="1"/>
          <p:nvPr/>
        </p:nvSpPr>
        <p:spPr>
          <a:xfrm>
            <a:off x="251519" y="6309320"/>
            <a:ext cx="8857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 smtClean="0">
                <a:solidFill>
                  <a:schemeClr val="bg1"/>
                </a:solidFill>
              </a:rPr>
              <a:t>Дата: </a:t>
            </a:r>
            <a:r>
              <a:rPr lang="bg-BG" dirty="0">
                <a:solidFill>
                  <a:schemeClr val="bg1"/>
                </a:solidFill>
              </a:rPr>
              <a:t>12.05.2015 г. </a:t>
            </a:r>
            <a:r>
              <a:rPr lang="bg-BG" dirty="0" smtClean="0">
                <a:solidFill>
                  <a:schemeClr val="bg1"/>
                </a:solidFill>
              </a:rPr>
              <a:t>  Областен </a:t>
            </a:r>
            <a:r>
              <a:rPr lang="bg-BG" dirty="0">
                <a:solidFill>
                  <a:schemeClr val="bg1"/>
                </a:solidFill>
              </a:rPr>
              <a:t>съвет за развитие на област Добрич</a:t>
            </a:r>
            <a:endParaRPr lang="bg-BG" dirty="0"/>
          </a:p>
        </p:txBody>
      </p:sp>
      <p:sp>
        <p:nvSpPr>
          <p:cNvPr id="10" name="Контейнер за номер на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1C755-4F1E-4373-A195-01CD2238645B}" type="slidenum">
              <a:rPr lang="bg-BG" smtClean="0"/>
              <a:pPr/>
              <a:t>20</a:t>
            </a:fld>
            <a:endParaRPr lang="bg-BG" dirty="0"/>
          </a:p>
        </p:txBody>
      </p:sp>
      <p:graphicFrame>
        <p:nvGraphicFramePr>
          <p:cNvPr id="5" name="Контейнер за съдържани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7840421"/>
              </p:ext>
            </p:extLst>
          </p:nvPr>
        </p:nvGraphicFramePr>
        <p:xfrm>
          <a:off x="565676" y="1988840"/>
          <a:ext cx="8398813" cy="404513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590088"/>
                <a:gridCol w="955352"/>
                <a:gridCol w="661397"/>
                <a:gridCol w="955352"/>
                <a:gridCol w="3156503"/>
                <a:gridCol w="1080121"/>
              </a:tblGrid>
              <a:tr h="9361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</a:rPr>
                        <a:t>Наименование на проекта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</a:rPr>
                        <a:t> </a:t>
                      </a:r>
                      <a:endParaRPr lang="bg-BG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684" marR="376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</a:rPr>
                        <a:t>Община/и, на територията на която/които ще се изпълнява</a:t>
                      </a:r>
                      <a:endParaRPr lang="bg-BG" sz="8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</a:rPr>
                        <a:t> </a:t>
                      </a:r>
                      <a:endParaRPr lang="bg-BG" sz="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684" marR="376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</a:rPr>
                        <a:t>Прогнозна стойност (в хил. </a:t>
                      </a:r>
                      <a:r>
                        <a:rPr lang="bg-BG" sz="1000" b="1" dirty="0" err="1">
                          <a:effectLst/>
                        </a:rPr>
                        <a:t>лв</a:t>
                      </a:r>
                      <a:r>
                        <a:rPr lang="bg-BG" sz="1000" b="1" dirty="0">
                          <a:effectLst/>
                        </a:rPr>
                        <a:t>)</a:t>
                      </a:r>
                      <a:endParaRPr lang="bg-BG" sz="8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</a:rPr>
                        <a:t> </a:t>
                      </a:r>
                      <a:endParaRPr lang="bg-BG" sz="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684" marR="376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</a:rPr>
                        <a:t>Период на изпълнение(от месец…година.. до месец.. година…)</a:t>
                      </a:r>
                      <a:endParaRPr lang="bg-BG" sz="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684" marR="376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</a:rPr>
                        <a:t>Очаквано въздействие /резултати от изпълнението на проекта</a:t>
                      </a:r>
                      <a:endParaRPr lang="bg-BG" sz="8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</a:rPr>
                        <a:t> </a:t>
                      </a:r>
                      <a:endParaRPr lang="bg-BG" sz="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684" marR="376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</a:rPr>
                        <a:t>Възможност за финансиране  изпълнението на проекта по оперативна програма</a:t>
                      </a:r>
                      <a:endParaRPr lang="bg-BG" sz="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684" marR="37684" marT="0" marB="0" anchor="ctr"/>
                </a:tc>
              </a:tr>
              <a:tr h="9302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+mj-lt"/>
                          <a:ea typeface="Times New Roman"/>
                        </a:rPr>
                        <a:t>2. Въвеждане на </a:t>
                      </a:r>
                      <a:r>
                        <a:rPr lang="bg-BG" sz="1200" b="1" dirty="0" err="1">
                          <a:effectLst/>
                          <a:latin typeface="+mj-lt"/>
                          <a:ea typeface="Times New Roman"/>
                        </a:rPr>
                        <a:t>компостиращи</a:t>
                      </a:r>
                      <a:r>
                        <a:rPr lang="bg-BG" sz="1200" b="1" dirty="0">
                          <a:effectLst/>
                          <a:latin typeface="+mj-lt"/>
                          <a:ea typeface="Times New Roman"/>
                        </a:rPr>
                        <a:t> инсталации за </a:t>
                      </a:r>
                      <a:r>
                        <a:rPr lang="bg-BG" sz="1200" b="1" dirty="0" err="1">
                          <a:effectLst/>
                          <a:latin typeface="+mj-lt"/>
                          <a:ea typeface="Times New Roman"/>
                        </a:rPr>
                        <a:t>биоразградими</a:t>
                      </a:r>
                      <a:r>
                        <a:rPr lang="bg-BG" sz="1200" b="1" dirty="0">
                          <a:effectLst/>
                          <a:latin typeface="+mj-lt"/>
                          <a:ea typeface="Times New Roman"/>
                        </a:rPr>
                        <a:t> отпадъци и за зелени отпадъци</a:t>
                      </a:r>
                      <a:endParaRPr lang="bg-BG" sz="1000" b="1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j-lt"/>
                          <a:ea typeface="Times New Roman"/>
                        </a:rPr>
                        <a:t>Община Шабла</a:t>
                      </a:r>
                      <a:endParaRPr lang="bg-BG" sz="10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j-lt"/>
                          <a:ea typeface="Times New Roman"/>
                        </a:rPr>
                        <a:t>1000</a:t>
                      </a:r>
                      <a:endParaRPr lang="bg-BG" sz="10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j-lt"/>
                          <a:ea typeface="Times New Roman"/>
                        </a:rPr>
                        <a:t>2017-2020 г.</a:t>
                      </a:r>
                      <a:endParaRPr lang="bg-BG" sz="10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bg-BG" sz="1200" dirty="0">
                          <a:effectLst/>
                          <a:latin typeface="+mj-lt"/>
                          <a:ea typeface="Times New Roman"/>
                        </a:rPr>
                        <a:t>Намаляване на количествата депонирани </a:t>
                      </a:r>
                      <a:r>
                        <a:rPr lang="bg-BG" sz="1200" dirty="0" err="1">
                          <a:effectLst/>
                          <a:latin typeface="+mj-lt"/>
                          <a:ea typeface="Times New Roman"/>
                        </a:rPr>
                        <a:t>Биоразградими</a:t>
                      </a:r>
                      <a:r>
                        <a:rPr lang="bg-BG" sz="1200" dirty="0">
                          <a:effectLst/>
                          <a:latin typeface="+mj-lt"/>
                          <a:ea typeface="Times New Roman"/>
                        </a:rPr>
                        <a:t> битови отпадъци</a:t>
                      </a:r>
                      <a:endParaRPr lang="bg-BG" sz="1000" dirty="0">
                        <a:effectLst/>
                        <a:latin typeface="+mj-lt"/>
                        <a:ea typeface="Times New Roman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bg-BG" sz="1200" dirty="0">
                          <a:effectLst/>
                          <a:latin typeface="+mj-lt"/>
                          <a:ea typeface="Times New Roman"/>
                        </a:rPr>
                        <a:t>Подобряване на цялостното управление на отпадъците</a:t>
                      </a:r>
                      <a:endParaRPr lang="bg-BG" sz="1000" dirty="0">
                        <a:effectLst/>
                        <a:latin typeface="+mj-lt"/>
                        <a:ea typeface="Times New Roman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bg-BG" sz="1200" dirty="0">
                          <a:effectLst/>
                          <a:latin typeface="+mj-lt"/>
                          <a:ea typeface="Times New Roman"/>
                        </a:rPr>
                        <a:t>Намаляване образуването и освобождаването в атмосферата на парникови газове от депата</a:t>
                      </a:r>
                      <a:endParaRPr lang="bg-BG" sz="10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bg-BG" sz="1200" b="0" dirty="0">
                          <a:effectLst/>
                          <a:latin typeface="+mj-lt"/>
                        </a:rPr>
                        <a:t>ОПОС</a:t>
                      </a:r>
                      <a:endParaRPr lang="bg-BG" sz="1000" b="1" dirty="0">
                        <a:effectLst/>
                        <a:latin typeface="+mj-lt"/>
                      </a:endParaRPr>
                    </a:p>
                  </a:txBody>
                  <a:tcPr marL="44450" marR="44450" marT="0" marB="0"/>
                </a:tc>
              </a:tr>
              <a:tr h="9302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+mj-lt"/>
                          <a:ea typeface="Times New Roman"/>
                        </a:rPr>
                        <a:t>3.Изграждане на предприятие за преработка и консервация на пресни зеленчуци чрез Публично- частно партньорство</a:t>
                      </a:r>
                      <a:endParaRPr lang="bg-BG" sz="1000" b="1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  <a:latin typeface="+mj-lt"/>
                          <a:ea typeface="Times New Roman"/>
                        </a:rPr>
                        <a:t>Община Шабла</a:t>
                      </a:r>
                      <a:endParaRPr lang="bg-BG" sz="100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  <a:latin typeface="+mj-lt"/>
                          <a:ea typeface="Times New Roman"/>
                        </a:rPr>
                        <a:t>5000</a:t>
                      </a:r>
                      <a:endParaRPr lang="bg-BG" sz="100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  <a:latin typeface="+mj-lt"/>
                          <a:ea typeface="Times New Roman"/>
                        </a:rPr>
                        <a:t>2016-2018 г.</a:t>
                      </a:r>
                      <a:endParaRPr lang="bg-BG" sz="100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bg-BG" sz="1200" dirty="0">
                          <a:effectLst/>
                          <a:latin typeface="+mj-lt"/>
                          <a:ea typeface="Times New Roman"/>
                        </a:rPr>
                        <a:t>Мобилизиране на местните ресурси и насърчаване използването на природните дадености на общината за развитие на икономическия потенциал;</a:t>
                      </a:r>
                      <a:endParaRPr lang="bg-BG" sz="1000" dirty="0">
                        <a:effectLst/>
                        <a:latin typeface="+mj-lt"/>
                        <a:ea typeface="Times New Roman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bg-BG" sz="1200" dirty="0">
                          <a:effectLst/>
                          <a:latin typeface="+mj-lt"/>
                          <a:ea typeface="Times New Roman"/>
                        </a:rPr>
                        <a:t>Обучение и квалификация в областта на </a:t>
                      </a:r>
                      <a:r>
                        <a:rPr lang="bg-BG" sz="1200" dirty="0" err="1">
                          <a:effectLst/>
                          <a:latin typeface="+mj-lt"/>
                          <a:ea typeface="Times New Roman"/>
                        </a:rPr>
                        <a:t>зеленчуко-производството</a:t>
                      </a:r>
                      <a:r>
                        <a:rPr lang="bg-BG" sz="1200" dirty="0">
                          <a:effectLst/>
                          <a:latin typeface="+mj-lt"/>
                          <a:ea typeface="Times New Roman"/>
                        </a:rPr>
                        <a:t>;</a:t>
                      </a:r>
                      <a:endParaRPr lang="bg-BG" sz="1000" dirty="0">
                        <a:effectLst/>
                        <a:latin typeface="+mj-lt"/>
                        <a:ea typeface="Times New Roman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bg-BG" sz="1200" dirty="0">
                          <a:effectLst/>
                          <a:latin typeface="+mj-lt"/>
                          <a:ea typeface="Times New Roman"/>
                        </a:rPr>
                        <a:t>Овладяване на високия процент на безработицата чрез откриване на работни места както за специалисти</a:t>
                      </a:r>
                      <a:r>
                        <a:rPr lang="bg-BG" sz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, така и за по-ниско квалифицирани кадри</a:t>
                      </a:r>
                      <a:endParaRPr lang="bg-BG" sz="10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bg-BG" sz="1200" b="0" dirty="0">
                          <a:effectLst/>
                          <a:latin typeface="+mj-lt"/>
                        </a:rPr>
                        <a:t>ПЧП/частни инвестиции; </a:t>
                      </a:r>
                      <a:endParaRPr lang="bg-BG" sz="1000" b="1" dirty="0">
                        <a:effectLst/>
                        <a:latin typeface="+mj-lt"/>
                      </a:endParaRPr>
                    </a:p>
                    <a:p>
                      <a:r>
                        <a:rPr lang="bg-BG" sz="1200" b="0" dirty="0">
                          <a:effectLst/>
                          <a:latin typeface="+mj-lt"/>
                        </a:rPr>
                        <a:t>ПРСР</a:t>
                      </a:r>
                      <a:endParaRPr lang="bg-BG" sz="1000" b="1" dirty="0">
                        <a:effectLst/>
                        <a:latin typeface="+mj-lt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648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25970" y="89649"/>
            <a:ext cx="7860830" cy="1066130"/>
          </a:xfrm>
        </p:spPr>
        <p:txBody>
          <a:bodyPr>
            <a:normAutofit/>
          </a:bodyPr>
          <a:lstStyle/>
          <a:p>
            <a:pPr marL="0" indent="0" algn="l"/>
            <a:r>
              <a:rPr lang="ru-RU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Предложения </a:t>
            </a:r>
            <a: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от</a:t>
            </a:r>
            <a:b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ОБЩИНСКА АДМИНИСТРАЦИЯ </a:t>
            </a:r>
            <a:r>
              <a:rPr lang="ru-RU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ШАБЛА </a:t>
            </a:r>
            <a:r>
              <a:rPr lang="ru-RU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(3)</a:t>
            </a:r>
            <a:endParaRPr lang="bg-BG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Картина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0648"/>
            <a:ext cx="574450" cy="724133"/>
          </a:xfrm>
          <a:prstGeom prst="rect">
            <a:avLst/>
          </a:prstGeom>
        </p:spPr>
      </p:pic>
      <p:sp>
        <p:nvSpPr>
          <p:cNvPr id="8" name="Текстово поле 7"/>
          <p:cNvSpPr txBox="1"/>
          <p:nvPr/>
        </p:nvSpPr>
        <p:spPr>
          <a:xfrm>
            <a:off x="251519" y="6309320"/>
            <a:ext cx="8857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 smtClean="0">
                <a:solidFill>
                  <a:schemeClr val="bg1"/>
                </a:solidFill>
              </a:rPr>
              <a:t>Дата: </a:t>
            </a:r>
            <a:r>
              <a:rPr lang="bg-BG" dirty="0">
                <a:solidFill>
                  <a:schemeClr val="bg1"/>
                </a:solidFill>
              </a:rPr>
              <a:t>12.05.2015 г. </a:t>
            </a:r>
            <a:r>
              <a:rPr lang="bg-BG" dirty="0" smtClean="0">
                <a:solidFill>
                  <a:schemeClr val="bg1"/>
                </a:solidFill>
              </a:rPr>
              <a:t>  Областен </a:t>
            </a:r>
            <a:r>
              <a:rPr lang="bg-BG" dirty="0">
                <a:solidFill>
                  <a:schemeClr val="bg1"/>
                </a:solidFill>
              </a:rPr>
              <a:t>съвет за развитие на област Добрич</a:t>
            </a:r>
            <a:endParaRPr lang="bg-BG" dirty="0"/>
          </a:p>
        </p:txBody>
      </p:sp>
      <p:sp>
        <p:nvSpPr>
          <p:cNvPr id="10" name="Контейнер за номер на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1C755-4F1E-4373-A195-01CD2238645B}" type="slidenum">
              <a:rPr lang="bg-BG" smtClean="0"/>
              <a:pPr/>
              <a:t>21</a:t>
            </a:fld>
            <a:endParaRPr lang="bg-BG"/>
          </a:p>
        </p:txBody>
      </p:sp>
      <p:graphicFrame>
        <p:nvGraphicFramePr>
          <p:cNvPr id="5" name="Контейнер за съдържани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9411623"/>
              </p:ext>
            </p:extLst>
          </p:nvPr>
        </p:nvGraphicFramePr>
        <p:xfrm>
          <a:off x="565676" y="1988840"/>
          <a:ext cx="8229600" cy="331361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558052"/>
                <a:gridCol w="1008112"/>
                <a:gridCol w="720080"/>
                <a:gridCol w="936104"/>
                <a:gridCol w="2880320"/>
                <a:gridCol w="1126932"/>
              </a:tblGrid>
              <a:tr h="9361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</a:rPr>
                        <a:t>Наименование на проекта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</a:rPr>
                        <a:t> </a:t>
                      </a:r>
                      <a:endParaRPr lang="bg-BG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684" marR="376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</a:rPr>
                        <a:t>Община/и, на територията на която/които ще се изпълнява</a:t>
                      </a:r>
                      <a:endParaRPr lang="bg-BG" sz="8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</a:rPr>
                        <a:t> </a:t>
                      </a:r>
                      <a:endParaRPr lang="bg-BG" sz="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684" marR="376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</a:rPr>
                        <a:t>Прогнозна стойност (в хил. </a:t>
                      </a:r>
                      <a:r>
                        <a:rPr lang="bg-BG" sz="1000" b="1" dirty="0" err="1">
                          <a:effectLst/>
                        </a:rPr>
                        <a:t>лв</a:t>
                      </a:r>
                      <a:r>
                        <a:rPr lang="bg-BG" sz="1000" b="1" dirty="0">
                          <a:effectLst/>
                        </a:rPr>
                        <a:t>)</a:t>
                      </a:r>
                      <a:endParaRPr lang="bg-BG" sz="8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</a:rPr>
                        <a:t> </a:t>
                      </a:r>
                      <a:endParaRPr lang="bg-BG" sz="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684" marR="376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</a:rPr>
                        <a:t>Период на изпълнение(от месец…година.. до месец.. година…)</a:t>
                      </a:r>
                      <a:endParaRPr lang="bg-BG" sz="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684" marR="376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</a:rPr>
                        <a:t>Очаквано въздействие /резултати от изпълнението на проекта</a:t>
                      </a:r>
                      <a:endParaRPr lang="bg-BG" sz="8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</a:rPr>
                        <a:t> </a:t>
                      </a:r>
                      <a:endParaRPr lang="bg-BG" sz="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684" marR="376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</a:rPr>
                        <a:t>Възможност за финансиране  изпълнението на проекта по оперативна програма</a:t>
                      </a:r>
                      <a:endParaRPr lang="bg-BG" sz="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684" marR="37684" marT="0" marB="0" anchor="ctr"/>
                </a:tc>
              </a:tr>
              <a:tr h="9302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+mj-lt"/>
                          <a:ea typeface="Times New Roman"/>
                        </a:rPr>
                        <a:t>4.Насърчаване на социалната икономика и социалните предприятия, включително осигуряване на адаптирани работни места за нуждите на хора с увреждания</a:t>
                      </a:r>
                      <a:endParaRPr lang="bg-BG" sz="1000" b="1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  <a:latin typeface="+mj-lt"/>
                          <a:ea typeface="Times New Roman"/>
                        </a:rPr>
                        <a:t>Община Шабла</a:t>
                      </a:r>
                      <a:endParaRPr lang="bg-BG" sz="100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  <a:latin typeface="+mj-lt"/>
                          <a:ea typeface="Times New Roman"/>
                        </a:rPr>
                        <a:t>150</a:t>
                      </a:r>
                      <a:endParaRPr lang="bg-BG" sz="100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  <a:latin typeface="+mj-lt"/>
                          <a:ea typeface="Times New Roman"/>
                        </a:rPr>
                        <a:t>2014-2020 г.</a:t>
                      </a:r>
                      <a:endParaRPr lang="bg-BG" sz="100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bg-BG" sz="1200">
                          <a:effectLst/>
                          <a:latin typeface="+mj-lt"/>
                          <a:ea typeface="Times New Roman"/>
                        </a:rPr>
                        <a:t>Постигането на резултати, свързани с благоденствието на социалните групи в неравностойно положение;</a:t>
                      </a:r>
                      <a:endParaRPr lang="bg-BG" sz="1000">
                        <a:effectLst/>
                        <a:latin typeface="+mj-lt"/>
                        <a:ea typeface="Times New Roman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bg-BG" sz="1200">
                          <a:effectLst/>
                          <a:latin typeface="+mj-lt"/>
                          <a:ea typeface="Times New Roman"/>
                        </a:rPr>
                        <a:t>Да промотира социалното предприемачество като дейност в полза на обществото;</a:t>
                      </a:r>
                      <a:endParaRPr lang="bg-BG" sz="1000">
                        <a:effectLst/>
                        <a:latin typeface="+mj-lt"/>
                        <a:ea typeface="Times New Roman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bg-BG" sz="1200">
                          <a:effectLst/>
                          <a:latin typeface="+mj-lt"/>
                          <a:ea typeface="Times New Roman"/>
                        </a:rPr>
                        <a:t>Подобряване на жизненото равнище;</a:t>
                      </a:r>
                      <a:endParaRPr lang="bg-BG" sz="1000">
                        <a:effectLst/>
                        <a:latin typeface="+mj-lt"/>
                        <a:ea typeface="Times New Roman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bg-BG" sz="1200">
                          <a:effectLst/>
                          <a:latin typeface="+mj-lt"/>
                          <a:ea typeface="Times New Roman"/>
                        </a:rPr>
                        <a:t>Осигуряване на заетост;</a:t>
                      </a:r>
                      <a:endParaRPr lang="bg-BG" sz="1000">
                        <a:effectLst/>
                        <a:latin typeface="+mj-lt"/>
                        <a:ea typeface="Times New Roman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bg-BG" sz="1200">
                          <a:effectLst/>
                          <a:latin typeface="+mj-lt"/>
                          <a:ea typeface="Times New Roman"/>
                        </a:rPr>
                        <a:t>Предоставяне на услуги или други форми на пряка подкрепа, чиито краен резултат е ефективно социално включване</a:t>
                      </a:r>
                      <a:endParaRPr lang="bg-BG" sz="100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bg-BG" sz="1200" b="0" dirty="0">
                          <a:effectLst/>
                          <a:latin typeface="+mj-lt"/>
                        </a:rPr>
                        <a:t>ОПРЧР</a:t>
                      </a:r>
                      <a:endParaRPr lang="bg-BG" sz="1000" b="1" dirty="0">
                        <a:effectLst/>
                        <a:latin typeface="+mj-lt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4347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25970" y="89649"/>
            <a:ext cx="7860830" cy="1066130"/>
          </a:xfrm>
        </p:spPr>
        <p:txBody>
          <a:bodyPr>
            <a:normAutofit/>
          </a:bodyPr>
          <a:lstStyle/>
          <a:p>
            <a:pPr marL="0" indent="0" algn="l"/>
            <a:r>
              <a:rPr lang="ru-RU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Предложения </a:t>
            </a:r>
            <a: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от</a:t>
            </a:r>
            <a:b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ОБЩИНСКА АДМИНИСТРАЦИЯ </a:t>
            </a:r>
            <a:r>
              <a:rPr lang="ru-RU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ШАБЛА </a:t>
            </a:r>
            <a:r>
              <a:rPr lang="ru-RU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(4)</a:t>
            </a:r>
            <a:endParaRPr lang="bg-BG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Картина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0648"/>
            <a:ext cx="574450" cy="724133"/>
          </a:xfrm>
          <a:prstGeom prst="rect">
            <a:avLst/>
          </a:prstGeom>
        </p:spPr>
      </p:pic>
      <p:sp>
        <p:nvSpPr>
          <p:cNvPr id="8" name="Текстово поле 7"/>
          <p:cNvSpPr txBox="1"/>
          <p:nvPr/>
        </p:nvSpPr>
        <p:spPr>
          <a:xfrm>
            <a:off x="251519" y="6309320"/>
            <a:ext cx="8857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 smtClean="0">
                <a:solidFill>
                  <a:schemeClr val="bg1"/>
                </a:solidFill>
              </a:rPr>
              <a:t>Дата: </a:t>
            </a:r>
            <a:r>
              <a:rPr lang="bg-BG" dirty="0">
                <a:solidFill>
                  <a:schemeClr val="bg1"/>
                </a:solidFill>
              </a:rPr>
              <a:t>12.05.2015 г. </a:t>
            </a:r>
            <a:r>
              <a:rPr lang="bg-BG" dirty="0" smtClean="0">
                <a:solidFill>
                  <a:schemeClr val="bg1"/>
                </a:solidFill>
              </a:rPr>
              <a:t>  Областен </a:t>
            </a:r>
            <a:r>
              <a:rPr lang="bg-BG" dirty="0">
                <a:solidFill>
                  <a:schemeClr val="bg1"/>
                </a:solidFill>
              </a:rPr>
              <a:t>съвет за развитие на област Добрич</a:t>
            </a:r>
            <a:endParaRPr lang="bg-BG" dirty="0"/>
          </a:p>
        </p:txBody>
      </p:sp>
      <p:sp>
        <p:nvSpPr>
          <p:cNvPr id="10" name="Контейнер за номер на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1C755-4F1E-4373-A195-01CD2238645B}" type="slidenum">
              <a:rPr lang="bg-BG" smtClean="0"/>
              <a:pPr/>
              <a:t>22</a:t>
            </a:fld>
            <a:endParaRPr lang="bg-BG"/>
          </a:p>
        </p:txBody>
      </p:sp>
      <p:graphicFrame>
        <p:nvGraphicFramePr>
          <p:cNvPr id="5" name="Контейнер за съдържани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7828818"/>
              </p:ext>
            </p:extLst>
          </p:nvPr>
        </p:nvGraphicFramePr>
        <p:xfrm>
          <a:off x="565676" y="1556792"/>
          <a:ext cx="8229600" cy="441089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558052"/>
                <a:gridCol w="1008112"/>
                <a:gridCol w="648072"/>
                <a:gridCol w="864096"/>
                <a:gridCol w="3096344"/>
                <a:gridCol w="1054924"/>
              </a:tblGrid>
              <a:tr h="9361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</a:rPr>
                        <a:t>Наименование на проекта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</a:rPr>
                        <a:t> </a:t>
                      </a:r>
                      <a:endParaRPr lang="bg-BG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684" marR="376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</a:rPr>
                        <a:t>Община/и, на територията на която/които ще се изпълнява</a:t>
                      </a:r>
                      <a:endParaRPr lang="bg-BG" sz="8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</a:rPr>
                        <a:t> </a:t>
                      </a:r>
                      <a:endParaRPr lang="bg-BG" sz="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684" marR="376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</a:rPr>
                        <a:t>Прогнозна стойност (в хил. </a:t>
                      </a:r>
                      <a:r>
                        <a:rPr lang="bg-BG" sz="1000" b="1" dirty="0" err="1">
                          <a:effectLst/>
                        </a:rPr>
                        <a:t>лв</a:t>
                      </a:r>
                      <a:r>
                        <a:rPr lang="bg-BG" sz="1000" b="1" dirty="0">
                          <a:effectLst/>
                        </a:rPr>
                        <a:t>)</a:t>
                      </a:r>
                      <a:endParaRPr lang="bg-BG" sz="8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</a:rPr>
                        <a:t> </a:t>
                      </a:r>
                      <a:endParaRPr lang="bg-BG" sz="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684" marR="376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</a:rPr>
                        <a:t>Период на </a:t>
                      </a:r>
                      <a:r>
                        <a:rPr lang="bg-BG" sz="1000" b="1" dirty="0" smtClean="0">
                          <a:effectLst/>
                        </a:rPr>
                        <a:t>изпълнение (</a:t>
                      </a:r>
                      <a:r>
                        <a:rPr lang="bg-BG" sz="1000" b="1" dirty="0">
                          <a:effectLst/>
                        </a:rPr>
                        <a:t>от месец…година.. до месец.. година…)</a:t>
                      </a:r>
                      <a:endParaRPr lang="bg-BG" sz="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684" marR="376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</a:rPr>
                        <a:t>Очаквано въздействие /резултати от изпълнението на проекта</a:t>
                      </a:r>
                      <a:endParaRPr lang="bg-BG" sz="8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</a:rPr>
                        <a:t> </a:t>
                      </a:r>
                      <a:endParaRPr lang="bg-BG" sz="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684" marR="376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</a:rPr>
                        <a:t>Възможност за финансиране  изпълнението на проекта по оперативна програма</a:t>
                      </a:r>
                      <a:endParaRPr lang="bg-BG" sz="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684" marR="37684" marT="0" marB="0" anchor="ctr"/>
                </a:tc>
              </a:tr>
              <a:tr h="9302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+mn-lt"/>
                          <a:ea typeface="Times New Roman"/>
                        </a:rPr>
                        <a:t>5.Подобряване на образователната инфраструктура – сграден фонд на училища и детски градини</a:t>
                      </a:r>
                      <a:endParaRPr lang="bg-BG" sz="1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n-lt"/>
                          <a:ea typeface="Times New Roman"/>
                        </a:rPr>
                        <a:t>Община Шабла</a:t>
                      </a:r>
                      <a:endParaRPr lang="bg-BG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n-lt"/>
                          <a:ea typeface="Times New Roman"/>
                        </a:rPr>
                        <a:t>1000</a:t>
                      </a:r>
                      <a:endParaRPr lang="bg-BG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n-lt"/>
                          <a:ea typeface="Times New Roman"/>
                        </a:rPr>
                        <a:t>2014-2020 г.</a:t>
                      </a:r>
                      <a:endParaRPr lang="bg-BG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bg-BG" sz="1200" dirty="0">
                          <a:effectLst/>
                          <a:latin typeface="+mn-lt"/>
                          <a:ea typeface="Times New Roman"/>
                        </a:rPr>
                        <a:t>Подобрена образователна инфраструктура;</a:t>
                      </a:r>
                      <a:endParaRPr lang="bg-BG" sz="1000" dirty="0">
                        <a:effectLst/>
                        <a:latin typeface="+mn-lt"/>
                        <a:ea typeface="Times New Roman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bg-BG" sz="1200" dirty="0">
                          <a:effectLst/>
                          <a:latin typeface="+mn-lt"/>
                          <a:ea typeface="Times New Roman"/>
                        </a:rPr>
                        <a:t>Осъвременяване на условията за обучение чрез постигане на екологична среда с намаление на количества на вредни емисии, шумове и газове</a:t>
                      </a:r>
                      <a:endParaRPr lang="bg-BG" sz="1000" dirty="0">
                        <a:effectLst/>
                        <a:latin typeface="+mn-lt"/>
                        <a:ea typeface="Times New Roman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bg-BG" sz="1200" dirty="0">
                          <a:effectLst/>
                          <a:latin typeface="+mn-lt"/>
                          <a:ea typeface="Times New Roman"/>
                        </a:rPr>
                        <a:t>Подобряване качеството на жизнената и работна среда</a:t>
                      </a:r>
                      <a:endParaRPr lang="bg-BG" sz="1000" dirty="0">
                        <a:effectLst/>
                        <a:latin typeface="+mn-lt"/>
                        <a:ea typeface="Times New Roman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bg-BG" sz="1200" dirty="0">
                          <a:effectLst/>
                          <a:latin typeface="+mn-lt"/>
                          <a:ea typeface="Times New Roman"/>
                        </a:rPr>
                        <a:t>Подобряване нивото на образователния процес</a:t>
                      </a:r>
                      <a:endParaRPr lang="bg-BG" sz="1000" dirty="0">
                        <a:effectLst/>
                        <a:latin typeface="+mn-lt"/>
                        <a:ea typeface="Times New Roman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bg-BG" sz="1200" dirty="0">
                          <a:effectLst/>
                          <a:latin typeface="+mn-lt"/>
                          <a:ea typeface="Times New Roman"/>
                        </a:rPr>
                        <a:t>Осигуряване на равен достъп до образование за групите в неравностойно положение</a:t>
                      </a:r>
                      <a:endParaRPr lang="bg-BG" sz="1000" dirty="0">
                        <a:effectLst/>
                        <a:latin typeface="+mn-lt"/>
                        <a:ea typeface="Times New Roman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bg-BG" sz="1200" dirty="0">
                          <a:effectLst/>
                          <a:latin typeface="+mn-lt"/>
                          <a:ea typeface="Times New Roman"/>
                        </a:rPr>
                        <a:t>Оптимизиране управлението на образователната инфраструктура, създавайки условия както за висока степен на рентабилност така и за </a:t>
                      </a:r>
                      <a:r>
                        <a:rPr lang="bg-BG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прилагането на модерни и ефективни</a:t>
                      </a:r>
                      <a:r>
                        <a:rPr lang="bg-BG" sz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bg-BG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образователни методи</a:t>
                      </a:r>
                      <a:endParaRPr lang="bg-BG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bg-BG" sz="1200" b="0" dirty="0">
                          <a:effectLst/>
                          <a:latin typeface="+mn-lt"/>
                        </a:rPr>
                        <a:t>ПРСР</a:t>
                      </a:r>
                      <a:endParaRPr lang="bg-BG" sz="1000" b="1" dirty="0">
                        <a:effectLst/>
                        <a:latin typeface="+mn-lt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2623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25970" y="89649"/>
            <a:ext cx="7860830" cy="1066130"/>
          </a:xfrm>
        </p:spPr>
        <p:txBody>
          <a:bodyPr>
            <a:normAutofit/>
          </a:bodyPr>
          <a:lstStyle/>
          <a:p>
            <a:pPr marL="0" indent="0" algn="l"/>
            <a:r>
              <a:rPr lang="ru-RU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Предложения </a:t>
            </a:r>
            <a: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от</a:t>
            </a:r>
            <a:b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ОБЩИНСКА АДМИНИСТРАЦИЯ </a:t>
            </a:r>
            <a:r>
              <a:rPr lang="ru-RU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ШАБЛА </a:t>
            </a:r>
            <a:r>
              <a:rPr lang="ru-RU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(5)</a:t>
            </a:r>
            <a:endParaRPr lang="bg-BG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Картина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0648"/>
            <a:ext cx="574450" cy="724133"/>
          </a:xfrm>
          <a:prstGeom prst="rect">
            <a:avLst/>
          </a:prstGeom>
        </p:spPr>
      </p:pic>
      <p:sp>
        <p:nvSpPr>
          <p:cNvPr id="8" name="Текстово поле 7"/>
          <p:cNvSpPr txBox="1"/>
          <p:nvPr/>
        </p:nvSpPr>
        <p:spPr>
          <a:xfrm>
            <a:off x="251519" y="6309320"/>
            <a:ext cx="8857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 smtClean="0">
                <a:solidFill>
                  <a:schemeClr val="bg1"/>
                </a:solidFill>
              </a:rPr>
              <a:t>Дата: </a:t>
            </a:r>
            <a:r>
              <a:rPr lang="bg-BG" dirty="0">
                <a:solidFill>
                  <a:schemeClr val="bg1"/>
                </a:solidFill>
              </a:rPr>
              <a:t>12.05.2015 г. </a:t>
            </a:r>
            <a:r>
              <a:rPr lang="bg-BG" dirty="0" smtClean="0">
                <a:solidFill>
                  <a:schemeClr val="bg1"/>
                </a:solidFill>
              </a:rPr>
              <a:t>  Областен </a:t>
            </a:r>
            <a:r>
              <a:rPr lang="bg-BG" dirty="0">
                <a:solidFill>
                  <a:schemeClr val="bg1"/>
                </a:solidFill>
              </a:rPr>
              <a:t>съвет за развитие на област Добрич</a:t>
            </a:r>
            <a:endParaRPr lang="bg-BG" dirty="0"/>
          </a:p>
        </p:txBody>
      </p:sp>
      <p:sp>
        <p:nvSpPr>
          <p:cNvPr id="10" name="Контейнер за номер на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1C755-4F1E-4373-A195-01CD2238645B}" type="slidenum">
              <a:rPr lang="bg-BG" smtClean="0"/>
              <a:pPr/>
              <a:t>23</a:t>
            </a:fld>
            <a:endParaRPr lang="bg-BG"/>
          </a:p>
        </p:txBody>
      </p:sp>
      <p:graphicFrame>
        <p:nvGraphicFramePr>
          <p:cNvPr id="5" name="Контейнер за съдържани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6621184"/>
              </p:ext>
            </p:extLst>
          </p:nvPr>
        </p:nvGraphicFramePr>
        <p:xfrm>
          <a:off x="538745" y="1484784"/>
          <a:ext cx="8229600" cy="459377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558052"/>
                <a:gridCol w="1008112"/>
                <a:gridCol w="648072"/>
                <a:gridCol w="864096"/>
                <a:gridCol w="3096344"/>
                <a:gridCol w="1054924"/>
              </a:tblGrid>
              <a:tr h="9361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</a:rPr>
                        <a:t>Наименование на проекта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</a:rPr>
                        <a:t> </a:t>
                      </a:r>
                      <a:endParaRPr lang="bg-BG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684" marR="376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</a:rPr>
                        <a:t>Община/и, на територията на която/които ще се изпълнява</a:t>
                      </a:r>
                      <a:endParaRPr lang="bg-BG" sz="8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</a:rPr>
                        <a:t> </a:t>
                      </a:r>
                      <a:endParaRPr lang="bg-BG" sz="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684" marR="376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</a:rPr>
                        <a:t>Прогнозна стойност (в хил. </a:t>
                      </a:r>
                      <a:r>
                        <a:rPr lang="bg-BG" sz="1000" b="1" dirty="0" err="1">
                          <a:effectLst/>
                        </a:rPr>
                        <a:t>лв</a:t>
                      </a:r>
                      <a:r>
                        <a:rPr lang="bg-BG" sz="1000" b="1" dirty="0">
                          <a:effectLst/>
                        </a:rPr>
                        <a:t>)</a:t>
                      </a:r>
                      <a:endParaRPr lang="bg-BG" sz="8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</a:rPr>
                        <a:t> </a:t>
                      </a:r>
                      <a:endParaRPr lang="bg-BG" sz="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684" marR="376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</a:rPr>
                        <a:t>Период на </a:t>
                      </a:r>
                      <a:r>
                        <a:rPr lang="bg-BG" sz="1000" b="1" dirty="0" smtClean="0">
                          <a:effectLst/>
                        </a:rPr>
                        <a:t>изпълнение (</a:t>
                      </a:r>
                      <a:r>
                        <a:rPr lang="bg-BG" sz="1000" b="1" dirty="0">
                          <a:effectLst/>
                        </a:rPr>
                        <a:t>от месец…година.. до месец.. година…)</a:t>
                      </a:r>
                      <a:endParaRPr lang="bg-BG" sz="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684" marR="376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</a:rPr>
                        <a:t>Очаквано въздействие /резултати от изпълнението на проекта</a:t>
                      </a:r>
                      <a:endParaRPr lang="bg-BG" sz="8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</a:rPr>
                        <a:t> </a:t>
                      </a:r>
                      <a:endParaRPr lang="bg-BG" sz="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684" marR="376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</a:rPr>
                        <a:t>Възможност за финансиране  изпълнението на проекта по оперативна програма</a:t>
                      </a:r>
                      <a:endParaRPr lang="bg-BG" sz="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684" marR="37684" marT="0" marB="0" anchor="ctr"/>
                </a:tc>
              </a:tr>
              <a:tr h="9302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+mj-lt"/>
                          <a:ea typeface="Times New Roman"/>
                        </a:rPr>
                        <a:t>6. Създаване на условия за </a:t>
                      </a:r>
                      <a:r>
                        <a:rPr lang="bg-BG" sz="1200" b="1" dirty="0" smtClean="0">
                          <a:effectLst/>
                          <a:latin typeface="+mj-lt"/>
                          <a:ea typeface="Times New Roman"/>
                        </a:rPr>
                        <a:t>пълноценно </a:t>
                      </a:r>
                      <a:r>
                        <a:rPr lang="bg-BG" sz="1200" b="1" dirty="0">
                          <a:effectLst/>
                          <a:latin typeface="+mj-lt"/>
                          <a:ea typeface="Times New Roman"/>
                        </a:rPr>
                        <a:t>използване на свободното време и превенция на рисковото поведение сред децата и младите хора</a:t>
                      </a:r>
                      <a:endParaRPr lang="bg-BG" sz="1000" b="1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  <a:latin typeface="+mj-lt"/>
                          <a:ea typeface="Times New Roman"/>
                        </a:rPr>
                        <a:t>Община Шабла</a:t>
                      </a:r>
                      <a:endParaRPr lang="bg-BG" sz="100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  <a:latin typeface="+mj-lt"/>
                          <a:ea typeface="Times New Roman"/>
                        </a:rPr>
                        <a:t>80</a:t>
                      </a:r>
                      <a:endParaRPr lang="bg-BG" sz="100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  <a:latin typeface="+mj-lt"/>
                          <a:ea typeface="Times New Roman"/>
                        </a:rPr>
                        <a:t>2014-2020 г.</a:t>
                      </a:r>
                      <a:endParaRPr lang="bg-BG" sz="100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bg-BG" sz="1200">
                          <a:effectLst/>
                          <a:latin typeface="+mj-lt"/>
                          <a:ea typeface="Times New Roman"/>
                        </a:rPr>
                        <a:t>Внедрени европейски модели за работа с младите хора, при разработването на програмите за младежки дейности;</a:t>
                      </a:r>
                      <a:endParaRPr lang="bg-BG" sz="1000">
                        <a:effectLst/>
                        <a:latin typeface="+mj-lt"/>
                        <a:ea typeface="Times New Roman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bg-BG" sz="1200">
                          <a:effectLst/>
                          <a:latin typeface="+mj-lt"/>
                          <a:ea typeface="Times New Roman"/>
                        </a:rPr>
                        <a:t>Развити доброволчески дейности и младежки организации;</a:t>
                      </a:r>
                      <a:endParaRPr lang="bg-BG" sz="1000">
                        <a:effectLst/>
                        <a:latin typeface="+mj-lt"/>
                        <a:ea typeface="Times New Roman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bg-BG" sz="1200">
                          <a:effectLst/>
                          <a:latin typeface="+mj-lt"/>
                          <a:ea typeface="Times New Roman"/>
                        </a:rPr>
                        <a:t>Участие на младите хора в местното самоуправление за решаване на младежките проблеми;</a:t>
                      </a:r>
                      <a:endParaRPr lang="bg-BG" sz="1000">
                        <a:effectLst/>
                        <a:latin typeface="+mj-lt"/>
                        <a:ea typeface="Times New Roman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bg-BG" sz="1200">
                          <a:effectLst/>
                          <a:latin typeface="+mj-lt"/>
                          <a:ea typeface="Times New Roman"/>
                        </a:rPr>
                        <a:t>Повишена информираност на младите хора относно възможностите за ползотворно използване на свободното им време;</a:t>
                      </a:r>
                      <a:endParaRPr lang="bg-BG" sz="1000">
                        <a:effectLst/>
                        <a:latin typeface="+mj-lt"/>
                        <a:ea typeface="Times New Roman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bg-BG" sz="1200">
                          <a:effectLst/>
                          <a:latin typeface="+mj-lt"/>
                          <a:ea typeface="Times New Roman"/>
                        </a:rPr>
                        <a:t>Укрепване и развитие на капацитета и популяризиране на Европейските и други международни младежки програми.</a:t>
                      </a:r>
                      <a:endParaRPr lang="bg-BG" sz="1000">
                        <a:effectLst/>
                        <a:latin typeface="+mj-lt"/>
                        <a:ea typeface="Times New Roman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bg-BG" sz="1200">
                          <a:effectLst/>
                          <a:latin typeface="+mj-lt"/>
                          <a:ea typeface="Times New Roman"/>
                        </a:rPr>
                        <a:t>Повишаване активността и участието на младите хора в национални и международни младежки и образователни програми</a:t>
                      </a:r>
                      <a:endParaRPr lang="bg-BG" sz="100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bg-BG" sz="1200" b="0" dirty="0">
                          <a:effectLst/>
                          <a:latin typeface="+mj-lt"/>
                        </a:rPr>
                        <a:t>ОПРЧР/МОН</a:t>
                      </a:r>
                      <a:endParaRPr lang="bg-BG" sz="1000" b="1" dirty="0">
                        <a:effectLst/>
                        <a:latin typeface="+mj-lt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6668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/>
          <a:lstStyle/>
          <a:p>
            <a:endParaRPr lang="bg-BG" dirty="0" smtClean="0"/>
          </a:p>
          <a:p>
            <a:endParaRPr lang="bg-BG" dirty="0"/>
          </a:p>
          <a:p>
            <a:endParaRPr lang="bg-BG" dirty="0" smtClean="0"/>
          </a:p>
          <a:p>
            <a:pPr marL="0" indent="0" algn="ctr">
              <a:buNone/>
            </a:pPr>
            <a:r>
              <a:rPr lang="bg-BG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БЛАГОДАРЯ ЗА ВНИМАНИЕТО!</a:t>
            </a:r>
            <a:endParaRPr lang="bg-BG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Картина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0648"/>
            <a:ext cx="574450" cy="724133"/>
          </a:xfrm>
          <a:prstGeom prst="rect">
            <a:avLst/>
          </a:prstGeom>
        </p:spPr>
      </p:pic>
      <p:sp>
        <p:nvSpPr>
          <p:cNvPr id="2" name="Контейнер за номер на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1C755-4F1E-4373-A195-01CD2238645B}" type="slidenum">
              <a:rPr lang="bg-BG" smtClean="0"/>
              <a:pPr/>
              <a:t>24</a:t>
            </a:fld>
            <a:endParaRPr lang="bg-BG"/>
          </a:p>
        </p:txBody>
      </p:sp>
      <p:sp>
        <p:nvSpPr>
          <p:cNvPr id="7" name="Текстово поле 6"/>
          <p:cNvSpPr txBox="1"/>
          <p:nvPr/>
        </p:nvSpPr>
        <p:spPr>
          <a:xfrm>
            <a:off x="251519" y="6309320"/>
            <a:ext cx="8857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 smtClean="0">
                <a:solidFill>
                  <a:schemeClr val="bg1"/>
                </a:solidFill>
              </a:rPr>
              <a:t>Дата: 12.05.2015 г.   Областен </a:t>
            </a:r>
            <a:r>
              <a:rPr lang="bg-BG" dirty="0">
                <a:solidFill>
                  <a:schemeClr val="bg1"/>
                </a:solidFill>
              </a:rPr>
              <a:t>съвет за развитие на област Добрич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677163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25970" y="89649"/>
            <a:ext cx="7922494" cy="1066130"/>
          </a:xfrm>
        </p:spPr>
        <p:txBody>
          <a:bodyPr>
            <a:normAutofit/>
          </a:bodyPr>
          <a:lstStyle/>
          <a:p>
            <a:pPr marL="0" indent="0" algn="l"/>
            <a:r>
              <a:rPr lang="ru-RU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Предложения </a:t>
            </a:r>
            <a: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от</a:t>
            </a:r>
            <a:b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ОБЩИНСКА АДМИНИСТРАЦИЯ </a:t>
            </a:r>
            <a:r>
              <a:rPr lang="ru-RU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ГЕНЕРАЛ ТОШЕВО </a:t>
            </a:r>
            <a:r>
              <a:rPr lang="ru-RU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(1)</a:t>
            </a:r>
            <a:r>
              <a:rPr lang="ru-RU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bg-BG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5" name="Контейнер за съдържани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3887460"/>
              </p:ext>
            </p:extLst>
          </p:nvPr>
        </p:nvGraphicFramePr>
        <p:xfrm>
          <a:off x="538745" y="1078339"/>
          <a:ext cx="8425743" cy="5257345"/>
        </p:xfrm>
        <a:graphic>
          <a:graphicData uri="http://schemas.openxmlformats.org/drawingml/2006/table">
            <a:tbl>
              <a:tblPr firstRow="1" firstCol="1" bandRow="1"/>
              <a:tblGrid>
                <a:gridCol w="1638477"/>
                <a:gridCol w="1170104"/>
                <a:gridCol w="666509"/>
                <a:gridCol w="1050122"/>
                <a:gridCol w="2340209"/>
                <a:gridCol w="1560322"/>
              </a:tblGrid>
              <a:tr h="13435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Наименование на проекта</a:t>
                      </a:r>
                      <a:endParaRPr lang="bg-BG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545" marR="56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2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Община/и на територията на която/които ще се изпълнява</a:t>
                      </a:r>
                      <a:endParaRPr lang="bg-BG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545" marR="56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2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Прогнозна стойност </a:t>
                      </a:r>
                      <a:r>
                        <a:rPr lang="ru-RU" sz="12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bg-BG" sz="12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в хил.лв.</a:t>
                      </a:r>
                      <a:r>
                        <a:rPr lang="ru-RU" sz="12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  <a:endParaRPr lang="bg-BG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545" marR="56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Период на изпълнение  </a:t>
                      </a:r>
                      <a:r>
                        <a:rPr lang="ru-RU" sz="12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bg-BG" sz="12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от месец…. година… до месец … година….</a:t>
                      </a:r>
                      <a:r>
                        <a:rPr lang="en-US" sz="12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  <a:endParaRPr lang="bg-BG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545" marR="56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Очаквано въздействие/ резултати от изпълнението на проекта</a:t>
                      </a:r>
                      <a:endParaRPr lang="bg-BG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545" marR="56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Възможности за финансиране изпълнението на проекта по оперативните програми </a:t>
                      </a:r>
                      <a:r>
                        <a:rPr lang="ru-RU" sz="12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bg-BG" sz="12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моля, посочете коя</a:t>
                      </a:r>
                      <a:r>
                        <a:rPr lang="ru-RU" sz="12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  <a:endParaRPr lang="bg-BG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545" marR="56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29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Изграждане на сондаж и оранжериен комплекс за посадъчен материал </a:t>
                      </a:r>
                    </a:p>
                  </a:txBody>
                  <a:tcPr marL="56545" marR="56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Генерал Тошево</a:t>
                      </a:r>
                    </a:p>
                  </a:txBody>
                  <a:tcPr marL="56545" marR="56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</a:t>
                      </a:r>
                    </a:p>
                  </a:txBody>
                  <a:tcPr marL="56545" marR="56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от юли 2015 до юни 2016</a:t>
                      </a:r>
                    </a:p>
                  </a:txBody>
                  <a:tcPr marL="56545" marR="56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Осигуряване на зелена градска среда; намаление на разходите на общината за посадъчен материал и възможност  за осигуряване на постоянна заетост за хора, работещи в сферата на озеленяването и цветарството.</a:t>
                      </a:r>
                    </a:p>
                  </a:txBody>
                  <a:tcPr marL="56545" marR="56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545" marR="56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29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Създаване на дом за възрастни хора</a:t>
                      </a:r>
                    </a:p>
                  </a:txBody>
                  <a:tcPr marL="56545" marR="56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Генерал Тошево</a:t>
                      </a:r>
                    </a:p>
                  </a:txBody>
                  <a:tcPr marL="56545" marR="56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839</a:t>
                      </a:r>
                    </a:p>
                  </a:txBody>
                  <a:tcPr marL="56545" marR="56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от декември2016 до ноември 2018 </a:t>
                      </a:r>
                    </a:p>
                  </a:txBody>
                  <a:tcPr marL="56545" marR="56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Повишаване на социалната отговорност, чрез разнообразяване на качеството на предоставяните услуги. Възможност за осигуряване на заетост по отношение на ангажирания в дома персонал – медицински лица, санитари, готвачи и др.</a:t>
                      </a:r>
                    </a:p>
                  </a:txBody>
                  <a:tcPr marL="56545" marR="56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ОПРР/ ТГС Румъния - България</a:t>
                      </a:r>
                    </a:p>
                  </a:txBody>
                  <a:tcPr marL="56545" marR="56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14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Изграждане на Младежки информационен център</a:t>
                      </a:r>
                    </a:p>
                  </a:txBody>
                  <a:tcPr marL="56545" marR="56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Генерал Тошево</a:t>
                      </a:r>
                    </a:p>
                  </a:txBody>
                  <a:tcPr marL="56545" marR="56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111</a:t>
                      </a:r>
                    </a:p>
                  </a:txBody>
                  <a:tcPr marL="56545" marR="56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от юли 2015 до декември 2016</a:t>
                      </a:r>
                    </a:p>
                  </a:txBody>
                  <a:tcPr marL="56545" marR="56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Повишаване на социалната отговорност, чрез разнообразяване на предоставяните услуги, спомагащи за социалната интеграция на уязвимите групи. Изграждането на Младежки център е предпоставка за по-добро развитие на младите хора, тяхната интеграция и адаптация; предотвратяване на социални проблеми; намаляване на отпадналите от образователната система; оказване на подкрепа в процеса на реализация на трудовия пазар; обезпечаване на младите хора с необходимата им информация.</a:t>
                      </a:r>
                    </a:p>
                  </a:txBody>
                  <a:tcPr marL="56545" marR="56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ОПНОИР</a:t>
                      </a:r>
                    </a:p>
                  </a:txBody>
                  <a:tcPr marL="56545" marR="56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" name="Картина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0648"/>
            <a:ext cx="574450" cy="724133"/>
          </a:xfrm>
          <a:prstGeom prst="rect">
            <a:avLst/>
          </a:prstGeom>
        </p:spPr>
      </p:pic>
      <p:sp>
        <p:nvSpPr>
          <p:cNvPr id="8" name="Текстово поле 7"/>
          <p:cNvSpPr txBox="1"/>
          <p:nvPr/>
        </p:nvSpPr>
        <p:spPr>
          <a:xfrm>
            <a:off x="251519" y="6309320"/>
            <a:ext cx="8857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 smtClean="0">
                <a:solidFill>
                  <a:schemeClr val="bg1"/>
                </a:solidFill>
              </a:rPr>
              <a:t>Дата: </a:t>
            </a:r>
            <a:r>
              <a:rPr lang="bg-BG" dirty="0">
                <a:solidFill>
                  <a:schemeClr val="bg1"/>
                </a:solidFill>
              </a:rPr>
              <a:t>12.05.2015 г. </a:t>
            </a:r>
            <a:r>
              <a:rPr lang="bg-BG" dirty="0" smtClean="0">
                <a:solidFill>
                  <a:schemeClr val="bg1"/>
                </a:solidFill>
              </a:rPr>
              <a:t>  Областен </a:t>
            </a:r>
            <a:r>
              <a:rPr lang="bg-BG" dirty="0">
                <a:solidFill>
                  <a:schemeClr val="bg1"/>
                </a:solidFill>
              </a:rPr>
              <a:t>съвет за развитие на област Добрич</a:t>
            </a:r>
            <a:endParaRPr lang="bg-BG" dirty="0"/>
          </a:p>
        </p:txBody>
      </p:sp>
      <p:sp>
        <p:nvSpPr>
          <p:cNvPr id="10" name="Контейнер за номер на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1C755-4F1E-4373-A195-01CD2238645B}" type="slidenum">
              <a:rPr lang="bg-BG" smtClean="0"/>
              <a:pPr/>
              <a:t>3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12004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25970" y="89649"/>
            <a:ext cx="7860830" cy="1066130"/>
          </a:xfrm>
        </p:spPr>
        <p:txBody>
          <a:bodyPr>
            <a:normAutofit/>
          </a:bodyPr>
          <a:lstStyle/>
          <a:p>
            <a:pPr marL="0" indent="0" algn="l"/>
            <a:r>
              <a:rPr lang="ru-RU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Предложения </a:t>
            </a:r>
            <a: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от</a:t>
            </a:r>
            <a:b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ОБЩИНСКА АДМИНИСТРАЦИЯ </a:t>
            </a:r>
            <a:r>
              <a:rPr lang="ru-RU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ГЕНЕРАЛ ТОШЕВО </a:t>
            </a:r>
            <a:r>
              <a:rPr lang="ru-RU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(2)</a:t>
            </a:r>
            <a:endParaRPr lang="bg-BG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5" name="Контейнер за съдържани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4293772"/>
              </p:ext>
            </p:extLst>
          </p:nvPr>
        </p:nvGraphicFramePr>
        <p:xfrm>
          <a:off x="538745" y="1078339"/>
          <a:ext cx="8353735" cy="5279800"/>
        </p:xfrm>
        <a:graphic>
          <a:graphicData uri="http://schemas.openxmlformats.org/drawingml/2006/table">
            <a:tbl>
              <a:tblPr firstRow="1" firstCol="1" bandRow="1"/>
              <a:tblGrid>
                <a:gridCol w="1624474"/>
                <a:gridCol w="1160104"/>
                <a:gridCol w="660813"/>
                <a:gridCol w="1041147"/>
                <a:gridCol w="2320209"/>
                <a:gridCol w="1546988"/>
              </a:tblGrid>
              <a:tr h="13211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Наименование на проекта</a:t>
                      </a:r>
                      <a:endParaRPr lang="bg-BG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545" marR="56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2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Община/и на територията на която/които ще се изпълнява</a:t>
                      </a:r>
                      <a:endParaRPr lang="bg-BG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545" marR="56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2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Прогнозна стойност </a:t>
                      </a:r>
                      <a:r>
                        <a:rPr lang="ru-RU" sz="12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bg-BG" sz="12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в хил.лв.</a:t>
                      </a:r>
                      <a:r>
                        <a:rPr lang="ru-RU" sz="12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  <a:endParaRPr lang="bg-BG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545" marR="56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Период на изпълнение  </a:t>
                      </a:r>
                      <a:r>
                        <a:rPr lang="ru-RU" sz="12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bg-BG" sz="12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от месец…. година… до месец … година….</a:t>
                      </a:r>
                      <a:r>
                        <a:rPr lang="en-US" sz="12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  <a:endParaRPr lang="bg-BG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545" marR="56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Очаквано въздействие/ резултати от изпълнението на проекта</a:t>
                      </a:r>
                      <a:endParaRPr lang="bg-BG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545" marR="56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Възможности за финансиране изпълнението на проекта по оперативните програми </a:t>
                      </a:r>
                      <a:r>
                        <a:rPr lang="ru-RU" sz="12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bg-BG" sz="12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моля, посочете коя</a:t>
                      </a:r>
                      <a:r>
                        <a:rPr lang="ru-RU" sz="12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  <a:endParaRPr lang="bg-BG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545" marR="56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836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Създаване на бизнес инкубатор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Генерал Тошево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500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Възможност за стимулиране на заетост, чрез указване на подкрепа при разработването, стартирането и развитието на бизнес.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836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Създаване на селскостопанско тържище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Генерал Тошево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Създаване на възможност и условия за директен контакт между производител и крайния потребител. Стимулиране на местното производство.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ПРСР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312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Реконструкция и модернизация на сграда на „Обществена трапезария и социална кухня“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Генерал Тошево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90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от януари 2016 до декември 2016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Повишаване на социалната отговорност и качеството на предлаганите услуги.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ОПРР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" name="Картина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0648"/>
            <a:ext cx="574450" cy="724133"/>
          </a:xfrm>
          <a:prstGeom prst="rect">
            <a:avLst/>
          </a:prstGeom>
        </p:spPr>
      </p:pic>
      <p:sp>
        <p:nvSpPr>
          <p:cNvPr id="8" name="Текстово поле 7"/>
          <p:cNvSpPr txBox="1"/>
          <p:nvPr/>
        </p:nvSpPr>
        <p:spPr>
          <a:xfrm>
            <a:off x="251519" y="6309320"/>
            <a:ext cx="8857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 smtClean="0">
                <a:solidFill>
                  <a:schemeClr val="bg1"/>
                </a:solidFill>
              </a:rPr>
              <a:t>Дата: </a:t>
            </a:r>
            <a:r>
              <a:rPr lang="bg-BG" dirty="0">
                <a:solidFill>
                  <a:schemeClr val="bg1"/>
                </a:solidFill>
              </a:rPr>
              <a:t>12.05.2015 г</a:t>
            </a:r>
            <a:r>
              <a:rPr lang="bg-BG" dirty="0" smtClean="0">
                <a:solidFill>
                  <a:schemeClr val="bg1"/>
                </a:solidFill>
              </a:rPr>
              <a:t>.   Областен </a:t>
            </a:r>
            <a:r>
              <a:rPr lang="bg-BG" dirty="0">
                <a:solidFill>
                  <a:schemeClr val="bg1"/>
                </a:solidFill>
              </a:rPr>
              <a:t>съвет за развитие на област Добрич</a:t>
            </a:r>
            <a:endParaRPr lang="bg-BG" dirty="0"/>
          </a:p>
        </p:txBody>
      </p:sp>
      <p:sp>
        <p:nvSpPr>
          <p:cNvPr id="10" name="Контейнер за номер на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1C755-4F1E-4373-A195-01CD2238645B}" type="slidenum">
              <a:rPr lang="bg-BG" smtClean="0"/>
              <a:pPr/>
              <a:t>4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41460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25970" y="89649"/>
            <a:ext cx="7860830" cy="1066130"/>
          </a:xfrm>
        </p:spPr>
        <p:txBody>
          <a:bodyPr>
            <a:normAutofit/>
          </a:bodyPr>
          <a:lstStyle/>
          <a:p>
            <a:pPr marL="0" indent="0" algn="l"/>
            <a:r>
              <a:rPr lang="ru-RU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Предложения </a:t>
            </a:r>
            <a: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от</a:t>
            </a:r>
            <a:b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ОБЩИНСКА АДМИНИСТРАЦИЯ </a:t>
            </a:r>
            <a:r>
              <a:rPr lang="ru-RU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ГРАД ДОБРИЧ </a:t>
            </a:r>
            <a:r>
              <a:rPr lang="ru-RU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(1)</a:t>
            </a:r>
            <a:endParaRPr lang="bg-BG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Картина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0648"/>
            <a:ext cx="574450" cy="724133"/>
          </a:xfrm>
          <a:prstGeom prst="rect">
            <a:avLst/>
          </a:prstGeom>
        </p:spPr>
      </p:pic>
      <p:sp>
        <p:nvSpPr>
          <p:cNvPr id="8" name="Текстово поле 7"/>
          <p:cNvSpPr txBox="1"/>
          <p:nvPr/>
        </p:nvSpPr>
        <p:spPr>
          <a:xfrm>
            <a:off x="251519" y="6309320"/>
            <a:ext cx="8857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 smtClean="0">
                <a:solidFill>
                  <a:schemeClr val="bg1"/>
                </a:solidFill>
              </a:rPr>
              <a:t>Дата: </a:t>
            </a:r>
            <a:r>
              <a:rPr lang="bg-BG" dirty="0">
                <a:solidFill>
                  <a:schemeClr val="bg1"/>
                </a:solidFill>
              </a:rPr>
              <a:t>12.05.2015 г. </a:t>
            </a:r>
            <a:r>
              <a:rPr lang="bg-BG" dirty="0" smtClean="0">
                <a:solidFill>
                  <a:schemeClr val="bg1"/>
                </a:solidFill>
              </a:rPr>
              <a:t>  Областен </a:t>
            </a:r>
            <a:r>
              <a:rPr lang="bg-BG" dirty="0">
                <a:solidFill>
                  <a:schemeClr val="bg1"/>
                </a:solidFill>
              </a:rPr>
              <a:t>съвет за развитие на област Добрич</a:t>
            </a:r>
            <a:endParaRPr lang="bg-BG" dirty="0"/>
          </a:p>
        </p:txBody>
      </p:sp>
      <p:sp>
        <p:nvSpPr>
          <p:cNvPr id="10" name="Контейнер за номер на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1C755-4F1E-4373-A195-01CD2238645B}" type="slidenum">
              <a:rPr lang="bg-BG" smtClean="0"/>
              <a:pPr/>
              <a:t>5</a:t>
            </a:fld>
            <a:endParaRPr lang="bg-BG"/>
          </a:p>
        </p:txBody>
      </p:sp>
      <p:graphicFrame>
        <p:nvGraphicFramePr>
          <p:cNvPr id="9" name="Контейнер за съдържание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8997596"/>
              </p:ext>
            </p:extLst>
          </p:nvPr>
        </p:nvGraphicFramePr>
        <p:xfrm>
          <a:off x="395536" y="1124744"/>
          <a:ext cx="8352929" cy="4627766"/>
        </p:xfrm>
        <a:graphic>
          <a:graphicData uri="http://schemas.openxmlformats.org/drawingml/2006/table">
            <a:tbl>
              <a:tblPr/>
              <a:tblGrid>
                <a:gridCol w="2952328"/>
                <a:gridCol w="1008112"/>
                <a:gridCol w="1008112"/>
                <a:gridCol w="1080120"/>
                <a:gridCol w="1224136"/>
                <a:gridCol w="1080121"/>
              </a:tblGrid>
              <a:tr h="17359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Наименование на проекта</a:t>
                      </a:r>
                      <a:endParaRPr lang="bg-BG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 </a:t>
                      </a:r>
                      <a:endParaRPr lang="bg-BG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 </a:t>
                      </a:r>
                      <a:endParaRPr lang="bg-BG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042" marR="27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Община/и, на територията на която/които ще се изпълнява</a:t>
                      </a:r>
                      <a:endParaRPr lang="bg-BG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 </a:t>
                      </a:r>
                      <a:endParaRPr lang="bg-BG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 </a:t>
                      </a:r>
                      <a:endParaRPr lang="bg-BG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042" marR="27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Прогнозна стойност (в хил. </a:t>
                      </a:r>
                      <a:r>
                        <a:rPr lang="bg-BG" sz="1200" b="1" dirty="0" err="1">
                          <a:effectLst/>
                          <a:latin typeface="Arial Narrow"/>
                          <a:ea typeface="Times New Roman"/>
                          <a:cs typeface="Arial"/>
                        </a:rPr>
                        <a:t>лв</a:t>
                      </a:r>
                      <a:r>
                        <a:rPr lang="bg-BG" sz="1200" b="1" dirty="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)</a:t>
                      </a:r>
                      <a:endParaRPr lang="bg-BG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 </a:t>
                      </a:r>
                      <a:endParaRPr lang="bg-BG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 </a:t>
                      </a:r>
                      <a:endParaRPr lang="bg-BG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042" marR="27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Период на изпълнение (от месец…година.. до месец.. година…)</a:t>
                      </a:r>
                      <a:endParaRPr lang="bg-BG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 </a:t>
                      </a:r>
                      <a:endParaRPr lang="bg-BG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 </a:t>
                      </a:r>
                      <a:endParaRPr lang="bg-BG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042" marR="27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Очаквано въздействие /резултати от изпълнението на проекта</a:t>
                      </a:r>
                      <a:endParaRPr lang="bg-BG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 </a:t>
                      </a:r>
                      <a:endParaRPr lang="bg-BG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 </a:t>
                      </a:r>
                      <a:endParaRPr lang="bg-BG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042" marR="27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Възможност за финансиране  изпълнението на проекта по оперативна програма (моля посочете коя)</a:t>
                      </a:r>
                      <a:endParaRPr lang="bg-BG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042" marR="27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23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100" b="1" dirty="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bg-BG" sz="1100" b="1" dirty="0" smtClean="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Реконструкция </a:t>
                      </a:r>
                      <a:r>
                        <a:rPr lang="bg-BG" sz="1100" b="1" dirty="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на всички елементи на градската среда в трите зони за въздействие – 45 километрова улична мрежа, зони за обществен отдих, зони за паркиране, тротоари, </a:t>
                      </a:r>
                      <a:r>
                        <a:rPr lang="bg-BG" sz="1100" b="1" dirty="0" err="1">
                          <a:effectLst/>
                          <a:latin typeface="Arial Narrow"/>
                          <a:ea typeface="Times New Roman"/>
                          <a:cs typeface="Arial"/>
                        </a:rPr>
                        <a:t>велоалеи</a:t>
                      </a:r>
                      <a:r>
                        <a:rPr lang="bg-BG" sz="1100" b="1" dirty="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, улично осветление, обновяване и озеленяване на междублокови пространства, детски и спортни площадки</a:t>
                      </a:r>
                      <a:endParaRPr lang="bg-BG" sz="1100" b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bg-BG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042" marR="27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Община град Добрич</a:t>
                      </a:r>
                      <a:endParaRPr lang="bg-BG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042" marR="27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48000</a:t>
                      </a:r>
                      <a:endParaRPr lang="bg-BG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042" marR="27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Юни 2016 – юни 2018</a:t>
                      </a:r>
                      <a:endParaRPr lang="bg-BG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042" marR="27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Изцяло подобрена и модернизирана градска среда</a:t>
                      </a:r>
                      <a:endParaRPr lang="bg-BG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042" marR="27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bg-BG" sz="1100" b="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ОПРР</a:t>
                      </a:r>
                      <a:endParaRPr lang="bg-BG" sz="1100" b="1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27042" marR="27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9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100" b="1" dirty="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 </a:t>
                      </a:r>
                      <a:endParaRPr lang="bg-BG" sz="1100" b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100" b="1" dirty="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Основен ремонт и внедряване на мерки за енергийна ефективност, обзавеждане и благоустрояване на дворни пространства на обекти от образователната инфраструктура</a:t>
                      </a:r>
                      <a:endParaRPr lang="bg-BG" sz="1100" b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100" b="1" dirty="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 </a:t>
                      </a:r>
                      <a:endParaRPr lang="bg-BG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042" marR="270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Община град Добрич</a:t>
                      </a:r>
                      <a:endParaRPr lang="bg-BG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042" marR="27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9000</a:t>
                      </a:r>
                      <a:endParaRPr lang="bg-BG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042" marR="27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Юни 2016 – юни 2019</a:t>
                      </a:r>
                      <a:endParaRPr lang="bg-BG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042" marR="27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Обновена и модернизирана образователна инфраструктура отговаряща на съвременните потребности</a:t>
                      </a:r>
                      <a:endParaRPr lang="bg-BG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042" marR="27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bg-BG" sz="1100" b="0" dirty="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ОПРР</a:t>
                      </a:r>
                      <a:endParaRPr lang="bg-BG" sz="1100" b="1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27042" marR="27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4464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25970" y="89649"/>
            <a:ext cx="7860830" cy="1066130"/>
          </a:xfrm>
        </p:spPr>
        <p:txBody>
          <a:bodyPr>
            <a:normAutofit/>
          </a:bodyPr>
          <a:lstStyle/>
          <a:p>
            <a:pPr marL="0" indent="0" algn="l"/>
            <a:r>
              <a:rPr lang="ru-RU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Предложения </a:t>
            </a:r>
            <a: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от</a:t>
            </a:r>
            <a:b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ОБЩИНСКА АДМИНИСТРАЦИЯ </a:t>
            </a:r>
            <a:r>
              <a:rPr lang="ru-RU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ГРАД ДОБРИЧ </a:t>
            </a:r>
            <a:r>
              <a:rPr lang="ru-RU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(2)</a:t>
            </a:r>
            <a:endParaRPr lang="bg-BG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Картина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0648"/>
            <a:ext cx="574450" cy="724133"/>
          </a:xfrm>
          <a:prstGeom prst="rect">
            <a:avLst/>
          </a:prstGeom>
        </p:spPr>
      </p:pic>
      <p:sp>
        <p:nvSpPr>
          <p:cNvPr id="8" name="Текстово поле 7"/>
          <p:cNvSpPr txBox="1"/>
          <p:nvPr/>
        </p:nvSpPr>
        <p:spPr>
          <a:xfrm>
            <a:off x="251519" y="6309320"/>
            <a:ext cx="8857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 smtClean="0">
                <a:solidFill>
                  <a:schemeClr val="bg1"/>
                </a:solidFill>
              </a:rPr>
              <a:t>Дата: </a:t>
            </a:r>
            <a:r>
              <a:rPr lang="bg-BG" dirty="0">
                <a:solidFill>
                  <a:schemeClr val="bg1"/>
                </a:solidFill>
              </a:rPr>
              <a:t>12.05.2015 г. </a:t>
            </a:r>
            <a:r>
              <a:rPr lang="bg-BG" dirty="0" smtClean="0">
                <a:solidFill>
                  <a:schemeClr val="bg1"/>
                </a:solidFill>
              </a:rPr>
              <a:t>  Областен </a:t>
            </a:r>
            <a:r>
              <a:rPr lang="bg-BG" dirty="0">
                <a:solidFill>
                  <a:schemeClr val="bg1"/>
                </a:solidFill>
              </a:rPr>
              <a:t>съвет за развитие на област Добрич</a:t>
            </a:r>
            <a:endParaRPr lang="bg-BG" dirty="0"/>
          </a:p>
        </p:txBody>
      </p:sp>
      <p:sp>
        <p:nvSpPr>
          <p:cNvPr id="10" name="Контейнер за номер на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1C755-4F1E-4373-A195-01CD2238645B}" type="slidenum">
              <a:rPr lang="bg-BG" smtClean="0"/>
              <a:pPr/>
              <a:t>6</a:t>
            </a:fld>
            <a:endParaRPr lang="bg-BG"/>
          </a:p>
        </p:txBody>
      </p:sp>
      <p:graphicFrame>
        <p:nvGraphicFramePr>
          <p:cNvPr id="9" name="Контейнер за съдържание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6335234"/>
              </p:ext>
            </p:extLst>
          </p:nvPr>
        </p:nvGraphicFramePr>
        <p:xfrm>
          <a:off x="395535" y="1124744"/>
          <a:ext cx="8352930" cy="4259720"/>
        </p:xfrm>
        <a:graphic>
          <a:graphicData uri="http://schemas.openxmlformats.org/drawingml/2006/table">
            <a:tbl>
              <a:tblPr/>
              <a:tblGrid>
                <a:gridCol w="2952329"/>
                <a:gridCol w="1008112"/>
                <a:gridCol w="1008112"/>
                <a:gridCol w="1080120"/>
                <a:gridCol w="1224136"/>
                <a:gridCol w="1080121"/>
              </a:tblGrid>
              <a:tr h="17359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Наименование на проекта</a:t>
                      </a:r>
                      <a:endParaRPr lang="bg-BG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 </a:t>
                      </a:r>
                      <a:endParaRPr lang="bg-BG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 </a:t>
                      </a:r>
                      <a:endParaRPr lang="bg-BG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042" marR="27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Община/и, на територията на която/които ще се изпълнява</a:t>
                      </a:r>
                      <a:endParaRPr lang="bg-BG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 </a:t>
                      </a:r>
                      <a:endParaRPr lang="bg-BG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 </a:t>
                      </a:r>
                      <a:endParaRPr lang="bg-BG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042" marR="27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Прогнозна стойност (в хил. </a:t>
                      </a:r>
                      <a:r>
                        <a:rPr lang="bg-BG" sz="1200" b="1" dirty="0" err="1">
                          <a:effectLst/>
                          <a:latin typeface="Arial Narrow"/>
                          <a:ea typeface="Times New Roman"/>
                          <a:cs typeface="Arial"/>
                        </a:rPr>
                        <a:t>лв</a:t>
                      </a:r>
                      <a:r>
                        <a:rPr lang="bg-BG" sz="1200" b="1" dirty="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)</a:t>
                      </a:r>
                      <a:endParaRPr lang="bg-BG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 </a:t>
                      </a:r>
                      <a:endParaRPr lang="bg-BG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 </a:t>
                      </a:r>
                      <a:endParaRPr lang="bg-BG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042" marR="27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Период на изпълнение (от месец…година.. до месец.. година…)</a:t>
                      </a:r>
                      <a:endParaRPr lang="bg-BG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 </a:t>
                      </a:r>
                      <a:endParaRPr lang="bg-BG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 </a:t>
                      </a:r>
                      <a:endParaRPr lang="bg-BG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042" marR="27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Очаквано въздействие /резултати от изпълнението на проекта</a:t>
                      </a:r>
                      <a:endParaRPr lang="bg-BG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 </a:t>
                      </a:r>
                      <a:endParaRPr lang="bg-BG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 </a:t>
                      </a:r>
                      <a:endParaRPr lang="bg-BG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042" marR="27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Възможност за финансиране  изпълнението на проекта по оперативна програма (моля посочете коя)</a:t>
                      </a:r>
                      <a:endParaRPr lang="bg-BG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042" marR="27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63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 smtClean="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Интегриран </a:t>
                      </a:r>
                      <a:r>
                        <a:rPr lang="bg-BG" sz="1200" b="1" dirty="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градски транспорт – „Развитие на интегрирана система на градския транспорт на град Добрич, включително интелигентна система за управление на обществен транспорт, система за ел. таксуване, подмяна на подвижен състав и мерки за устойчиво развитие“, рехабилитация на улична мрежа и тротоари (обновяване на съпътстваща инфраструктура – 20 км. улици, подлези, </a:t>
                      </a:r>
                      <a:r>
                        <a:rPr lang="bg-BG" sz="1200" b="1" dirty="0" err="1">
                          <a:effectLst/>
                          <a:latin typeface="Arial Narrow"/>
                          <a:ea typeface="Times New Roman"/>
                          <a:cs typeface="Arial"/>
                        </a:rPr>
                        <a:t>велоалеи</a:t>
                      </a:r>
                      <a:r>
                        <a:rPr lang="bg-BG" sz="1200" b="1" dirty="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, реконструкция на спирки, паркинги, прилежащо озеленяване, безопасност на движението</a:t>
                      </a:r>
                      <a:r>
                        <a:rPr lang="bg-BG" sz="1200" b="1" dirty="0" smtClean="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).</a:t>
                      </a:r>
                      <a:endParaRPr lang="bg-BG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042" marR="270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Община град Добрич</a:t>
                      </a:r>
                      <a:endParaRPr lang="bg-BG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042" marR="27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35000</a:t>
                      </a:r>
                      <a:endParaRPr lang="bg-BG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042" marR="27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Юни 2016 – юни 2020</a:t>
                      </a:r>
                      <a:endParaRPr lang="bg-BG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042" marR="27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Внедрена съвременна система за градски транспорт и управление на трафика</a:t>
                      </a:r>
                      <a:endParaRPr lang="bg-BG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7042" marR="27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bg-BG" sz="1100" b="0" dirty="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ОПРР</a:t>
                      </a:r>
                      <a:endParaRPr lang="bg-BG" sz="1100" b="1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27042" marR="27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5760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25970" y="89649"/>
            <a:ext cx="7860830" cy="1066130"/>
          </a:xfrm>
        </p:spPr>
        <p:txBody>
          <a:bodyPr>
            <a:normAutofit/>
          </a:bodyPr>
          <a:lstStyle/>
          <a:p>
            <a:pPr marL="0" indent="0" algn="l"/>
            <a:r>
              <a:rPr lang="ru-RU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Предложения </a:t>
            </a:r>
            <a: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от</a:t>
            </a:r>
            <a:b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ОБЩИНСКА АДМИНИСТРАЦИЯ </a:t>
            </a:r>
            <a:r>
              <a:rPr lang="ru-RU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ДОБРИЧКА </a:t>
            </a:r>
            <a:r>
              <a:rPr lang="ru-RU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(1)</a:t>
            </a:r>
            <a:endParaRPr lang="bg-BG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Картина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0648"/>
            <a:ext cx="574450" cy="724133"/>
          </a:xfrm>
          <a:prstGeom prst="rect">
            <a:avLst/>
          </a:prstGeom>
        </p:spPr>
      </p:pic>
      <p:sp>
        <p:nvSpPr>
          <p:cNvPr id="8" name="Текстово поле 7"/>
          <p:cNvSpPr txBox="1"/>
          <p:nvPr/>
        </p:nvSpPr>
        <p:spPr>
          <a:xfrm>
            <a:off x="251519" y="6309320"/>
            <a:ext cx="8857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 smtClean="0">
                <a:solidFill>
                  <a:schemeClr val="bg1"/>
                </a:solidFill>
              </a:rPr>
              <a:t>Дата: </a:t>
            </a:r>
            <a:r>
              <a:rPr lang="bg-BG" dirty="0">
                <a:solidFill>
                  <a:schemeClr val="bg1"/>
                </a:solidFill>
              </a:rPr>
              <a:t>12.05.2015 г. </a:t>
            </a:r>
            <a:r>
              <a:rPr lang="bg-BG" dirty="0" smtClean="0">
                <a:solidFill>
                  <a:schemeClr val="bg1"/>
                </a:solidFill>
              </a:rPr>
              <a:t>  Областен </a:t>
            </a:r>
            <a:r>
              <a:rPr lang="bg-BG" dirty="0">
                <a:solidFill>
                  <a:schemeClr val="bg1"/>
                </a:solidFill>
              </a:rPr>
              <a:t>съвет за развитие на област Добрич</a:t>
            </a:r>
            <a:endParaRPr lang="bg-BG" dirty="0"/>
          </a:p>
        </p:txBody>
      </p:sp>
      <p:sp>
        <p:nvSpPr>
          <p:cNvPr id="10" name="Контейнер за номер на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1C755-4F1E-4373-A195-01CD2238645B}" type="slidenum">
              <a:rPr lang="bg-BG" smtClean="0"/>
              <a:pPr/>
              <a:t>7</a:t>
            </a:fld>
            <a:endParaRPr lang="bg-BG"/>
          </a:p>
        </p:txBody>
      </p:sp>
      <p:graphicFrame>
        <p:nvGraphicFramePr>
          <p:cNvPr id="5" name="Контейнер за съдържани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7179418"/>
              </p:ext>
            </p:extLst>
          </p:nvPr>
        </p:nvGraphicFramePr>
        <p:xfrm>
          <a:off x="395535" y="1600201"/>
          <a:ext cx="8136905" cy="414677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197990"/>
                <a:gridCol w="962251"/>
                <a:gridCol w="792088"/>
                <a:gridCol w="792088"/>
                <a:gridCol w="2880320"/>
                <a:gridCol w="1512168"/>
              </a:tblGrid>
              <a:tr h="14340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</a:rPr>
                        <a:t>Наименование на проекта</a:t>
                      </a:r>
                      <a:endParaRPr lang="bg-BG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0782" marR="2078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</a:rPr>
                        <a:t>Община/и на територията на която/които ще се изпълнява</a:t>
                      </a:r>
                      <a:endParaRPr lang="bg-BG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0782" marR="2078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</a:rPr>
                        <a:t>Прогнозна стойност (в хил.лв.)</a:t>
                      </a:r>
                      <a:endParaRPr lang="bg-BG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0782" marR="2078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</a:rPr>
                        <a:t>Период на изпълнение (от месец… година… до месец… година)</a:t>
                      </a:r>
                      <a:endParaRPr lang="bg-BG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0782" marR="2078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</a:rPr>
                        <a:t>Очаквано въздействие/ резултати от изпълнението на проекта</a:t>
                      </a:r>
                      <a:endParaRPr lang="bg-BG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0782" marR="2078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</a:rPr>
                        <a:t>Възможност за финансиране изпълнението на проекта по оперативна програма (моля, посочете коя)</a:t>
                      </a:r>
                      <a:endParaRPr lang="bg-BG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0782" marR="20782" marT="0" marB="0"/>
                </a:tc>
              </a:tr>
              <a:tr h="26269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</a:rPr>
                        <a:t>„Благоустрояване на населени места на територията на община Добричка”</a:t>
                      </a:r>
                      <a:endParaRPr lang="bg-BG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0782" marR="2078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Община Добричка, населени места с.Дончево, с.Победа, с.Бранище и с.Смолница.</a:t>
                      </a:r>
                      <a:endParaRPr lang="bg-BG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0782" marR="2078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</a:rPr>
                        <a:t>4 354</a:t>
                      </a:r>
                      <a:endParaRPr lang="bg-BG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0782" marR="2078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24 месеца</a:t>
                      </a:r>
                      <a:endParaRPr lang="bg-BG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0782" marR="2078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u="sng" dirty="0">
                          <a:effectLst/>
                        </a:rPr>
                        <a:t>Обособена позиция 1</a:t>
                      </a:r>
                      <a:r>
                        <a:rPr lang="bg-BG" sz="1200" dirty="0">
                          <a:effectLst/>
                        </a:rPr>
                        <a:t> – Възстановяване и изграждане на паркове в общ. </a:t>
                      </a:r>
                      <a:r>
                        <a:rPr lang="bg-BG" sz="1200" dirty="0" smtClean="0">
                          <a:effectLst/>
                        </a:rPr>
                        <a:t>Добричка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bg-BG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u="sng" dirty="0" smtClean="0">
                          <a:effectLst/>
                        </a:rPr>
                        <a:t>Обособена </a:t>
                      </a:r>
                      <a:r>
                        <a:rPr lang="bg-BG" sz="1200" u="sng" dirty="0">
                          <a:effectLst/>
                        </a:rPr>
                        <a:t>позиция 2</a:t>
                      </a:r>
                      <a:r>
                        <a:rPr lang="bg-BG" sz="1200" dirty="0">
                          <a:effectLst/>
                        </a:rPr>
                        <a:t> - Рехабилитация на улици №2, 9, 8 и 11 в село Дончево:</a:t>
                      </a:r>
                      <a:r>
                        <a:rPr lang="ru-RU" sz="1200" dirty="0">
                          <a:effectLst/>
                        </a:rPr>
                        <a:t/>
                      </a:r>
                      <a:br>
                        <a:rPr lang="ru-RU" sz="1200" dirty="0">
                          <a:effectLst/>
                        </a:rPr>
                      </a:br>
                      <a:endParaRPr lang="bg-BG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u="sng" dirty="0" smtClean="0">
                          <a:effectLst/>
                        </a:rPr>
                        <a:t>Обособена </a:t>
                      </a:r>
                      <a:r>
                        <a:rPr lang="bg-BG" sz="1200" u="sng" dirty="0">
                          <a:effectLst/>
                        </a:rPr>
                        <a:t>позиция 3</a:t>
                      </a:r>
                      <a:r>
                        <a:rPr lang="bg-BG" sz="1200" dirty="0">
                          <a:effectLst/>
                        </a:rPr>
                        <a:t> - Рехабилитация на улици № 5, 7 и 13 в с. </a:t>
                      </a:r>
                      <a:r>
                        <a:rPr lang="bg-BG" sz="1200" dirty="0" smtClean="0">
                          <a:effectLst/>
                        </a:rPr>
                        <a:t>Победа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bg-BG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u="sng" dirty="0" smtClean="0">
                          <a:effectLst/>
                        </a:rPr>
                        <a:t>Обособена </a:t>
                      </a:r>
                      <a:r>
                        <a:rPr lang="bg-BG" sz="1200" u="sng" dirty="0">
                          <a:effectLst/>
                        </a:rPr>
                        <a:t>позиция </a:t>
                      </a:r>
                      <a:r>
                        <a:rPr lang="bg-BG" sz="1200" dirty="0">
                          <a:effectLst/>
                        </a:rPr>
                        <a:t>4 - Рехабилитация на улици № 3, 4, 8 и 9 в село </a:t>
                      </a:r>
                      <a:r>
                        <a:rPr lang="bg-BG" sz="1200" dirty="0" smtClean="0">
                          <a:effectLst/>
                        </a:rPr>
                        <a:t>Бранище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bg-BG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u="sng" dirty="0">
                          <a:effectLst/>
                        </a:rPr>
                        <a:t>Обособена позиция 5</a:t>
                      </a:r>
                      <a:r>
                        <a:rPr lang="bg-BG" sz="1200" dirty="0">
                          <a:effectLst/>
                        </a:rPr>
                        <a:t> - Рехабилитация на улици № 1, 3 и 4 в с. </a:t>
                      </a:r>
                      <a:r>
                        <a:rPr lang="bg-BG" sz="1200" dirty="0" smtClean="0">
                          <a:effectLst/>
                        </a:rPr>
                        <a:t>Смолница</a:t>
                      </a:r>
                      <a:endParaRPr lang="bg-BG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bg-BG" sz="1000" dirty="0">
                        <a:effectLst/>
                      </a:endParaRPr>
                    </a:p>
                  </a:txBody>
                  <a:tcPr marL="20782" marR="2078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noProof="0" dirty="0" smtClean="0">
                          <a:effectLst/>
                        </a:rPr>
                        <a:t>Община Добричка не е допустима през новия програмен период, съгласно критериите на настоящите отворени оперативни програми </a:t>
                      </a:r>
                      <a:endParaRPr lang="bg-BG" sz="1200" noProof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0782" marR="20782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0758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25970" y="89649"/>
            <a:ext cx="7860830" cy="1066130"/>
          </a:xfrm>
        </p:spPr>
        <p:txBody>
          <a:bodyPr>
            <a:normAutofit/>
          </a:bodyPr>
          <a:lstStyle/>
          <a:p>
            <a:pPr marL="0" indent="0" algn="l"/>
            <a:r>
              <a:rPr lang="ru-RU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Предложения </a:t>
            </a:r>
            <a: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от</a:t>
            </a:r>
            <a:b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ОБЩИНСКА АДМИНИСТРАЦИЯ </a:t>
            </a:r>
            <a:r>
              <a:rPr lang="ru-RU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ДОБРИЧКА </a:t>
            </a:r>
            <a:r>
              <a:rPr lang="ru-RU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(2)</a:t>
            </a:r>
            <a:endParaRPr lang="bg-BG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Картина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0648"/>
            <a:ext cx="574450" cy="724133"/>
          </a:xfrm>
          <a:prstGeom prst="rect">
            <a:avLst/>
          </a:prstGeom>
        </p:spPr>
      </p:pic>
      <p:sp>
        <p:nvSpPr>
          <p:cNvPr id="8" name="Текстово поле 7"/>
          <p:cNvSpPr txBox="1"/>
          <p:nvPr/>
        </p:nvSpPr>
        <p:spPr>
          <a:xfrm>
            <a:off x="251519" y="6309320"/>
            <a:ext cx="8857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 smtClean="0">
                <a:solidFill>
                  <a:schemeClr val="bg1"/>
                </a:solidFill>
              </a:rPr>
              <a:t>Дата: </a:t>
            </a:r>
            <a:r>
              <a:rPr lang="bg-BG" dirty="0">
                <a:solidFill>
                  <a:schemeClr val="bg1"/>
                </a:solidFill>
              </a:rPr>
              <a:t>12.05.2015 г</a:t>
            </a:r>
            <a:r>
              <a:rPr lang="bg-BG" dirty="0" smtClean="0">
                <a:solidFill>
                  <a:schemeClr val="bg1"/>
                </a:solidFill>
              </a:rPr>
              <a:t>.   </a:t>
            </a:r>
            <a:r>
              <a:rPr lang="bg-BG" dirty="0">
                <a:solidFill>
                  <a:schemeClr val="bg1"/>
                </a:solidFill>
              </a:rPr>
              <a:t>Областен съвет за развитие на област Добрич</a:t>
            </a:r>
            <a:endParaRPr lang="bg-BG" dirty="0"/>
          </a:p>
        </p:txBody>
      </p:sp>
      <p:sp>
        <p:nvSpPr>
          <p:cNvPr id="10" name="Контейнер за номер на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1C755-4F1E-4373-A195-01CD2238645B}" type="slidenum">
              <a:rPr lang="bg-BG" smtClean="0"/>
              <a:pPr/>
              <a:t>8</a:t>
            </a:fld>
            <a:endParaRPr lang="bg-BG"/>
          </a:p>
        </p:txBody>
      </p:sp>
      <p:graphicFrame>
        <p:nvGraphicFramePr>
          <p:cNvPr id="5" name="Контейнер за съдържани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9406985"/>
              </p:ext>
            </p:extLst>
          </p:nvPr>
        </p:nvGraphicFramePr>
        <p:xfrm>
          <a:off x="395535" y="1600201"/>
          <a:ext cx="8136905" cy="406104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197990"/>
                <a:gridCol w="962251"/>
                <a:gridCol w="792088"/>
                <a:gridCol w="792088"/>
                <a:gridCol w="2880320"/>
                <a:gridCol w="1512168"/>
              </a:tblGrid>
              <a:tr h="14340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</a:rPr>
                        <a:t>Наименование на проекта</a:t>
                      </a:r>
                      <a:endParaRPr lang="bg-BG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0782" marR="2078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</a:rPr>
                        <a:t>Община/и на територията на която/които ще се изпълнява</a:t>
                      </a:r>
                      <a:endParaRPr lang="bg-BG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0782" marR="2078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</a:rPr>
                        <a:t>Прогнозна стойност (в хил.лв.)</a:t>
                      </a:r>
                      <a:endParaRPr lang="bg-BG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0782" marR="2078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</a:rPr>
                        <a:t>Период на изпълнение (от месец… година… до месец… година)</a:t>
                      </a:r>
                      <a:endParaRPr lang="bg-BG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0782" marR="2078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</a:rPr>
                        <a:t>Очаквано въздействие/ резултати от изпълнението на проекта</a:t>
                      </a:r>
                      <a:endParaRPr lang="bg-BG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0782" marR="2078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</a:rPr>
                        <a:t>Възможност за финансиране изпълнението на проекта по оперативна програма (моля, посочете коя)</a:t>
                      </a:r>
                      <a:endParaRPr lang="bg-BG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0782" marR="20782" marT="0" marB="0"/>
                </a:tc>
              </a:tr>
              <a:tr h="26269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</a:rPr>
                        <a:t>„Изграждане на многофункционална зала в селата Ловчанци и Фелдфебел Дянково”</a:t>
                      </a:r>
                      <a:endParaRPr lang="bg-BG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</a:rPr>
                        <a:t>Община Добричка, населени места с.Ловчанци и с.Фелдфебел Дянково.</a:t>
                      </a:r>
                      <a:endParaRPr lang="bg-BG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100" dirty="0" smtClean="0">
                          <a:effectLst/>
                        </a:rPr>
                        <a:t>1 108</a:t>
                      </a:r>
                      <a:endParaRPr lang="bg-BG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</a:rPr>
                        <a:t>20 месеца</a:t>
                      </a:r>
                      <a:endParaRPr lang="bg-BG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100" u="sng" dirty="0">
                          <a:effectLst/>
                        </a:rPr>
                        <a:t>Обособена позиция 1</a:t>
                      </a:r>
                      <a:r>
                        <a:rPr lang="bg-BG" sz="1100" dirty="0">
                          <a:effectLst/>
                        </a:rPr>
                        <a:t> – Изграждане на многофункционална зала в село Ловчанци </a:t>
                      </a:r>
                      <a:endParaRPr lang="bg-BG" sz="11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bg-BG" sz="1100" u="sng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100" u="sng" dirty="0" smtClean="0">
                          <a:effectLst/>
                        </a:rPr>
                        <a:t>Обособена </a:t>
                      </a:r>
                      <a:r>
                        <a:rPr lang="bg-BG" sz="1100" u="sng" dirty="0">
                          <a:effectLst/>
                        </a:rPr>
                        <a:t>позиция 2</a:t>
                      </a:r>
                      <a:r>
                        <a:rPr lang="bg-BG" sz="1100" dirty="0">
                          <a:effectLst/>
                        </a:rPr>
                        <a:t> - Изграждане на многофункционална зала в село Фелдфебел </a:t>
                      </a:r>
                      <a:r>
                        <a:rPr lang="bg-BG" sz="1100" dirty="0" smtClean="0">
                          <a:effectLst/>
                        </a:rPr>
                        <a:t>Дянково</a:t>
                      </a:r>
                      <a:endParaRPr lang="bg-BG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100" noProof="0" dirty="0" smtClean="0">
                          <a:effectLst/>
                        </a:rPr>
                        <a:t>Община Добричка не е допустима през новия програмен период, съгласно критериите на настоящите отворени оперативни програми </a:t>
                      </a:r>
                      <a:endParaRPr lang="bg-BG" sz="120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993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25970" y="89649"/>
            <a:ext cx="7860830" cy="1066130"/>
          </a:xfrm>
        </p:spPr>
        <p:txBody>
          <a:bodyPr>
            <a:normAutofit/>
          </a:bodyPr>
          <a:lstStyle/>
          <a:p>
            <a:pPr marL="0" indent="0" algn="l"/>
            <a:r>
              <a:rPr lang="ru-RU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Предложения </a:t>
            </a:r>
            <a: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от</a:t>
            </a:r>
            <a:b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ОБЩИНСКА АДМИНИСТРАЦИЯ </a:t>
            </a:r>
            <a:r>
              <a:rPr lang="ru-RU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ДОБРИЧКА </a:t>
            </a:r>
            <a:r>
              <a:rPr lang="ru-RU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(3)</a:t>
            </a:r>
            <a:endParaRPr lang="bg-BG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Картина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0648"/>
            <a:ext cx="574450" cy="724133"/>
          </a:xfrm>
          <a:prstGeom prst="rect">
            <a:avLst/>
          </a:prstGeom>
        </p:spPr>
      </p:pic>
      <p:sp>
        <p:nvSpPr>
          <p:cNvPr id="8" name="Текстово поле 7"/>
          <p:cNvSpPr txBox="1"/>
          <p:nvPr/>
        </p:nvSpPr>
        <p:spPr>
          <a:xfrm>
            <a:off x="251519" y="6309320"/>
            <a:ext cx="8857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 smtClean="0">
                <a:solidFill>
                  <a:schemeClr val="bg1"/>
                </a:solidFill>
              </a:rPr>
              <a:t>Дата: </a:t>
            </a:r>
            <a:r>
              <a:rPr lang="bg-BG" dirty="0">
                <a:solidFill>
                  <a:schemeClr val="bg1"/>
                </a:solidFill>
              </a:rPr>
              <a:t>12.05.2015 г. </a:t>
            </a:r>
            <a:r>
              <a:rPr lang="bg-BG" dirty="0" smtClean="0">
                <a:solidFill>
                  <a:schemeClr val="bg1"/>
                </a:solidFill>
              </a:rPr>
              <a:t>  Областен </a:t>
            </a:r>
            <a:r>
              <a:rPr lang="bg-BG" dirty="0">
                <a:solidFill>
                  <a:schemeClr val="bg1"/>
                </a:solidFill>
              </a:rPr>
              <a:t>съвет за развитие на област Добрич</a:t>
            </a:r>
            <a:endParaRPr lang="bg-BG" dirty="0"/>
          </a:p>
        </p:txBody>
      </p:sp>
      <p:sp>
        <p:nvSpPr>
          <p:cNvPr id="10" name="Контейнер за номер на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1C755-4F1E-4373-A195-01CD2238645B}" type="slidenum">
              <a:rPr lang="bg-BG" smtClean="0"/>
              <a:pPr/>
              <a:t>9</a:t>
            </a:fld>
            <a:endParaRPr lang="bg-BG"/>
          </a:p>
        </p:txBody>
      </p:sp>
      <p:graphicFrame>
        <p:nvGraphicFramePr>
          <p:cNvPr id="5" name="Контейнер за съдържани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3901255"/>
              </p:ext>
            </p:extLst>
          </p:nvPr>
        </p:nvGraphicFramePr>
        <p:xfrm>
          <a:off x="395535" y="1600201"/>
          <a:ext cx="8136905" cy="406104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197990"/>
                <a:gridCol w="962251"/>
                <a:gridCol w="792088"/>
                <a:gridCol w="792088"/>
                <a:gridCol w="2880320"/>
                <a:gridCol w="1512168"/>
              </a:tblGrid>
              <a:tr h="14340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</a:rPr>
                        <a:t>Наименование на проекта</a:t>
                      </a:r>
                      <a:endParaRPr lang="bg-BG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0782" marR="2078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</a:rPr>
                        <a:t>Община/и на територията на която/които ще се изпълнява</a:t>
                      </a:r>
                      <a:endParaRPr lang="bg-BG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0782" marR="2078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</a:rPr>
                        <a:t>Прогнозна стойност (в хил.лв.)</a:t>
                      </a:r>
                      <a:endParaRPr lang="bg-BG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0782" marR="2078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</a:rPr>
                        <a:t>Период на изпълнение (от месец… година… до месец… година)</a:t>
                      </a:r>
                      <a:endParaRPr lang="bg-BG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0782" marR="2078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</a:rPr>
                        <a:t>Очаквано въздействие/ резултати от изпълнението на проекта</a:t>
                      </a:r>
                      <a:endParaRPr lang="bg-BG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0782" marR="2078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</a:rPr>
                        <a:t>Възможност за финансиране изпълнението на проекта по оперативна програма (моля, посочете коя)</a:t>
                      </a:r>
                      <a:endParaRPr lang="bg-BG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0782" marR="20782" marT="0" marB="0"/>
                </a:tc>
              </a:tr>
              <a:tr h="26269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</a:rPr>
                        <a:t>„Реконструкция на отводнителен канал с.Победа, община Добричка”</a:t>
                      </a:r>
                      <a:endParaRPr lang="bg-BG" sz="1200" b="1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Община Добричка, с.Победа</a:t>
                      </a:r>
                      <a:endParaRPr lang="bg-BG" sz="120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100" dirty="0" smtClean="0">
                          <a:effectLst/>
                        </a:rPr>
                        <a:t>943</a:t>
                      </a:r>
                      <a:endParaRPr lang="bg-BG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18 месеца</a:t>
                      </a:r>
                      <a:endParaRPr lang="bg-BG" sz="120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100" spc="-15">
                          <a:effectLst/>
                        </a:rPr>
                        <a:t>Изградено отводнително съоръжение за предпазване от подпочвени води и наводнения при преминаване на високи води на с.Победа и съседните населени места.</a:t>
                      </a:r>
                      <a:endParaRPr lang="bg-BG" sz="120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100" noProof="0" dirty="0" smtClean="0">
                          <a:effectLst/>
                        </a:rPr>
                        <a:t>Община Добричка не е допустима през новия програмен период, съгласно критериите на настоящите отворени оперативни програми </a:t>
                      </a:r>
                      <a:endParaRPr lang="bg-BG" sz="1200" noProof="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0993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тема">
  <a:themeElements>
    <a:clrScheme name="О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тема">
  <a:themeElements>
    <a:clrScheme name="О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тема">
  <a:themeElements>
    <a:clrScheme name="О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1680</TotalTime>
  <Words>3704</Words>
  <Application>Microsoft Office PowerPoint</Application>
  <PresentationFormat>Презентация на цял екран (4:3)</PresentationFormat>
  <Paragraphs>563</Paragraphs>
  <Slides>24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24</vt:i4>
      </vt:variant>
    </vt:vector>
  </HeadingPairs>
  <TitlesOfParts>
    <vt:vector size="25" baseType="lpstr">
      <vt:lpstr>Office тема</vt:lpstr>
      <vt:lpstr>ПРЕДЛОЖЕНИЯ ЗА ПРОЕКТИ   от общинските администрации от област Добрич във връзка с разработването на  Целенасочена инвестиционна програма в подкрепа на развитието на Северозападна България (областите Видин, Монтана и Враца), Родопите, Странджа, погранични, планински и полупланински слабо развити райони</vt:lpstr>
      <vt:lpstr>Предложение от ОБЩИНСКА АДМИНИСТРАЦИЯ БАЛЧИК</vt:lpstr>
      <vt:lpstr>Предложения от ОБЩИНСКА АДМИНИСТРАЦИЯ ГЕНЕРАЛ ТОШЕВО (1) </vt:lpstr>
      <vt:lpstr>Предложения от ОБЩИНСКА АДМИНИСТРАЦИЯ ГЕНЕРАЛ ТОШЕВО (2)</vt:lpstr>
      <vt:lpstr>Предложения от ОБЩИНСКА АДМИНИСТРАЦИЯ ГРАД ДОБРИЧ (1)</vt:lpstr>
      <vt:lpstr>Предложения от ОБЩИНСКА АДМИНИСТРАЦИЯ ГРАД ДОБРИЧ (2)</vt:lpstr>
      <vt:lpstr>Предложения от ОБЩИНСКА АДМИНИСТРАЦИЯ ДОБРИЧКА (1)</vt:lpstr>
      <vt:lpstr>Предложения от ОБЩИНСКА АДМИНИСТРАЦИЯ ДОБРИЧКА (2)</vt:lpstr>
      <vt:lpstr>Предложения от ОБЩИНСКА АДМИНИСТРАЦИЯ ДОБРИЧКА (3)</vt:lpstr>
      <vt:lpstr>Предложения от ОБЩИНСКА АДМИНИСТРАЦИЯ ДОБРИЧКА (4)</vt:lpstr>
      <vt:lpstr>Предложения от ОБЩИНСКА АДМИНИСТРАЦИЯ ДОБРИЧКА (5)</vt:lpstr>
      <vt:lpstr>Предложения от ОБЩИНСКА АДМИНИСТРАЦИЯ ДОБРИЧКА (6)</vt:lpstr>
      <vt:lpstr>Предложения от ОБЩИНСКА АДМИНИСТРАЦИЯ КАВАРНА (1)</vt:lpstr>
      <vt:lpstr>Предложения от ОБЩИНСКА АДМИНИСТРАЦИЯ КАВАРНА (2)</vt:lpstr>
      <vt:lpstr>Предложения от ОБЩИНСКА АДМИНИСТРАЦИЯ КРУШАРИ</vt:lpstr>
      <vt:lpstr>Предложения от ОБЩИНСКА АДМИНИСТРАЦИЯ ТЕРВЕЛ (1)</vt:lpstr>
      <vt:lpstr>Предложения от ОБЩИНСКА АДМИНИСТРАЦИЯ ТЕРВЕЛ (2)</vt:lpstr>
      <vt:lpstr>Предложения от ОБЩИНСКА АДМИНИСТРАЦИЯ ТЕРВЕЛ (3)</vt:lpstr>
      <vt:lpstr>Предложения от ОБЩИНСКА АДМИНИСТРАЦИЯ ШАБЛА (1)</vt:lpstr>
      <vt:lpstr>Предложения от ОБЩИНСКА АДМИНИСТРАЦИЯ ШАБЛА (2)</vt:lpstr>
      <vt:lpstr>Предложения от ОБЩИНСКА АДМИНИСТРАЦИЯ ШАБЛА (3)</vt:lpstr>
      <vt:lpstr>Предложения от ОБЩИНСКА АДМИНИСТРАЦИЯ ШАБЛА (4)</vt:lpstr>
      <vt:lpstr>Предложения от ОБЩИНСКА АДМИНИСТРАЦИЯ ШАБЛА (5)</vt:lpstr>
      <vt:lpstr>Презентация на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БРОЙ ЛИЦА, НА КОИТО СА ПРЕДОСТАВЕНИ СОЦИАЛНИ УСЛУГИ С ОСИГУРЕНА ДОСТЪПНОСТ, В Т.Ч ДО ОБЩА АРХИТЕКТУРНА СРЕДА:</dc:title>
  <dc:creator>L.Nazim</dc:creator>
  <cp:lastModifiedBy>L.Nazim</cp:lastModifiedBy>
  <cp:revision>143</cp:revision>
  <cp:lastPrinted>2015-05-11T07:22:25Z</cp:lastPrinted>
  <dcterms:created xsi:type="dcterms:W3CDTF">2014-11-24T09:22:45Z</dcterms:created>
  <dcterms:modified xsi:type="dcterms:W3CDTF">2015-05-12T11:41:26Z</dcterms:modified>
</cp:coreProperties>
</file>